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638" r:id="rId2"/>
    <p:sldId id="776" r:id="rId3"/>
    <p:sldId id="777" r:id="rId4"/>
    <p:sldId id="778" r:id="rId5"/>
    <p:sldId id="600" r:id="rId6"/>
    <p:sldId id="784" r:id="rId7"/>
    <p:sldId id="779" r:id="rId8"/>
    <p:sldId id="601" r:id="rId9"/>
    <p:sldId id="684" r:id="rId10"/>
    <p:sldId id="602" r:id="rId11"/>
    <p:sldId id="780" r:id="rId12"/>
    <p:sldId id="603" r:id="rId13"/>
    <p:sldId id="781" r:id="rId14"/>
    <p:sldId id="785" r:id="rId15"/>
    <p:sldId id="782" r:id="rId16"/>
    <p:sldId id="786" r:id="rId17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9CFF"/>
    <a:srgbClr val="BDE3FF"/>
    <a:srgbClr val="8BCDFF"/>
    <a:srgbClr val="C4D6E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579" autoAdjust="0"/>
  </p:normalViewPr>
  <p:slideViewPr>
    <p:cSldViewPr>
      <p:cViewPr varScale="1">
        <p:scale>
          <a:sx n="114" d="100"/>
          <a:sy n="114" d="100"/>
        </p:scale>
        <p:origin x="152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352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760C1-7C72-4031-8013-0B21361F0F6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4DB6-8A36-4F08-BB18-D47ED9385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666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4C6794-D013-4EF5-AFAF-7CC8688113BD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37970B-F608-4EE3-A50F-EF6DC42D1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F4FDB-8115-40D0-9812-8C6FB07A1A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18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252536" y="2204864"/>
            <a:ext cx="9612560" cy="214314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48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Квалификационный экзамен оценщиков 2017</a:t>
            </a:r>
            <a:endParaRPr lang="ru-RU" sz="24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5656" y="6497960"/>
            <a:ext cx="6429420" cy="360040"/>
          </a:xfrm>
        </p:spPr>
        <p:txBody>
          <a:bodyPr/>
          <a:lstStyle/>
          <a:p>
            <a:pPr lvl="0" eaLnBrk="1" hangingPunct="1"/>
            <a:r>
              <a:rPr lang="ru-RU" sz="12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Екатеринбург, 2017</a:t>
            </a: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1" y="188640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436096" y="5229200"/>
            <a:ext cx="35283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rgbClr val="0070C0"/>
                </a:solidFill>
                <a:latin typeface="Palatino Linotype" panose="02040502050505030304" pitchFamily="18" charset="0"/>
              </a:rPr>
              <a:t>Потоцкая</a:t>
            </a:r>
            <a:r>
              <a:rPr lang="ru-RU" sz="14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 Екатерина Евгеньевна</a:t>
            </a:r>
          </a:p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Член Экспертного совета </a:t>
            </a:r>
            <a:endParaRPr lang="en-US" sz="14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Ассоциации «СРОО «ЭС», </a:t>
            </a:r>
            <a:endParaRPr lang="en-US" sz="14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ведущий оценщик </a:t>
            </a:r>
            <a:endParaRPr lang="en-US" sz="14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ООО «Инвест-Актив-Оценка»</a:t>
            </a:r>
          </a:p>
        </p:txBody>
      </p:sp>
    </p:spTree>
    <p:extLst>
      <p:ext uri="{BB962C8B-B14F-4D97-AF65-F5344CB8AC3E}">
        <p14:creationId xmlns:p14="http://schemas.microsoft.com/office/powerpoint/2010/main" val="2159255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2049488" y="453739"/>
            <a:ext cx="7030466" cy="908744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FF0000"/>
                </a:solidFill>
                <a:latin typeface="Palatino Linotype" panose="02040502050505030304" pitchFamily="18" charset="0"/>
                <a:cs typeface="Calibri" pitchFamily="34" charset="0"/>
              </a:rPr>
              <a:t>Коэффициент торможения</a:t>
            </a:r>
            <a:endParaRPr lang="ru-RU" sz="2400" b="1" dirty="0">
              <a:solidFill>
                <a:srgbClr val="FF0000"/>
              </a:solidFill>
              <a:latin typeface="Palatino Linotype" panose="02040502050505030304" pitchFamily="18" charset="0"/>
              <a:cs typeface="Calibri" pitchFamily="34" charset="0"/>
            </a:endParaRPr>
          </a:p>
        </p:txBody>
      </p:sp>
      <p:graphicFrame>
        <p:nvGraphicFramePr>
          <p:cNvPr id="7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831158"/>
              </p:ext>
            </p:extLst>
          </p:nvPr>
        </p:nvGraphicFramePr>
        <p:xfrm>
          <a:off x="2339752" y="4221088"/>
          <a:ext cx="6696744" cy="1219200"/>
        </p:xfrm>
        <a:graphic>
          <a:graphicData uri="http://schemas.openxmlformats.org/drawingml/2006/table">
            <a:tbl>
              <a:tblPr/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4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Palatino Linotype" panose="02040502050505030304" pitchFamily="18" charset="0"/>
                          <a:ea typeface="Times New Roman"/>
                          <a:cs typeface="Arial"/>
                        </a:rPr>
                        <a:t>где:</a:t>
                      </a:r>
                      <a:endParaRPr lang="ru-RU" sz="2000" dirty="0">
                        <a:latin typeface="Palatino Linotype" panose="020405020505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2000" baseline="-25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2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и С</a:t>
                      </a:r>
                      <a:r>
                        <a:rPr lang="ru-RU" sz="2000" baseline="-25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 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стоимость оцениваемого объекта и его аналога, </a:t>
                      </a:r>
                      <a:r>
                        <a:rPr lang="ru-RU" sz="2000" dirty="0" err="1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ден.ед</a:t>
                      </a:r>
                      <a:r>
                        <a:rPr lang="ru-RU" sz="2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;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260"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endParaRPr lang="ru-RU" sz="2000" dirty="0">
                        <a:latin typeface="Palatino Linotype" panose="020405020505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2000" baseline="-25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2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и Р</a:t>
                      </a:r>
                      <a:r>
                        <a:rPr lang="ru-RU" sz="2000" baseline="-25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 –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значения основного </a:t>
                      </a:r>
                      <a:r>
                        <a:rPr lang="ru-RU" sz="2000" dirty="0" err="1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ценообразующего</a:t>
                      </a:r>
                      <a:r>
                        <a:rPr lang="ru-RU" sz="2000" dirty="0"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 параметра, ед.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10</a:t>
            </a:fld>
            <a:endParaRPr lang="ru-RU" sz="1200" dirty="0">
              <a:latin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843808" y="2007326"/>
                <a:ext cx="3528392" cy="19607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ru-RU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4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𝑙𝑛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sz="4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𝑙𝑛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bSup>
                        </m:den>
                      </m:f>
                    </m:oMath>
                  </m:oMathPara>
                </a14:m>
                <a:endParaRPr lang="ru-RU" sz="4400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2007326"/>
                <a:ext cx="3528392" cy="196079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496" name="Picture 7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5" y="3429000"/>
            <a:ext cx="2646294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1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11</a:t>
            </a:fld>
            <a:endParaRPr lang="ru-RU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412695"/>
              </p:ext>
            </p:extLst>
          </p:nvPr>
        </p:nvGraphicFramePr>
        <p:xfrm>
          <a:off x="981457" y="741771"/>
          <a:ext cx="7622991" cy="55304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18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2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99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Показатель</a:t>
                      </a:r>
                      <a:endParaRPr lang="ru-RU" sz="1300" b="1" i="1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Palatino Linotype" panose="02040502050505030304" pitchFamily="18" charset="0"/>
                        </a:rPr>
                        <a:t>Объект оценки</a:t>
                      </a:r>
                      <a:endParaRPr lang="ru-RU" sz="1300" b="1" i="1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Palatino Linotype" panose="02040502050505030304" pitchFamily="18" charset="0"/>
                        </a:rPr>
                        <a:t>Аналог 1</a:t>
                      </a:r>
                      <a:endParaRPr lang="ru-RU" sz="1300" b="1" i="1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Palatino Linotype" panose="02040502050505030304" pitchFamily="18" charset="0"/>
                        </a:rPr>
                        <a:t>Аналог 2</a:t>
                      </a:r>
                      <a:endParaRPr lang="ru-RU" sz="1300" b="1" i="1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Стоимость, руб.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?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350 000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2 000 000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НДС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без НДС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с НДС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Palatino Linotype" panose="02040502050505030304" pitchFamily="18" charset="0"/>
                        </a:rPr>
                        <a:t>с НДС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Год производства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1999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2000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Palatino Linotype" panose="02040502050505030304" pitchFamily="18" charset="0"/>
                        </a:rPr>
                        <a:t>2003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Состояние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Palatino Linotype" panose="02040502050505030304" pitchFamily="18" charset="0"/>
                        </a:rPr>
                        <a:t>Отличное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Хорошее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Хорошее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Материал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Palatino Linotype" panose="02040502050505030304" pitchFamily="18" charset="0"/>
                        </a:rPr>
                        <a:t>Углеродистая сталь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Углеродистая сталь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Нержавеющая стать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Масса, 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7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12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Страна производства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Европа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Россия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  <a:latin typeface="Palatino Linotype" panose="02040502050505030304" pitchFamily="18" charset="0"/>
                        </a:rPr>
                        <a:t>Европа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Коэффициент корректировки на регион производства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Корректировка на регион производства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Коэффициент корректировки на состояние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Корректировка  на состояние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Средняя цена аналогичных объектов,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Корректировка  на год выпуска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Коэффициент корректировки на материал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Корректировка  на материал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1,0000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0,2857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Общая корректировка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1,5600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0,3429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Скорректированная стоимость, рублей с НДС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546 000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685 714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Корректировка  на массу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1,091515843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0,869119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Скорректированная стоимость, рублей с НДС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595 968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595 968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Скорректированная стоимость, рублей без НДС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505 057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505 057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505 057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76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9512" y="908720"/>
            <a:ext cx="8640960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 dirty="0">
                <a:latin typeface="Palatino Linotype" panose="02040502050505030304" pitchFamily="18" charset="0"/>
              </a:rPr>
              <a:t>Задача. Определить стоимость офисного здания доходным подходом. </a:t>
            </a:r>
          </a:p>
          <a:p>
            <a:pPr algn="just"/>
            <a:r>
              <a:rPr lang="ru-RU" sz="2100" dirty="0">
                <a:latin typeface="Palatino Linotype" panose="02040502050505030304" pitchFamily="18" charset="0"/>
              </a:rPr>
              <a:t>Известно, что инвестиции в строительство составят 400 миллионов рублей. Они будут вноситься равными долями в течение двух лет. </a:t>
            </a:r>
          </a:p>
          <a:p>
            <a:pPr algn="just"/>
            <a:r>
              <a:rPr lang="ru-RU" sz="2100" dirty="0">
                <a:latin typeface="Palatino Linotype" panose="02040502050505030304" pitchFamily="18" charset="0"/>
              </a:rPr>
              <a:t>В начале третьего года планируется ввод в эксплуатацию объекта. </a:t>
            </a:r>
          </a:p>
          <a:p>
            <a:pPr algn="just"/>
            <a:r>
              <a:rPr lang="ru-RU" sz="2100" dirty="0">
                <a:latin typeface="Palatino Linotype" panose="02040502050505030304" pitchFamily="18" charset="0"/>
              </a:rPr>
              <a:t>Общая площадь объекта составит 5 000 кв. м, из них </a:t>
            </a:r>
            <a:r>
              <a:rPr lang="ru-RU" sz="2100" dirty="0" err="1">
                <a:latin typeface="Palatino Linotype" panose="02040502050505030304" pitchFamily="18" charset="0"/>
              </a:rPr>
              <a:t>арендопригодная</a:t>
            </a:r>
            <a:r>
              <a:rPr lang="ru-RU" sz="2100" dirty="0">
                <a:latin typeface="Palatino Linotype" panose="02040502050505030304" pitchFamily="18" charset="0"/>
              </a:rPr>
              <a:t> площадь 4 500 кв. м. 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7133"/>
          </a:xfrm>
        </p:spPr>
        <p:txBody>
          <a:bodyPr/>
          <a:lstStyle/>
          <a:p>
            <a:r>
              <a:rPr lang="ru-RU" sz="2800" dirty="0">
                <a:solidFill>
                  <a:srgbClr val="FF0000"/>
                </a:solidFill>
                <a:latin typeface="Palatino Linotype" panose="02040502050505030304" pitchFamily="18" charset="0"/>
              </a:rPr>
              <a:t>Задача.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23906" name="Picture 2" descr="Картинки по запросу картинки для презентаци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89040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243881"/>
            <a:ext cx="6624736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dirty="0">
                <a:latin typeface="Palatino Linotype" panose="02040502050505030304" pitchFamily="18" charset="0"/>
              </a:rPr>
              <a:t>Рыночная ставка аренды подобных объектов составляет 25 000 руб./кв. м. Все операционные расходы оплачивают арендаторы. Недозагрузка в первый год эксплуатации составит 30%, в последующие годы стабилизируется на уровне 10%. Коэффициент капитализации для реверсии 10%. Ставка дисконтирования для инвестиционного периода 20%, для операционного периода – 16%. </a:t>
            </a:r>
          </a:p>
          <a:p>
            <a:pPr algn="just"/>
            <a:r>
              <a:rPr lang="ru-RU" sz="2100" dirty="0">
                <a:latin typeface="Palatino Linotype" panose="02040502050505030304" pitchFamily="18" charset="0"/>
              </a:rPr>
              <a:t>Период прогнозирования 3 года. Дисконтирование производится на конец периода.</a:t>
            </a:r>
            <a:endParaRPr lang="ru-RU" sz="21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47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118814"/>
              </p:ext>
            </p:extLst>
          </p:nvPr>
        </p:nvGraphicFramePr>
        <p:xfrm>
          <a:off x="981457" y="741771"/>
          <a:ext cx="7622992" cy="52444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5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93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3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51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51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84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Период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Инвестиции,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- 200 000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200 000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Потенциальный валовый доход,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112 500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112 500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Коэффициент загрузки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Чистый операционный доход,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- 200 000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200 000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Ставка дисконтирования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Коэффициент дисконтирования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Дисконтированный денежный поток,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Ставка капитализации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Цена продажи в конце периода,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Коэффициент дисконтирования на конец прогнозного периода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Реверсия,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Стоимость доходным подходом,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917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82898" y="2852936"/>
            <a:ext cx="8465779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cs typeface="Times New Roman" pitchFamily="18" charset="0"/>
              </a:rPr>
              <a:t>где</a:t>
            </a:r>
            <a:endParaRPr kumimoji="0" lang="ru-RU" altLang="ru-RU" sz="1200" b="0" i="0" u="none" strike="noStrike" cap="none" normalizeH="0" baseline="-30000" dirty="0">
              <a:ln>
                <a:noFill/>
              </a:ln>
              <a:solidFill>
                <a:schemeClr val="tx1"/>
              </a:solidFill>
              <a:effectLst/>
              <a:latin typeface="Palatino Linotype" panose="0204050205050503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cs typeface="Times New Roman" pitchFamily="18" charset="0"/>
              </a:rPr>
              <a:t>PV – текущая стоимость;</a:t>
            </a:r>
            <a:br>
              <a:rPr kumimoji="0" lang="ru-RU" altLang="ru-RU" sz="3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cs typeface="Times New Roman" pitchFamily="18" charset="0"/>
              </a:rPr>
            </a:br>
            <a:r>
              <a:rPr kumimoji="0" lang="ru-RU" altLang="ru-RU" sz="3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cs typeface="Times New Roman" pitchFamily="18" charset="0"/>
              </a:rPr>
              <a:t>C</a:t>
            </a:r>
            <a:r>
              <a:rPr kumimoji="0" lang="en-US" altLang="ru-RU" sz="3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cs typeface="Times New Roman" pitchFamily="18" charset="0"/>
              </a:rPr>
              <a:t>t</a:t>
            </a:r>
            <a:r>
              <a:rPr kumimoji="0" lang="ru-RU" altLang="ru-RU" sz="3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cs typeface="Times New Roman" pitchFamily="18" charset="0"/>
              </a:rPr>
              <a:t> – денежный поток периода t;</a:t>
            </a:r>
            <a:br>
              <a:rPr kumimoji="0" lang="ru-RU" altLang="ru-RU" sz="3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cs typeface="Times New Roman" pitchFamily="18" charset="0"/>
              </a:rPr>
            </a:br>
            <a:r>
              <a:rPr kumimoji="0" lang="ru-RU" altLang="ru-RU" sz="3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cs typeface="Times New Roman" pitchFamily="18" charset="0"/>
              </a:rPr>
              <a:t>I – ставка дисконтирования денежного потока периода t;</a:t>
            </a:r>
            <a:br>
              <a:rPr kumimoji="0" lang="ru-RU" altLang="ru-RU" sz="3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cs typeface="Times New Roman" pitchFamily="18" charset="0"/>
              </a:rPr>
            </a:br>
            <a:r>
              <a:rPr kumimoji="0" lang="en-US" altLang="ru-RU" sz="3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cs typeface="Times New Roman" pitchFamily="18" charset="0"/>
              </a:rPr>
              <a:t>R</a:t>
            </a:r>
            <a:r>
              <a:rPr kumimoji="0" lang="ru-RU" altLang="ru-RU" sz="3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cs typeface="Times New Roman" pitchFamily="18" charset="0"/>
              </a:rPr>
              <a:t> – стоимость реверсии.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088" y="4869160"/>
            <a:ext cx="8497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aseline="-30000" dirty="0">
                <a:solidFill>
                  <a:srgbClr val="000000"/>
                </a:solidFill>
                <a:latin typeface="Palatino Linotype" panose="02040502050505030304" pitchFamily="18" charset="0"/>
                <a:cs typeface="Times New Roman" pitchFamily="18" charset="0"/>
              </a:rPr>
              <a:t>Стоимость реверсии, должна быть </a:t>
            </a:r>
            <a:r>
              <a:rPr lang="ru-RU" sz="3600" baseline="-30000" dirty="0" err="1">
                <a:solidFill>
                  <a:srgbClr val="000000"/>
                </a:solidFill>
                <a:latin typeface="Palatino Linotype" panose="02040502050505030304" pitchFamily="18" charset="0"/>
                <a:cs typeface="Times New Roman" pitchFamily="18" charset="0"/>
              </a:rPr>
              <a:t>продисконтирована</a:t>
            </a:r>
            <a:r>
              <a:rPr lang="ru-RU" sz="3600" baseline="-30000" dirty="0">
                <a:solidFill>
                  <a:srgbClr val="000000"/>
                </a:solidFill>
                <a:latin typeface="Palatino Linotype" panose="02040502050505030304" pitchFamily="18" charset="0"/>
                <a:cs typeface="Times New Roman" pitchFamily="18" charset="0"/>
              </a:rPr>
              <a:t> </a:t>
            </a:r>
            <a:r>
              <a:rPr lang="ru-RU" sz="3600" baseline="-30000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itchFamily="18" charset="0"/>
              </a:rPr>
              <a:t>по дисконт-фактору последнего прогнозного года </a:t>
            </a:r>
            <a:r>
              <a:rPr lang="ru-RU" sz="3600" baseline="-30000" dirty="0">
                <a:solidFill>
                  <a:srgbClr val="000000"/>
                </a:solidFill>
                <a:latin typeface="Palatino Linotype" panose="02040502050505030304" pitchFamily="18" charset="0"/>
                <a:cs typeface="Times New Roman" pitchFamily="18" charset="0"/>
              </a:rPr>
              <a:t>и прибавлена к сумме текущих стоимостей денежных потоков.</a:t>
            </a:r>
          </a:p>
        </p:txBody>
      </p:sp>
      <p:pic>
        <p:nvPicPr>
          <p:cNvPr id="130057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1" b="19890"/>
          <a:stretch/>
        </p:blipFill>
        <p:spPr bwMode="auto">
          <a:xfrm>
            <a:off x="179512" y="938893"/>
            <a:ext cx="6419850" cy="1763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1015635" y="274638"/>
            <a:ext cx="8229600" cy="467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800" kern="0" dirty="0">
                <a:solidFill>
                  <a:srgbClr val="FF0000"/>
                </a:solidFill>
                <a:latin typeface="Palatino Linotype" panose="02040502050505030304" pitchFamily="18" charset="0"/>
              </a:rPr>
              <a:t>Базовая формула метода ДДП</a:t>
            </a:r>
            <a:endParaRPr lang="ru-RU" sz="2800" kern="0" dirty="0">
              <a:solidFill>
                <a:srgbClr val="FF0000"/>
              </a:solidFill>
            </a:endParaRPr>
          </a:p>
        </p:txBody>
      </p:sp>
      <p:pic>
        <p:nvPicPr>
          <p:cNvPr id="130061" name="Picture 13" descr="Картинки по запросу человечки для презентаци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916832"/>
            <a:ext cx="1666875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189349"/>
              </p:ext>
            </p:extLst>
          </p:nvPr>
        </p:nvGraphicFramePr>
        <p:xfrm>
          <a:off x="981457" y="741771"/>
          <a:ext cx="7622992" cy="52444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5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93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3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51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51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84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Период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Инвестиции,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- 200 000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200 000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Потенциальный валовый доход,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112 500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112 500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Коэффициент загрузки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Чистый операционный доход,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- 200 000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200 000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78 750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101 250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101 250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Ставка дисконтирования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Коэффициент дисконтирования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0,8333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0,6944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0,5987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0,5161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Дисконтированный денежный поток,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166 667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 138 889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47 144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52 254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Ставка капитализации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Цена продажи в конце периода,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1 012 500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Коэффициент дисконтирования на конец прогнозного периода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0,5161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Реверсия,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522 536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Стоимость доходным подходом, 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316 379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169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088" y="2733600"/>
            <a:ext cx="8497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aseline="-30000" dirty="0">
                <a:solidFill>
                  <a:srgbClr val="0070C0"/>
                </a:solidFill>
                <a:latin typeface="Palatino Linotype" panose="02040502050505030304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2309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17570" y="4299143"/>
            <a:ext cx="837857" cy="1509861"/>
          </a:xfrm>
          <a:prstGeom prst="rect">
            <a:avLst/>
          </a:prstGeom>
          <a:solidFill>
            <a:srgbClr val="199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67167" y="4299144"/>
            <a:ext cx="828092" cy="15098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8400821">
            <a:off x="622475" y="2402604"/>
            <a:ext cx="1728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Palatino Linotype" panose="02040502050505030304" pitchFamily="18" charset="0"/>
              </a:rPr>
              <a:t>Заполнение анкеты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323528" y="5874965"/>
            <a:ext cx="84249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307375" y="5874965"/>
            <a:ext cx="8441089" cy="2307"/>
          </a:xfrm>
          <a:prstGeom prst="straightConnector1">
            <a:avLst/>
          </a:prstGeom>
          <a:ln w="15875">
            <a:solidFill>
              <a:srgbClr val="0070C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4095258" y="4299144"/>
            <a:ext cx="1484854" cy="150986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81924" y="4313310"/>
            <a:ext cx="782364" cy="1495694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580610" y="4299144"/>
            <a:ext cx="791590" cy="1509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5580112" y="3389957"/>
            <a:ext cx="498" cy="2487315"/>
          </a:xfrm>
          <a:prstGeom prst="straightConnector1">
            <a:avLst/>
          </a:prstGeom>
          <a:ln w="15875">
            <a:solidFill>
              <a:srgbClr val="0070C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1576875" y="4299144"/>
            <a:ext cx="831362" cy="1509861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1576875" y="3389957"/>
            <a:ext cx="0" cy="2513831"/>
          </a:xfrm>
          <a:prstGeom prst="straightConnector1">
            <a:avLst/>
          </a:prstGeom>
          <a:ln w="15875">
            <a:solidFill>
              <a:srgbClr val="0070C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432656" y="5949280"/>
            <a:ext cx="311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0</a:t>
            </a:r>
          </a:p>
        </p:txBody>
      </p:sp>
      <p:sp>
        <p:nvSpPr>
          <p:cNvPr id="38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4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r>
              <a:rPr lang="ru-RU" sz="1200" dirty="0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006030" y="44656"/>
            <a:ext cx="6958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Palatino Linotype" panose="02040502050505030304" pitchFamily="18" charset="0"/>
                <a:ea typeface="+mj-ea"/>
                <a:cs typeface="Calibri" pitchFamily="34" charset="0"/>
              </a:rPr>
              <a:t>Приказ Министерства экономического развития Российской Федерации от 29 мая 2017 г. N 257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0" y="5393430"/>
            <a:ext cx="1670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Palatino Linotype" panose="02040502050505030304" pitchFamily="18" charset="0"/>
                <a:ea typeface="+mj-ea"/>
                <a:cs typeface="Calibri" pitchFamily="34" charset="0"/>
              </a:rPr>
              <a:t>Рабочие дни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2408237" y="3389957"/>
            <a:ext cx="0" cy="2487315"/>
          </a:xfrm>
          <a:prstGeom prst="straightConnector1">
            <a:avLst/>
          </a:prstGeom>
          <a:ln w="15875">
            <a:solidFill>
              <a:srgbClr val="0070C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3267167" y="3389957"/>
            <a:ext cx="0" cy="2513831"/>
          </a:xfrm>
          <a:prstGeom prst="straightConnector1">
            <a:avLst/>
          </a:prstGeom>
          <a:ln w="15875">
            <a:solidFill>
              <a:srgbClr val="0070C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261913" y="5957681"/>
            <a:ext cx="311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5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050740" y="5957681"/>
            <a:ext cx="499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10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817424" y="4869408"/>
            <a:ext cx="311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5</a:t>
            </a:r>
          </a:p>
        </p:txBody>
      </p:sp>
      <p:sp>
        <p:nvSpPr>
          <p:cNvPr id="50" name="TextBox 49"/>
          <p:cNvSpPr txBox="1"/>
          <p:nvPr/>
        </p:nvSpPr>
        <p:spPr>
          <a:xfrm rot="18400821">
            <a:off x="1553473" y="2401989"/>
            <a:ext cx="1728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Palatino Linotype" panose="02040502050505030304" pitchFamily="18" charset="0"/>
              </a:rPr>
              <a:t>Регистрация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680842" y="4833156"/>
            <a:ext cx="311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5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1554152" y="3731144"/>
            <a:ext cx="6978288" cy="57896"/>
          </a:xfrm>
          <a:prstGeom prst="line">
            <a:avLst/>
          </a:prstGeom>
          <a:ln w="158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 rot="18400821">
            <a:off x="2121182" y="1650754"/>
            <a:ext cx="301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Palatino Linotype" panose="02040502050505030304" pitchFamily="18" charset="0"/>
              </a:rPr>
              <a:t>Уведомление о регистрации, получение логина и пароля по </a:t>
            </a:r>
            <a:r>
              <a:rPr lang="en-US" dirty="0">
                <a:latin typeface="Palatino Linotype" panose="02040502050505030304" pitchFamily="18" charset="0"/>
              </a:rPr>
              <a:t>e-mail</a:t>
            </a:r>
            <a:endParaRPr lang="ru-RU" dirty="0">
              <a:latin typeface="Palatino Linotype" panose="02040502050505030304" pitchFamily="18" charset="0"/>
            </a:endParaRPr>
          </a:p>
        </p:txBody>
      </p:sp>
      <p:pic>
        <p:nvPicPr>
          <p:cNvPr id="120836" name="Picture 4" descr="Человечек на стар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7012" y="4149080"/>
            <a:ext cx="1255643" cy="124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 rot="18400821">
            <a:off x="3021579" y="1871893"/>
            <a:ext cx="3367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Palatino Linotype" panose="02040502050505030304" pitchFamily="18" charset="0"/>
              </a:rPr>
              <a:t>Информация о дате, времени и месте проведения экзамена</a:t>
            </a:r>
          </a:p>
        </p:txBody>
      </p:sp>
      <p:cxnSp>
        <p:nvCxnSpPr>
          <p:cNvPr id="55" name="Прямая со стрелкой 54"/>
          <p:cNvCxnSpPr/>
          <p:nvPr/>
        </p:nvCxnSpPr>
        <p:spPr>
          <a:xfrm>
            <a:off x="4095259" y="3389956"/>
            <a:ext cx="0" cy="2513831"/>
          </a:xfrm>
          <a:prstGeom prst="straightConnector1">
            <a:avLst/>
          </a:prstGeom>
          <a:ln w="15875">
            <a:solidFill>
              <a:srgbClr val="0070C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644008" y="487475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10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861572" y="5947032"/>
            <a:ext cx="499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15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30249" y="5949280"/>
            <a:ext cx="499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25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550260" y="4869407"/>
            <a:ext cx="311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5</a:t>
            </a:r>
          </a:p>
        </p:txBody>
      </p:sp>
      <p:sp>
        <p:nvSpPr>
          <p:cNvPr id="60" name="TextBox 59"/>
          <p:cNvSpPr txBox="1"/>
          <p:nvPr/>
        </p:nvSpPr>
        <p:spPr>
          <a:xfrm rot="18400821">
            <a:off x="4636344" y="2380307"/>
            <a:ext cx="1728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Palatino Linotype" panose="02040502050505030304" pitchFamily="18" charset="0"/>
              </a:rPr>
              <a:t>Проведение экзамена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20749" y="4880092"/>
            <a:ext cx="311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132061" y="5985369"/>
            <a:ext cx="499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30</a:t>
            </a:r>
          </a:p>
        </p:txBody>
      </p:sp>
      <p:sp>
        <p:nvSpPr>
          <p:cNvPr id="63" name="TextBox 62"/>
          <p:cNvSpPr txBox="1"/>
          <p:nvPr/>
        </p:nvSpPr>
        <p:spPr>
          <a:xfrm rot="18400821">
            <a:off x="5264428" y="1974783"/>
            <a:ext cx="2857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Palatino Linotype" panose="02040502050505030304" pitchFamily="18" charset="0"/>
              </a:rPr>
              <a:t>Решение о выдаче КА или об отказе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845396" y="6211669"/>
            <a:ext cx="3750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Palatino Linotype" panose="02040502050505030304" pitchFamily="18" charset="0"/>
              </a:rPr>
              <a:t>Если сдали, заявление на КА + документ - подтверждение стажа</a:t>
            </a:r>
          </a:p>
        </p:txBody>
      </p:sp>
      <p:cxnSp>
        <p:nvCxnSpPr>
          <p:cNvPr id="65" name="Прямая со стрелкой 64"/>
          <p:cNvCxnSpPr/>
          <p:nvPr/>
        </p:nvCxnSpPr>
        <p:spPr>
          <a:xfrm>
            <a:off x="6371702" y="3419566"/>
            <a:ext cx="498" cy="2487315"/>
          </a:xfrm>
          <a:prstGeom prst="straightConnector1">
            <a:avLst/>
          </a:prstGeom>
          <a:ln w="15875">
            <a:solidFill>
              <a:srgbClr val="0070C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V="1">
            <a:off x="5072794" y="4299144"/>
            <a:ext cx="507816" cy="201946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 rot="18400821">
            <a:off x="6092702" y="1967494"/>
            <a:ext cx="2857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alatino Linotype" panose="02040502050505030304" pitchFamily="18" charset="0"/>
              </a:rPr>
              <a:t>E-mail </a:t>
            </a:r>
            <a:r>
              <a:rPr lang="ru-RU" dirty="0">
                <a:latin typeface="Palatino Linotype" panose="02040502050505030304" pitchFamily="18" charset="0"/>
              </a:rPr>
              <a:t>о месте и времени выдачи КА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630418" y="4888789"/>
            <a:ext cx="311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5</a:t>
            </a:r>
          </a:p>
        </p:txBody>
      </p:sp>
      <p:cxnSp>
        <p:nvCxnSpPr>
          <p:cNvPr id="73" name="Прямая со стрелкой 72"/>
          <p:cNvCxnSpPr/>
          <p:nvPr/>
        </p:nvCxnSpPr>
        <p:spPr>
          <a:xfrm>
            <a:off x="7163790" y="3419566"/>
            <a:ext cx="498" cy="2487315"/>
          </a:xfrm>
          <a:prstGeom prst="straightConnector1">
            <a:avLst/>
          </a:prstGeom>
          <a:ln w="15875">
            <a:solidFill>
              <a:srgbClr val="0070C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6941730" y="5985688"/>
            <a:ext cx="499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35</a:t>
            </a:r>
            <a:endParaRPr lang="ru-RU" dirty="0">
              <a:latin typeface="Palatino Linotype" panose="02040502050505030304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7165841" y="4311569"/>
            <a:ext cx="782364" cy="1495694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376728" y="4880092"/>
            <a:ext cx="3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?</a:t>
            </a: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7965524" y="3419566"/>
            <a:ext cx="498" cy="2679551"/>
          </a:xfrm>
          <a:prstGeom prst="straightConnector1">
            <a:avLst/>
          </a:prstGeom>
          <a:ln w="15875">
            <a:solidFill>
              <a:srgbClr val="0070C0"/>
            </a:solidFill>
            <a:prstDash val="lg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 rot="18400821">
            <a:off x="6963563" y="2399019"/>
            <a:ext cx="2419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Palatino Linotype" panose="02040502050505030304" pitchFamily="18" charset="0"/>
              </a:rPr>
              <a:t>Выдачи КА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716158" y="6027003"/>
            <a:ext cx="600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40?</a:t>
            </a:r>
          </a:p>
        </p:txBody>
      </p:sp>
      <p:pic>
        <p:nvPicPr>
          <p:cNvPr id="120838" name="Picture 6" descr="Похожее изображени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1" t="4192" r="7703" b="22699"/>
          <a:stretch/>
        </p:blipFill>
        <p:spPr bwMode="auto">
          <a:xfrm>
            <a:off x="7978869" y="4131215"/>
            <a:ext cx="1165131" cy="169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49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619672" y="72998"/>
            <a:ext cx="723629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800" b="1" dirty="0">
                <a:solidFill>
                  <a:srgbClr val="FF0000"/>
                </a:solidFill>
                <a:latin typeface="Cambria" pitchFamily="18" charset="0"/>
              </a:rPr>
              <a:t>Индивидуальное задание</a:t>
            </a:r>
          </a:p>
          <a:p>
            <a:r>
              <a:rPr lang="ru-RU" sz="2800" b="1" dirty="0">
                <a:solidFill>
                  <a:srgbClr val="FF0000"/>
                </a:solidFill>
                <a:latin typeface="Cambria" pitchFamily="18" charset="0"/>
              </a:rPr>
              <a:t>Оценка недвижимости</a:t>
            </a:r>
          </a:p>
          <a:p>
            <a:r>
              <a:rPr lang="ru-RU" sz="2800" b="1" dirty="0">
                <a:solidFill>
                  <a:srgbClr val="FF0000"/>
                </a:solidFill>
                <a:latin typeface="Cambria" pitchFamily="18" charset="0"/>
              </a:rPr>
              <a:t>Оценка движимого имущества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975311"/>
              </p:ext>
            </p:extLst>
          </p:nvPr>
        </p:nvGraphicFramePr>
        <p:xfrm>
          <a:off x="251520" y="1412776"/>
          <a:ext cx="8712968" cy="4694697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89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28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Кол-во вопросов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Баллов за один ответ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Вопросы 1-10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Законодательство РФ об оценочной деятельности, иные нормативно-правовые акты (ФСО, ГК РФ, Закон об ипотеке и т.д. )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10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10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Вопросы 11-15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Законодательство РФ об оценочной деятельности, иные нормативно-правовые акты (ФСО, ГК РФ, Закон об ипотеке и т.д.), в части, касающейся объектов оценки соответствующего направления оценочной деятельности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5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5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Вопросы 16-25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Теоретические вопросы в области оценочной деятельности в части,  касающейся оценки стоимости объектов оценки, относящихся к указанному направлению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10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10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Вопросы 26-35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Задачи, оформленные в виде тестового задания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10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2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20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Вопросы 36-40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Практические задания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5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4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20</a:t>
                      </a:r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6432"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40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-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65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303240" y="6093296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0000"/>
                </a:solidFill>
                <a:latin typeface="Cambria" pitchFamily="18" charset="0"/>
              </a:rPr>
              <a:t>Для сдачи необходимо набрать не менее 45 баллов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0000"/>
                </a:solidFill>
                <a:latin typeface="Cambria" pitchFamily="18" charset="0"/>
              </a:rPr>
              <a:t>Или 69 % правильных ответов.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7369" y="5990387"/>
            <a:ext cx="29824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mbria" pitchFamily="18" charset="0"/>
              </a:rPr>
              <a:t>минимум 4 варианта ответа – нужно выбрать 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5087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676467" y="-99392"/>
            <a:ext cx="723629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800" b="1" dirty="0">
                <a:solidFill>
                  <a:srgbClr val="FF0000"/>
                </a:solidFill>
                <a:latin typeface="Cambria" pitchFamily="18" charset="0"/>
              </a:rPr>
              <a:t>Индивидуальное задание</a:t>
            </a:r>
          </a:p>
          <a:p>
            <a:r>
              <a:rPr lang="ru-RU" sz="2800" b="1" dirty="0">
                <a:solidFill>
                  <a:srgbClr val="FF0000"/>
                </a:solidFill>
                <a:latin typeface="Cambria" pitchFamily="18" charset="0"/>
              </a:rPr>
              <a:t>Оценка бизнеса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Palatino Linotype" panose="02040502050505030304" pitchFamily="18" charset="0"/>
              </a:rPr>
              <a:pPr>
                <a:defRPr/>
              </a:pPr>
              <a:t>4</a:t>
            </a:fld>
            <a:endParaRPr lang="ru-RU" sz="1200" dirty="0">
              <a:latin typeface="Palatino Linotype" panose="0204050205050503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297619"/>
              </p:ext>
            </p:extLst>
          </p:nvPr>
        </p:nvGraphicFramePr>
        <p:xfrm>
          <a:off x="265262" y="886301"/>
          <a:ext cx="8712968" cy="4936936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642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7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89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28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Кол-во вопросов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Баллов за один ответ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Вопросы 1-10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Законодательство РФ об оценочной деятельности, иные нормативно-правовые акты (ФСО, ГК РФ, Закон об ипотеке и т.д. )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Вопросы 11-15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Законодательство РФ об оценочной деятельности, иные нормативно-правовые акты (ФСО, ГК РФ, Закон об ипотеке и т.д.), в части, касающейся оценки бизнеса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Вопросы 16-30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Теоретические вопросы в области оценочной деятельности в части,  касающейся оценки стоимости объектов оценки, относящихся к оценке бизнеса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Вопросы 31-50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Задачи, оформленные в виде тестового задания, с представленными на выбор вариантами ответов (не менее четырех)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Вопросы 51-54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Практические задания с представленными на выбор вариантами ответов (не менее четырех)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6432">
                <a:tc>
                  <a:txBody>
                    <a:bodyPr/>
                    <a:lstStyle/>
                    <a:p>
                      <a:pPr algn="ctr" fontAlgn="ctr"/>
                      <a:endParaRPr lang="ru-RU" sz="1600" u="none" strike="noStrike" kern="1200" dirty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ИТОГО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54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7924" marR="7924" marT="79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>
                        <a:alpha val="1568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483768" y="5949280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0000"/>
                </a:solidFill>
                <a:latin typeface="Cambria" pitchFamily="18" charset="0"/>
              </a:rPr>
              <a:t>Для сдачи необходимо набрать не менее 45 баллов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0000"/>
                </a:solidFill>
                <a:latin typeface="Cambria" pitchFamily="18" charset="0"/>
              </a:rPr>
              <a:t>Или 69 % правильных ответов.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291" y="5949280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mbria" pitchFamily="18" charset="0"/>
              </a:rPr>
              <a:t>минимум 4 варианта ответа – нужно выбрать 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2813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Palatino Linotype" panose="02040502050505030304" pitchFamily="18" charset="0"/>
              </a:rPr>
              <a:pPr>
                <a:defRPr/>
              </a:pPr>
              <a:t>5</a:t>
            </a:fld>
            <a:endParaRPr lang="ru-RU" sz="1200" dirty="0">
              <a:latin typeface="Palatino Linotype" panose="02040502050505030304" pitchFamily="18" charset="0"/>
            </a:endParaRPr>
          </a:p>
        </p:txBody>
      </p:sp>
      <p:pic>
        <p:nvPicPr>
          <p:cNvPr id="101454" name="Picture 78" descr="Картинки по запросу кот с калькулятором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6" t="1874" r="16604"/>
          <a:stretch/>
        </p:blipFill>
        <p:spPr bwMode="auto">
          <a:xfrm>
            <a:off x="2013383" y="335505"/>
            <a:ext cx="6483256" cy="652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41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Palatino Linotype" panose="02040502050505030304" pitchFamily="18" charset="0"/>
              </a:rPr>
              <a:pPr>
                <a:defRPr/>
              </a:pPr>
              <a:t>6</a:t>
            </a:fld>
            <a:endParaRPr lang="ru-RU" sz="1200" dirty="0">
              <a:latin typeface="Palatino Linotype" panose="0204050205050503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3848" y="501546"/>
            <a:ext cx="4014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mbria" pitchFamily="18" charset="0"/>
                <a:ea typeface="+mj-ea"/>
                <a:cs typeface="+mj-cs"/>
              </a:rPr>
              <a:t>BA Financial Calculator</a:t>
            </a:r>
            <a:endParaRPr lang="ru-RU" sz="2800" b="1" dirty="0">
              <a:solidFill>
                <a:srgbClr val="FF0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5635" y="1628800"/>
            <a:ext cx="22873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ambria" pitchFamily="18" charset="0"/>
                <a:ea typeface="+mj-ea"/>
                <a:cs typeface="+mj-cs"/>
              </a:rPr>
              <a:t>Для </a:t>
            </a:r>
            <a:r>
              <a:rPr lang="en-US" sz="2800" b="1" dirty="0">
                <a:solidFill>
                  <a:srgbClr val="FF0000"/>
                </a:solidFill>
                <a:latin typeface="Cambria" pitchFamily="18" charset="0"/>
                <a:ea typeface="+mj-ea"/>
                <a:cs typeface="+mj-cs"/>
              </a:rPr>
              <a:t>Android</a:t>
            </a:r>
            <a:endParaRPr lang="ru-RU" sz="2800" b="1" dirty="0">
              <a:solidFill>
                <a:srgbClr val="FF0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1632907"/>
            <a:ext cx="18933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ambria" pitchFamily="18" charset="0"/>
                <a:ea typeface="+mj-ea"/>
                <a:cs typeface="+mj-cs"/>
              </a:rPr>
              <a:t>Для </a:t>
            </a:r>
            <a:r>
              <a:rPr lang="en-US" sz="2800" b="1" dirty="0">
                <a:solidFill>
                  <a:srgbClr val="FF0000"/>
                </a:solidFill>
                <a:latin typeface="Cambria" pitchFamily="18" charset="0"/>
                <a:ea typeface="+mj-ea"/>
                <a:cs typeface="+mj-cs"/>
              </a:rPr>
              <a:t>Apple</a:t>
            </a:r>
            <a:endParaRPr lang="ru-RU" sz="2800" b="1" dirty="0">
              <a:solidFill>
                <a:srgbClr val="FF0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4" name="AutoShape 2" descr=" BA Financial Calculator Free – уменьшенный скриншот 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9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92896"/>
            <a:ext cx="4682343" cy="4014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63" name="Picture 11" descr="Картинки по запросу человечки для презентаций восклицательный зна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211257"/>
            <a:ext cx="2043488" cy="232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87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42883"/>
              </p:ext>
            </p:extLst>
          </p:nvPr>
        </p:nvGraphicFramePr>
        <p:xfrm>
          <a:off x="179512" y="3861048"/>
          <a:ext cx="8424937" cy="2804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7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Показатель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Аналог 1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Аналог 2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Дата предложения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июнь 2016 г.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июнь 2016 г.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Наименование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Емкостное оборудование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Емкостное оборудование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Стоимость, руб.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350 000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2 000 000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НДС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с НДС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с НДС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Год производства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2000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2003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7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Состояние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Хорошее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indent="1206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Хорошее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Материал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Углеродистая сталь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Нержавеющая стать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Масса, т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5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12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Страна производства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Россия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Европа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Rectangle 78"/>
          <p:cNvSpPr>
            <a:spLocks noChangeArrowheads="1"/>
          </p:cNvSpPr>
          <p:nvPr/>
        </p:nvSpPr>
        <p:spPr bwMode="auto">
          <a:xfrm>
            <a:off x="112372" y="1556517"/>
            <a:ext cx="885211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206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206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itchFamily="18" charset="0"/>
                <a:cs typeface="Times New Roman" pitchFamily="18" charset="0"/>
              </a:rPr>
              <a:t>Характеристики оцениваемого объекта: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Palatino Linotype" panose="02040502050505030304" pitchFamily="18" charset="0"/>
            </a:endParaRPr>
          </a:p>
          <a:p>
            <a:pPr marL="0" marR="0" lvl="0" indent="1206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itchFamily="18" charset="0"/>
                <a:cs typeface="Times New Roman" pitchFamily="18" charset="0"/>
              </a:rPr>
              <a:t>- 1999 года выпуска; - в отличном состоянии; - из углеродистой стали; 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Palatino Linotype" panose="02040502050505030304" pitchFamily="18" charset="0"/>
            </a:endParaRPr>
          </a:p>
          <a:p>
            <a:pPr marL="0" marR="0" lvl="0" indent="1206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itchFamily="18" charset="0"/>
                <a:cs typeface="Times New Roman" pitchFamily="18" charset="0"/>
              </a:rPr>
              <a:t>- массой 7 т; - произведен в Европе.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Palatino Linotype" panose="02040502050505030304" pitchFamily="18" charset="0"/>
            </a:endParaRPr>
          </a:p>
          <a:p>
            <a:pPr marL="0" marR="0" lvl="0" indent="1206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itchFamily="18" charset="0"/>
                <a:cs typeface="Times New Roman" pitchFamily="18" charset="0"/>
              </a:rPr>
              <a:t>Указанные аналоги считать равноценными.  </a:t>
            </a:r>
          </a:p>
          <a:p>
            <a:pPr marL="0" marR="0" lvl="0" indent="1206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itchFamily="18" charset="0"/>
                <a:cs typeface="Times New Roman" pitchFamily="18" charset="0"/>
              </a:rPr>
              <a:t>Аналоги демонтированы, продаются со склада.  </a:t>
            </a:r>
          </a:p>
          <a:p>
            <a:pPr marL="0" marR="0" lvl="0" indent="1206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itchFamily="18" charset="0"/>
                <a:cs typeface="Times New Roman" pitchFamily="18" charset="0"/>
              </a:rPr>
              <a:t>Величиной прочих затрат в целях данной задачи </a:t>
            </a:r>
          </a:p>
          <a:p>
            <a:pPr marL="0" marR="0" lvl="0" indent="1206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itchFamily="18" charset="0"/>
                <a:cs typeface="Times New Roman" pitchFamily="18" charset="0"/>
              </a:rPr>
              <a:t>пренебречь.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Palatino Linotype" panose="02040502050505030304" pitchFamily="18" charset="0"/>
            </a:endParaRPr>
          </a:p>
          <a:p>
            <a:pPr marL="0" marR="0" lvl="0" indent="1206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Palatino Linotype" panose="0204050205050503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07095" y="442473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20650"/>
            <a:r>
              <a:rPr lang="ru-RU" altLang="ru-RU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itchFamily="18" charset="0"/>
                <a:cs typeface="Times New Roman" pitchFamily="18" charset="0"/>
              </a:rPr>
              <a:t>Определить рыночную стоимость </a:t>
            </a:r>
            <a:r>
              <a:rPr lang="ru-RU" altLang="ru-RU" dirty="0" err="1">
                <a:solidFill>
                  <a:srgbClr val="000000"/>
                </a:solidFill>
                <a:latin typeface="Palatino Linotype" panose="02040502050505030304" pitchFamily="18" charset="0"/>
                <a:ea typeface="Times New Roman" pitchFamily="18" charset="0"/>
                <a:cs typeface="Times New Roman" pitchFamily="18" charset="0"/>
              </a:rPr>
              <a:t>несмонтированного</a:t>
            </a:r>
            <a:r>
              <a:rPr lang="ru-RU" altLang="ru-RU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itchFamily="18" charset="0"/>
                <a:cs typeface="Times New Roman" pitchFamily="18" charset="0"/>
              </a:rPr>
              <a:t> емкостного оборудования без учета НДС по состоянию на июнь 2016 г. по приведенным аналогам с использованием коэффициента торможения для емкостного оборудования.</a:t>
            </a:r>
            <a:endParaRPr lang="ru-RU" altLang="ru-RU" dirty="0">
              <a:latin typeface="Palatino Linotype" panose="02040502050505030304" pitchFamily="18" charset="0"/>
            </a:endParaRPr>
          </a:p>
        </p:txBody>
      </p:sp>
      <p:pic>
        <p:nvPicPr>
          <p:cNvPr id="121858" name="Picture 2" descr="Картинки по запросу резервуар карти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13941"/>
            <a:ext cx="23812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84407"/>
            <a:ext cx="13853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b="1" dirty="0">
                <a:solidFill>
                  <a:srgbClr val="FF0000"/>
                </a:solidFill>
                <a:latin typeface="Palatino Linotype" panose="02040502050505030304" pitchFamily="18" charset="0"/>
                <a:ea typeface="Times New Roman" pitchFamily="18" charset="0"/>
                <a:cs typeface="Times New Roman" pitchFamily="18" charset="0"/>
              </a:rPr>
              <a:t>Задача.</a:t>
            </a:r>
            <a:r>
              <a:rPr lang="ru-RU" altLang="ru-RU" sz="2400" dirty="0">
                <a:solidFill>
                  <a:srgbClr val="FF0000"/>
                </a:solidFill>
                <a:latin typeface="Palatino Linotype" panose="02040502050505030304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59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4" name="Rectangle 78"/>
          <p:cNvSpPr>
            <a:spLocks noChangeArrowheads="1"/>
          </p:cNvSpPr>
          <p:nvPr/>
        </p:nvSpPr>
        <p:spPr bwMode="auto">
          <a:xfrm>
            <a:off x="147013" y="1700808"/>
            <a:ext cx="88521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206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b="1" dirty="0">
                <a:latin typeface="Palatino Linotype" panose="02040502050505030304" pitchFamily="18" charset="0"/>
              </a:rPr>
              <a:t>Корректировка на состояние</a:t>
            </a:r>
            <a:endParaRPr lang="ru-RU" dirty="0">
              <a:latin typeface="Palatino Linotype" panose="0204050205050503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78541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itchFamily="18" charset="0"/>
                <a:cs typeface="Times New Roman" pitchFamily="18" charset="0"/>
              </a:rPr>
              <a:t>Корректировка на регион производства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115354"/>
              </p:ext>
            </p:extLst>
          </p:nvPr>
        </p:nvGraphicFramePr>
        <p:xfrm>
          <a:off x="2006030" y="453739"/>
          <a:ext cx="6814442" cy="11216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1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29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Значение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Корректировка (по отношению к региону «Россия»)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Россия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Азия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0,8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Европа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1,3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417791"/>
              </p:ext>
            </p:extLst>
          </p:nvPr>
        </p:nvGraphicFramePr>
        <p:xfrm>
          <a:off x="147013" y="2070140"/>
          <a:ext cx="8725367" cy="1073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0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4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Значение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Корректировка (по отношению к состоянию «Хорошее»)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Удовлетворительное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-25%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Хорошее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Отличное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20%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174921"/>
              </p:ext>
            </p:extLst>
          </p:nvPr>
        </p:nvGraphicFramePr>
        <p:xfrm>
          <a:off x="198304" y="3787299"/>
          <a:ext cx="8714890" cy="1219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9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5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2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Период выпуска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Значение, тысяч рублей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1989- 1993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250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1994- 1998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300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1999-2003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315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2004 - 2008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330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Rectangle 78"/>
          <p:cNvSpPr>
            <a:spLocks noChangeArrowheads="1"/>
          </p:cNvSpPr>
          <p:nvPr/>
        </p:nvSpPr>
        <p:spPr bwMode="auto">
          <a:xfrm>
            <a:off x="147013" y="3140968"/>
            <a:ext cx="88521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206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b="1" dirty="0">
                <a:latin typeface="Palatino Linotype" panose="02040502050505030304" pitchFamily="18" charset="0"/>
              </a:rPr>
              <a:t>Средняя стоимость реакторов, отличающихся для различных периодов только годом выпуска для различных периодов выпуска*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32205" y="5039598"/>
            <a:ext cx="8817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Palatino Linotype" panose="02040502050505030304" pitchFamily="18" charset="0"/>
              </a:rPr>
              <a:t>*прочие параметры при тять идентичными. Используется для расчета корректировки на период выпуска</a:t>
            </a:r>
          </a:p>
        </p:txBody>
      </p:sp>
      <p:sp>
        <p:nvSpPr>
          <p:cNvPr id="19" name="Rectangle 78"/>
          <p:cNvSpPr>
            <a:spLocks noChangeArrowheads="1"/>
          </p:cNvSpPr>
          <p:nvPr/>
        </p:nvSpPr>
        <p:spPr bwMode="auto">
          <a:xfrm>
            <a:off x="160298" y="5458388"/>
            <a:ext cx="88521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206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b="1" dirty="0">
                <a:latin typeface="Palatino Linotype" panose="02040502050505030304" pitchFamily="18" charset="0"/>
              </a:rPr>
              <a:t>Корректировка на материал</a:t>
            </a:r>
            <a:endParaRPr lang="ru-RU" dirty="0">
              <a:latin typeface="Palatino Linotype" panose="02040502050505030304" pitchFamily="18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043967"/>
              </p:ext>
            </p:extLst>
          </p:nvPr>
        </p:nvGraphicFramePr>
        <p:xfrm>
          <a:off x="199901" y="5848258"/>
          <a:ext cx="8714890" cy="731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9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5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2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Материал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Поправочный коэффициент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Нержавеющая стать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Углеродистая сталь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066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www.srosovet.ru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912126"/>
              </p:ext>
            </p:extLst>
          </p:nvPr>
        </p:nvGraphicFramePr>
        <p:xfrm>
          <a:off x="323528" y="980728"/>
          <a:ext cx="8229600" cy="46436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4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9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7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7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Показатель</a:t>
                      </a:r>
                      <a:endParaRPr lang="ru-RU" sz="2000" b="1" i="1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Объект оценки</a:t>
                      </a:r>
                      <a:endParaRPr lang="ru-RU" sz="2000" b="1" i="1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Аналог 1</a:t>
                      </a:r>
                      <a:endParaRPr lang="ru-RU" sz="2000" b="1" i="1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Аналог 2</a:t>
                      </a:r>
                      <a:endParaRPr lang="ru-RU" sz="2000" b="1" i="1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Дата предложения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июнь 2016 г.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июнь 2016 г.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июнь 2016 г.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Наименование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Емкостное оборудование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Емкостное оборудование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Емкостное оборудование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Стоимость, руб.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?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350 000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2 000 000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НДС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без НДС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с НДС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с НДС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Год производства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1999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2000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2003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Состояние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Отличное</a:t>
                      </a:r>
                      <a:endParaRPr lang="ru-RU" sz="2000" b="1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Хорошее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Хорошее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Материал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Углеродистая сталь</a:t>
                      </a:r>
                      <a:endParaRPr lang="ru-RU" sz="2000" b="1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Углеродистая сталь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Нержавеющая стать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Масса, т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7</a:t>
                      </a:r>
                      <a:endParaRPr lang="ru-RU" sz="2000" b="1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12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Страна производства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Европа</a:t>
                      </a:r>
                      <a:endParaRPr lang="ru-RU" sz="2000" b="1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Россия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Европа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169" marR="7169" marT="71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00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17115</TotalTime>
  <Words>1323</Words>
  <Application>Microsoft Office PowerPoint</Application>
  <PresentationFormat>Экран (4:3)</PresentationFormat>
  <Paragraphs>479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</vt:lpstr>
      <vt:lpstr>Cambria Math</vt:lpstr>
      <vt:lpstr>Palatino Linotype</vt:lpstr>
      <vt:lpstr>Times New Roman</vt:lpstr>
      <vt:lpstr>Оформление по умолчанию</vt:lpstr>
      <vt:lpstr>Квалификационный экзамен оценщиков 2017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Коэффициент торможения</vt:lpstr>
      <vt:lpstr>Презентация PowerPoint</vt:lpstr>
      <vt:lpstr>Задача.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Арина Потоцкая</cp:lastModifiedBy>
  <cp:revision>637</cp:revision>
  <cp:lastPrinted>2017-02-27T09:16:34Z</cp:lastPrinted>
  <dcterms:created xsi:type="dcterms:W3CDTF">2008-06-01T08:07:10Z</dcterms:created>
  <dcterms:modified xsi:type="dcterms:W3CDTF">2017-09-13T12:36:17Z</dcterms:modified>
</cp:coreProperties>
</file>