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0" r:id="rId2"/>
    <p:sldId id="273" r:id="rId3"/>
    <p:sldId id="304" r:id="rId4"/>
    <p:sldId id="301" r:id="rId5"/>
    <p:sldId id="305" r:id="rId6"/>
    <p:sldId id="313" r:id="rId7"/>
    <p:sldId id="332" r:id="rId8"/>
    <p:sldId id="322" r:id="rId9"/>
    <p:sldId id="323" r:id="rId10"/>
    <p:sldId id="324" r:id="rId11"/>
    <p:sldId id="325" r:id="rId12"/>
    <p:sldId id="333" r:id="rId13"/>
    <p:sldId id="334" r:id="rId14"/>
    <p:sldId id="335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70" r:id="rId27"/>
    <p:sldId id="365" r:id="rId28"/>
    <p:sldId id="366" r:id="rId29"/>
    <p:sldId id="367" r:id="rId30"/>
    <p:sldId id="368" r:id="rId31"/>
    <p:sldId id="369" r:id="rId32"/>
    <p:sldId id="37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555A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4" autoAdjust="0"/>
    <p:restoredTop sz="82949" autoAdjust="0"/>
  </p:normalViewPr>
  <p:slideViewPr>
    <p:cSldViewPr showGuides="1">
      <p:cViewPr varScale="1">
        <p:scale>
          <a:sx n="95" d="100"/>
          <a:sy n="95" d="100"/>
        </p:scale>
        <p:origin x="166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50988-F2AF-4883-AED6-BF4B2E264C73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BE958-C025-42A7-AC34-7EA7F76C5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8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E958-C025-42A7-AC34-7EA7F76C5A3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769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E958-C025-42A7-AC34-7EA7F76C5A3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939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Устойчивость гражданского оборота. Рассмотрим</a:t>
            </a:r>
            <a:r>
              <a:rPr lang="ru-RU" baseline="0" dirty="0"/>
              <a:t> на примере рынка недвижимости. Аренда.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3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Устойчивость гражданского оборота. Рассмотрим</a:t>
            </a:r>
            <a:r>
              <a:rPr lang="ru-RU" baseline="0" dirty="0"/>
              <a:t> на примере рынка недвижимости. Аренда.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804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887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948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380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5086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641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рамках модели был сформулирован наиболее достоверный прогноз потенциальных показателей деятельности предпринимателя исходя из рассчитанных трендов и с учетом ситуации на рынке.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2908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рамках модели был сформулирован наиболее достоверный прогноз потенциальных показателей деятельности предпринимателя исходя из рассчитанных трендов и с учетом ситуации на рынке.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986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E958-C025-42A7-AC34-7EA7F76C5A3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608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Рассчитанная величина оказалась меньше заявленных исковых требований, но её обоснование убедило в том числе и истца, снизившего сумму иска, полностью удовлетворенного арбитражным судом. Модель была полностью построена с учетом фактических данных о результатах деятельности предпринимателя, что позволило сформулировать прогноз с максимально возможной в данной ситуации степенью достоверности.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5280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E958-C025-42A7-AC34-7EA7F76C5A32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6313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525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расходы на подачу и уборку вагонов, на транспортные услуги по перевозке порожних вагонов, отстой собственного подвижного состава, маневровая работа локомотива, что подтверждается письменными доказательствами - актами, счетами, счетами-фактурами, платежными документами. Все эти расходы являются убытками для истца.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3773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Договоры с контрагентами, которые действовали в период запрета: с ООО «</a:t>
            </a:r>
            <a:r>
              <a:rPr lang="ru-RU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САБМиллер</a:t>
            </a:r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РУС», ООО «Транспортно-логистическая компания», ООО «Западная логистическая компания», ООО «Вимм-Билль-Данн Напитки», ООО «</a:t>
            </a:r>
            <a:r>
              <a:rPr lang="ru-RU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Виал</a:t>
            </a:r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-Транс», ООО «Караван ДВ», ТОО АК ЖОЛ, ЗАО «КОНТИ-РУС».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2831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Усреднив прибыль за период, Оценщик учел сезонность и простои отдельных вагонов (объем грузоперевозок вагонов по факту был разный, т.к. все договоры экспедиции были рамочные. Направление следования каждого конкретного вагона определялось дислокацией вагона, длительностью перевозки, погрузки/разгрузки и т.д.). . Средняя прибыль по всем вагонам, рассчитывалась как суммарная прибыль по вагонам, деленная на общее количество вагонов, включая те, которые не приносили прибыль.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2776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669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BE958-C025-42A7-AC34-7EA7F76C5A32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507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 р</a:t>
            </a:r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асчёт упущенной выгоды произведён путём сопоставления моделей деятельности предприятия при обычных условиях её деятельности и экстремальных (нарушения права), с учётом всех особенностей сложившейся ситуации.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076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295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Фактографический метод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использование фактической информация объекта о его прошлом развитии и состоянии;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Магазин. Временно прекратил работу. Для расчета УВ используем данные о его деятельности за прошлые периоды. 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Экспертных метод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использование информации специалистов-экспертов; Оборудование – линия по производству строительных материалов. Не известны до конца параметры доходов и расходов. Нам их надо рассчитать из данных с рынка.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562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518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Разумная достоверность с точки зрения расчета УВ, это когда параметры модели могут быть обоснованы а сам  расчет основывается на принципах  объективности, всесторонности и полноты исследования. Хороший эксперт сразу думает о том, как представить свою модель в лучшем виде. </a:t>
            </a:r>
            <a:r>
              <a:rPr lang="ru-RU" dirty="0"/>
              <a:t>Рыночная</a:t>
            </a:r>
            <a:r>
              <a:rPr lang="ru-RU" baseline="0" dirty="0"/>
              <a:t> цена как индикатор разумности поведения.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32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728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B440C-AEBA-45B1-97B9-CA75F5BB00E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02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F84E-1CEE-4810-8FFA-1F972F297E51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973C0-8746-49B6-A261-3C2E6F07A30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419929" y="505546"/>
            <a:ext cx="8229600" cy="4144473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sz="5400" b="1" cap="all" dirty="0"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Взыскание </a:t>
            </a:r>
            <a:br>
              <a:rPr lang="ru-RU" sz="5400" b="1" cap="all" dirty="0"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5400" b="1" cap="all" dirty="0"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упущенной выгоды</a:t>
            </a:r>
            <a:endParaRPr lang="ru-RU" sz="5400" b="1" dirty="0">
              <a:latin typeface="Arial Narrow" panose="020B0606020202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52401" y="260648"/>
            <a:ext cx="1497128" cy="5760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6381329"/>
            <a:ext cx="81099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ABE0D9FF-B95B-46AB-9DEF-2B32027F9532}"/>
              </a:ext>
            </a:extLst>
          </p:cNvPr>
          <p:cNvSpPr txBox="1">
            <a:spLocks/>
          </p:cNvSpPr>
          <p:nvPr/>
        </p:nvSpPr>
        <p:spPr>
          <a:xfrm>
            <a:off x="494471" y="4087827"/>
            <a:ext cx="6400800" cy="1947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600" cap="all" dirty="0" err="1">
                <a:solidFill>
                  <a:schemeClr val="dk1"/>
                </a:solidFill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Жарский</a:t>
            </a:r>
            <a:r>
              <a:rPr lang="ru-RU" sz="2600" cap="all" dirty="0">
                <a:solidFill>
                  <a:schemeClr val="dk1"/>
                </a:solidFill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Дмитрий Павлович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dk1"/>
                </a:solidFill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Директор экспертной группы </a:t>
            </a:r>
            <a:r>
              <a:rPr lang="en-US" sz="2600" dirty="0">
                <a:solidFill>
                  <a:schemeClr val="dk1"/>
                </a:solidFill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VETA</a:t>
            </a:r>
            <a:endParaRPr lang="ru-RU" sz="2600" dirty="0">
              <a:solidFill>
                <a:schemeClr val="dk1"/>
              </a:solidFill>
              <a:latin typeface="Arial Narrow" panose="020B0606020202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0" indent="0">
              <a:buNone/>
            </a:pPr>
            <a:r>
              <a:rPr lang="ru-RU" sz="2600" dirty="0">
                <a:solidFill>
                  <a:schemeClr val="dk1"/>
                </a:solidFill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Член экспертного совета</a:t>
            </a:r>
            <a:br>
              <a:rPr lang="ru-RU" sz="2600" dirty="0">
                <a:solidFill>
                  <a:schemeClr val="dk1"/>
                </a:solidFill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ru-RU" sz="2600" dirty="0">
                <a:solidFill>
                  <a:schemeClr val="dk1"/>
                </a:solidFill>
                <a:latin typeface="Arial Narrow" panose="020B0606020202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Ассоциации «СРОО «ЭС»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639122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Методика расчета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/>
          </a:p>
          <a:p>
            <a:r>
              <a:rPr lang="ru-RU" sz="2400" b="1" dirty="0">
                <a:latin typeface="Arial Narrow" panose="020B0606020202030204" pitchFamily="34" charset="0"/>
              </a:rPr>
              <a:t>Принципы построение финансовой модели</a:t>
            </a:r>
            <a:r>
              <a:rPr lang="en-US" sz="2400" b="1" dirty="0">
                <a:latin typeface="Arial Narrow" panose="020B0606020202030204" pitchFamily="34" charset="0"/>
              </a:rPr>
              <a:t>:</a:t>
            </a:r>
          </a:p>
          <a:p>
            <a:endParaRPr lang="en-US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3 варианта.</a:t>
            </a:r>
          </a:p>
          <a:p>
            <a:endParaRPr lang="en-US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Фактографический. На основании статистических данных в прошлых периодах. Ретро-анализ.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Экспертный. На основании экономического моделирования ситуации. 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Комбинированный.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b="1" dirty="0">
                <a:latin typeface="Arial Narrow" panose="020B0606020202030204" pitchFamily="34" charset="0"/>
              </a:rPr>
              <a:t>Модели строятся по принципу разумной достоверности</a:t>
            </a:r>
          </a:p>
          <a:p>
            <a:endParaRPr lang="ru-RU" sz="24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357936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Методика расчета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/>
          </a:p>
          <a:p>
            <a:r>
              <a:rPr lang="ru-RU" sz="2400" b="1" dirty="0">
                <a:latin typeface="Arial Narrow" panose="020B0606020202030204" pitchFamily="34" charset="0"/>
              </a:rPr>
              <a:t>Особенности построения финансовой модели</a:t>
            </a:r>
            <a:r>
              <a:rPr lang="en-US" sz="2400" b="1" dirty="0">
                <a:latin typeface="Arial Narrow" panose="020B0606020202030204" pitchFamily="34" charset="0"/>
              </a:rPr>
              <a:t>:</a:t>
            </a:r>
          </a:p>
          <a:p>
            <a:endParaRPr lang="en-US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I - </a:t>
            </a:r>
            <a:r>
              <a:rPr lang="ru-RU" sz="2400" dirty="0">
                <a:latin typeface="Arial Narrow" panose="020B0606020202030204" pitchFamily="34" charset="0"/>
              </a:rPr>
              <a:t>Выявление особенностей рынка(</a:t>
            </a:r>
            <a:r>
              <a:rPr lang="ru-RU" sz="2400" dirty="0" err="1">
                <a:latin typeface="Arial Narrow" panose="020B0606020202030204" pitchFamily="34" charset="0"/>
              </a:rPr>
              <a:t>ов</a:t>
            </a:r>
            <a:r>
              <a:rPr lang="ru-RU" sz="2400" dirty="0">
                <a:latin typeface="Arial Narrow" panose="020B0606020202030204" pitchFamily="34" charset="0"/>
              </a:rPr>
              <a:t>), на котором работает компания.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II - </a:t>
            </a:r>
            <a:r>
              <a:rPr lang="ru-RU" sz="2400" dirty="0">
                <a:latin typeface="Arial Narrow" panose="020B0606020202030204" pitchFamily="34" charset="0"/>
              </a:rPr>
              <a:t>Ретроспективная оценка деятельности. Выявление особенностей работы бизнеса компании. 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III - </a:t>
            </a:r>
            <a:r>
              <a:rPr lang="ru-RU" sz="2400" dirty="0">
                <a:latin typeface="Arial Narrow" panose="020B0606020202030204" pitchFamily="34" charset="0"/>
              </a:rPr>
              <a:t>Учет влияния этих факторов при построении модели деятельности.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endParaRPr lang="ru-RU" sz="2400" dirty="0"/>
          </a:p>
          <a:p>
            <a:endParaRPr lang="ru-RU" sz="2800" dirty="0"/>
          </a:p>
          <a:p>
            <a:endParaRPr lang="ru-RU" sz="24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621413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Доказательства достоверности модели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Модель может считаться достоверной, если экономические показатели адекватны реальным рыночным данным, физически возможны, документально подтверждены. 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Подтверждение рыночными данными.</a:t>
            </a:r>
          </a:p>
          <a:p>
            <a:pPr marL="457200" indent="-457200"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Подтверждение физических возможностей.</a:t>
            </a:r>
          </a:p>
          <a:p>
            <a:pPr marL="457200" indent="-457200"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Документальное подтверждение.</a:t>
            </a:r>
          </a:p>
        </p:txBody>
      </p:sp>
    </p:spTree>
    <p:extLst>
      <p:ext uri="{BB962C8B-B14F-4D97-AF65-F5344CB8AC3E}">
        <p14:creationId xmlns:p14="http://schemas.microsoft.com/office/powerpoint/2010/main" val="3271191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latin typeface="Arial Narrow" panose="020B0606020202030204" pitchFamily="34" charset="0"/>
            </a:endParaRPr>
          </a:p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Возможные источники данных для расчета и подтверждения достоверности</a:t>
            </a:r>
            <a:r>
              <a:rPr lang="en-US" sz="2400" b="1" dirty="0">
                <a:latin typeface="Arial Narrow" panose="020B0606020202030204" pitchFamily="34" charset="0"/>
              </a:rPr>
              <a:t>:</a:t>
            </a:r>
            <a:endParaRPr lang="ru-RU" sz="2400" b="1" dirty="0">
              <a:latin typeface="Arial Narrow" panose="020B0606020202030204" pitchFamily="34" charset="0"/>
            </a:endParaRPr>
          </a:p>
          <a:p>
            <a:endParaRPr lang="en-US" sz="2400" b="1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Данные бухгалтерской отчётности, управленческого учета.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Договора, переписка, техническая документация.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Экономические показатели работы аналогичных компаний.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Данные, полученные от региональных торгово-промышленных палат субъектов РФ, обладающих информацией о сложившейся деловой практике;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800" dirty="0"/>
          </a:p>
          <a:p>
            <a:pPr marL="457200" indent="-457200">
              <a:buFont typeface="+mj-lt"/>
              <a:buAutoNum type="arabicPeriod"/>
            </a:pPr>
            <a:endParaRPr lang="ru-RU" sz="2800" dirty="0"/>
          </a:p>
          <a:p>
            <a:endParaRPr lang="ru-RU" sz="24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672250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0338" y="1037209"/>
            <a:ext cx="79991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Возможные источники данных для расчета и подтверждения достоверности</a:t>
            </a:r>
            <a:r>
              <a:rPr lang="en-US" sz="2400" b="1" dirty="0">
                <a:latin typeface="Arial Narrow" panose="020B0606020202030204" pitchFamily="34" charset="0"/>
              </a:rPr>
              <a:t>:</a:t>
            </a:r>
            <a:endParaRPr lang="ru-RU" sz="2400" b="1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Статистические данные за прошлые периоды деятельности (Федеральная служба государственной статистики;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Отраслевые </a:t>
            </a:r>
            <a:r>
              <a:rPr lang="ru-RU" sz="2400" dirty="0" err="1">
                <a:latin typeface="Arial Narrow" panose="020B0606020202030204" pitchFamily="34" charset="0"/>
              </a:rPr>
              <a:t>интернет-ресурсы</a:t>
            </a:r>
            <a:r>
              <a:rPr lang="ru-RU" sz="2400" dirty="0">
                <a:latin typeface="Arial Narrow" panose="020B0606020202030204" pitchFamily="34" charset="0"/>
              </a:rPr>
              <a:t>, журналы, эксперты.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Статистические данные отраслевых министерств и ведомств.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Показатели рентабельности проданных товаров, продукции, работ, услуг и рентабельности активов организаций по соответствующему виду экономической деятельности. Используются усредненные показатели, утвержденные Приказом ФНС России от 30.05.2007 № ММ-3-06/333@.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62620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477965"/>
            <a:ext cx="1368152" cy="5264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554" y="6412515"/>
            <a:ext cx="828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115616" y="1916832"/>
            <a:ext cx="7062911" cy="2160240"/>
          </a:xfrm>
          <a:prstGeom prst="roundRect">
            <a:avLst/>
          </a:prstGeom>
          <a:ln w="3175" cap="flat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latin typeface="Arial Narrow" panose="020B0606020202030204" pitchFamily="34" charset="0"/>
                <a:cs typeface="Arial" pitchFamily="34" charset="0"/>
              </a:rPr>
              <a:t>ВЗЫСКАНИЕ УПУЩЕННОЙ ВЫГОДЫ ПРИ НАРУШЕНИИ ДОГОВОРА ОБ ОКАЗАНИИ ОХРАННЫХ УСЛУГ</a:t>
            </a:r>
          </a:p>
        </p:txBody>
      </p:sp>
    </p:spTree>
    <p:extLst>
      <p:ext uri="{BB962C8B-B14F-4D97-AF65-F5344CB8AC3E}">
        <p14:creationId xmlns:p14="http://schemas.microsoft.com/office/powerpoint/2010/main" val="570573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Упущенная выгода в договорных отношениях</a:t>
            </a:r>
            <a:r>
              <a:rPr lang="en-US" sz="2400" b="1" dirty="0"/>
              <a:t>:</a:t>
            </a:r>
          </a:p>
          <a:p>
            <a:endParaRPr lang="ru-RU" sz="1400" dirty="0"/>
          </a:p>
          <a:p>
            <a:endParaRPr lang="ru-RU" sz="1400" dirty="0"/>
          </a:p>
          <a:p>
            <a:r>
              <a:rPr lang="ru-RU" sz="2400" dirty="0"/>
              <a:t>В охраняемом помещении (РОСИНКАС) ювелирного магазина «Алмаз» (ИП Гинзбург Н.Г.) была совершена кража имущества (ювелирных изделий)</a:t>
            </a:r>
          </a:p>
          <a:p>
            <a:endParaRPr lang="ru-RU" sz="2000" dirty="0"/>
          </a:p>
          <a:p>
            <a:r>
              <a:rPr lang="ru-RU" sz="2400" dirty="0"/>
              <a:t>Решением АС ЕАО по делу А16-178/2016 с РОСИНКАС в пользу ИП Гинзбург Н.Г. взысканы убытки в сумме 3 922 914 руб.</a:t>
            </a:r>
          </a:p>
          <a:p>
            <a:endParaRPr lang="ru-RU" sz="2000" dirty="0"/>
          </a:p>
          <a:p>
            <a:r>
              <a:rPr lang="ru-RU" sz="2400" dirty="0"/>
              <a:t>Исходя из содержания статьи 15 Гражданского кодекса РФ истец, рассчитав </a:t>
            </a:r>
            <a:r>
              <a:rPr lang="ru-RU" sz="2400" b="1" dirty="0"/>
              <a:t>упущенную выгоду в размере 3 284 498, 53 руб.</a:t>
            </a:r>
            <a:r>
              <a:rPr lang="ru-RU" sz="2400" dirty="0"/>
              <a:t> исходя из </a:t>
            </a:r>
            <a:r>
              <a:rPr lang="ru-RU" sz="2400" b="1" dirty="0"/>
              <a:t>средних показателей за 3 года</a:t>
            </a:r>
            <a:r>
              <a:rPr lang="ru-RU" sz="2400" dirty="0"/>
              <a:t>. </a:t>
            </a:r>
          </a:p>
          <a:p>
            <a:endParaRPr lang="ru-RU" sz="8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450252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Упущенная выгода в договорных отношениях</a:t>
            </a:r>
            <a:r>
              <a:rPr lang="en-US" sz="2400" b="1" dirty="0"/>
              <a:t>:</a:t>
            </a:r>
          </a:p>
          <a:p>
            <a:endParaRPr lang="ru-RU" sz="1400" dirty="0"/>
          </a:p>
          <a:p>
            <a:endParaRPr lang="ru-RU" sz="1000" dirty="0"/>
          </a:p>
          <a:p>
            <a:r>
              <a:rPr lang="ru-RU" sz="2400" dirty="0"/>
              <a:t>Вопрос поставленный на разрешение эксперта</a:t>
            </a:r>
            <a:r>
              <a:rPr lang="en-US" sz="2400" dirty="0"/>
              <a:t>:</a:t>
            </a:r>
            <a:endParaRPr lang="ru-RU" sz="2400" dirty="0"/>
          </a:p>
          <a:p>
            <a:endParaRPr lang="ru-RU" sz="1000" dirty="0"/>
          </a:p>
          <a:p>
            <a:endParaRPr lang="ru-RU" sz="1000" dirty="0"/>
          </a:p>
          <a:p>
            <a:r>
              <a:rPr lang="ru-RU" sz="2400" i="1" dirty="0"/>
              <a:t>Какие </a:t>
            </a:r>
            <a:r>
              <a:rPr lang="ru-RU" sz="2400" b="1" i="1" dirty="0"/>
              <a:t>объективно возможные доходы</a:t>
            </a:r>
            <a:r>
              <a:rPr lang="ru-RU" sz="2400" i="1" dirty="0"/>
              <a:t> получила бы индивидуальный предприниматель Гинзбург Наталья Германовна от продажи (реализации) в период с 03.12.2015 по 27.12.2016 ювелирных изделий, украденных из магазина «Алмаз» 03.12.2015, поименованных как отсутствующие в актах инвентаризации товарно-материальных ценностей от 04.12.2015 №42 (изделия с бриллиантами и часы) и от 04.12.2015 №43 (изделия из золота), при </a:t>
            </a:r>
            <a:r>
              <a:rPr lang="ru-RU" sz="2400" b="1" i="1" dirty="0"/>
              <a:t>обычных условиях гражданского оборота</a:t>
            </a:r>
            <a:r>
              <a:rPr lang="ru-RU" sz="2400" i="1" dirty="0"/>
              <a:t>?</a:t>
            </a:r>
          </a:p>
          <a:p>
            <a:endParaRPr lang="ru-RU" sz="8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875017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Упущенная выгода в договорных отношениях</a:t>
            </a:r>
            <a:r>
              <a:rPr lang="en-US" sz="2400" b="1" dirty="0">
                <a:latin typeface="Arial Narrow" panose="020B0606020202030204" pitchFamily="34" charset="0"/>
              </a:rPr>
              <a:t>:</a:t>
            </a:r>
          </a:p>
          <a:p>
            <a:endParaRPr lang="en-US" sz="1400" dirty="0"/>
          </a:p>
          <a:p>
            <a:r>
              <a:rPr lang="ru-RU" sz="2300" dirty="0">
                <a:latin typeface="Arial Narrow" panose="020B0606020202030204" pitchFamily="34" charset="0"/>
              </a:rPr>
              <a:t>Основу модели составила информация, полученная в результате ретроспективного анализа всей деятельности магазина основанного на документальных данных</a:t>
            </a:r>
            <a:r>
              <a:rPr lang="en-US" sz="2300" dirty="0">
                <a:latin typeface="Arial Narrow" panose="020B0606020202030204" pitchFamily="34" charset="0"/>
              </a:rPr>
              <a:t>.</a:t>
            </a:r>
            <a:endParaRPr lang="ru-RU" sz="2300" dirty="0">
              <a:latin typeface="Arial Narrow" panose="020B0606020202030204" pitchFamily="34" charset="0"/>
            </a:endParaRPr>
          </a:p>
          <a:p>
            <a:endParaRPr lang="en-US" sz="2300" dirty="0">
              <a:latin typeface="Arial Narrow" panose="020B0606020202030204" pitchFamily="34" charset="0"/>
            </a:endParaRPr>
          </a:p>
          <a:p>
            <a:r>
              <a:rPr lang="ru-RU" sz="2300" dirty="0">
                <a:latin typeface="Arial Narrow" panose="020B0606020202030204" pitchFamily="34" charset="0"/>
              </a:rPr>
              <a:t>Был проведен анализ следующей информации за 2013-2016 годы.</a:t>
            </a:r>
          </a:p>
          <a:p>
            <a:endParaRPr lang="ru-RU" sz="2300" dirty="0">
              <a:latin typeface="Arial Narrow" panose="020B0606020202030204" pitchFamily="34" charset="0"/>
            </a:endParaRPr>
          </a:p>
          <a:p>
            <a:pPr marL="342900" indent="-342900">
              <a:buAutoNum type="arabicPeriod"/>
            </a:pPr>
            <a:r>
              <a:rPr lang="ru-RU" sz="2300" dirty="0">
                <a:latin typeface="Arial Narrow" panose="020B0606020202030204" pitchFamily="34" charset="0"/>
              </a:rPr>
              <a:t>Налоговые декларации (ЕНВД и УСН). </a:t>
            </a:r>
          </a:p>
          <a:p>
            <a:pPr marL="342900" indent="-342900">
              <a:buAutoNum type="arabicPeriod"/>
            </a:pPr>
            <a:r>
              <a:rPr lang="ru-RU" sz="2300" dirty="0">
                <a:latin typeface="Arial Narrow" panose="020B0606020202030204" pitchFamily="34" charset="0"/>
              </a:rPr>
              <a:t>Выписки с расчетного счета предпринимателя.</a:t>
            </a:r>
          </a:p>
          <a:p>
            <a:pPr marL="342900" indent="-342900">
              <a:buAutoNum type="arabicPeriod"/>
            </a:pPr>
            <a:r>
              <a:rPr lang="ru-RU" sz="2300" dirty="0">
                <a:latin typeface="Arial Narrow" panose="020B0606020202030204" pitchFamily="34" charset="0"/>
              </a:rPr>
              <a:t>Кассовые книги.</a:t>
            </a:r>
          </a:p>
          <a:p>
            <a:pPr marL="342900" indent="-342900">
              <a:buAutoNum type="arabicPeriod"/>
            </a:pPr>
            <a:r>
              <a:rPr lang="ru-RU" sz="2300" dirty="0">
                <a:latin typeface="Arial Narrow" panose="020B0606020202030204" pitchFamily="34" charset="0"/>
              </a:rPr>
              <a:t>Книги доходов и расходов</a:t>
            </a:r>
          </a:p>
          <a:p>
            <a:pPr marL="342900" indent="-342900">
              <a:buAutoNum type="arabicPeriod"/>
            </a:pPr>
            <a:r>
              <a:rPr lang="ru-RU" sz="2300" dirty="0">
                <a:latin typeface="Arial Narrow" panose="020B0606020202030204" pitchFamily="34" charset="0"/>
              </a:rPr>
              <a:t>Договора на закупку ювелирных изделий с первичной документацией</a:t>
            </a:r>
            <a:endParaRPr lang="en-US" sz="2300" dirty="0">
              <a:latin typeface="Arial Narrow" panose="020B0606020202030204" pitchFamily="34" charset="0"/>
            </a:endParaRPr>
          </a:p>
          <a:p>
            <a:endParaRPr lang="ru-RU" sz="1400" dirty="0"/>
          </a:p>
          <a:p>
            <a:endParaRPr lang="ru-RU" sz="1400" dirty="0"/>
          </a:p>
          <a:p>
            <a:endParaRPr lang="ru-RU" sz="8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609442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96858"/>
            <a:ext cx="79991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Arial Narrow" panose="020B0606020202030204" pitchFamily="34" charset="0"/>
              </a:rPr>
              <a:t>Экспертом были выявлены следующие тенденции</a:t>
            </a:r>
            <a:r>
              <a:rPr lang="en-US" sz="2200" dirty="0">
                <a:latin typeface="Arial Narrow" panose="020B0606020202030204" pitchFamily="34" charset="0"/>
              </a:rPr>
              <a:t>:</a:t>
            </a:r>
          </a:p>
          <a:p>
            <a:r>
              <a:rPr lang="ru-RU" sz="2200" dirty="0">
                <a:latin typeface="Arial Narrow" panose="020B0606020202030204" pitchFamily="34" charset="0"/>
              </a:rPr>
              <a:t>- Ежегодное падение выручки магазина на 30%.</a:t>
            </a:r>
          </a:p>
          <a:p>
            <a:r>
              <a:rPr lang="ru-RU" sz="2200" dirty="0">
                <a:latin typeface="Arial Narrow" panose="020B0606020202030204" pitchFamily="34" charset="0"/>
              </a:rPr>
              <a:t>- Сезонность, приходящаяся на 4 квартал.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648" y="2204854"/>
            <a:ext cx="7600760" cy="369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8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2320" y="477965"/>
            <a:ext cx="1368152" cy="526435"/>
          </a:xfrm>
          <a:prstGeom prst="rect">
            <a:avLst/>
          </a:prstGeom>
        </p:spPr>
      </p:pic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245393" y="345784"/>
            <a:ext cx="6840759" cy="790796"/>
          </a:xfrm>
          <a:prstGeom prst="roundRect">
            <a:avLst/>
          </a:prstGeom>
          <a:ln w="3175" cap="flat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800" b="1" dirty="0">
                <a:latin typeface="Arial Narrow" panose="020B0606020202030204" pitchFamily="34" charset="0"/>
                <a:cs typeface="Arial" pitchFamily="34" charset="0"/>
              </a:rPr>
              <a:t>ПРАВОВОЕ РЕГУЛИРОВАНИЕ</a:t>
            </a:r>
            <a:br>
              <a:rPr lang="ru-RU" sz="2800" b="1" dirty="0">
                <a:latin typeface="Arial Narrow" panose="020B0606020202030204" pitchFamily="34" charset="0"/>
                <a:cs typeface="Arial" pitchFamily="34" charset="0"/>
              </a:rPr>
            </a:br>
            <a:r>
              <a:rPr lang="ru-RU" sz="2800" b="1" dirty="0">
                <a:latin typeface="Arial Narrow" panose="020B0606020202030204" pitchFamily="34" charset="0"/>
                <a:cs typeface="Arial" pitchFamily="34" charset="0"/>
              </a:rPr>
              <a:t>ВЗЫСКАНИЯ УПУЩЕННОЙ ВЫГОДЫ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552" y="6381329"/>
            <a:ext cx="81099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393" y="155679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Гражданский кодекс Российской Федерации</a:t>
            </a:r>
          </a:p>
          <a:p>
            <a:r>
              <a:rPr lang="ru-RU" sz="2400" b="1" dirty="0">
                <a:latin typeface="Arial Narrow" panose="020B0606020202030204" pitchFamily="34" charset="0"/>
              </a:rPr>
              <a:t>Статья 15. Возмещение убытков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970" y="3284984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Arial Narrow" panose="020B0606020202030204" pitchFamily="34" charset="0"/>
              </a:rPr>
              <a:t>	1. Лицо, право которого нарушено, может требовать полного возмещения причиненных ему убытков, если законом или договором не предусмотрено возмещение убытков в меньшем размере.</a:t>
            </a:r>
          </a:p>
        </p:txBody>
      </p:sp>
    </p:spTree>
    <p:extLst>
      <p:ext uri="{BB962C8B-B14F-4D97-AF65-F5344CB8AC3E}">
        <p14:creationId xmlns:p14="http://schemas.microsoft.com/office/powerpoint/2010/main" val="3671992918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96858"/>
            <a:ext cx="79991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Arial Narrow" panose="020B0606020202030204" pitchFamily="34" charset="0"/>
              </a:rPr>
              <a:t>Экспертом были выявлены</a:t>
            </a:r>
            <a:r>
              <a:rPr lang="en-US" sz="2200" dirty="0">
                <a:latin typeface="Arial Narrow" panose="020B0606020202030204" pitchFamily="34" charset="0"/>
              </a:rPr>
              <a:t>:</a:t>
            </a:r>
          </a:p>
          <a:p>
            <a:r>
              <a:rPr lang="ru-RU" sz="2200" dirty="0">
                <a:latin typeface="Arial Narrow" panose="020B0606020202030204" pitchFamily="34" charset="0"/>
              </a:rPr>
              <a:t>- Падение суммы среднего чека и количества покупок.</a:t>
            </a:r>
          </a:p>
          <a:p>
            <a:r>
              <a:rPr lang="ru-RU" sz="2200" dirty="0">
                <a:latin typeface="Arial Narrow" panose="020B0606020202030204" pitchFamily="34" charset="0"/>
              </a:rPr>
              <a:t>- Падение спроса на ювелирные изделия как в регионе, так и по стране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248" y="2367133"/>
            <a:ext cx="7999191" cy="373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81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96858"/>
            <a:ext cx="799919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Arial Narrow" panose="020B0606020202030204" pitchFamily="34" charset="0"/>
              </a:rPr>
              <a:t>Экспертом была выявлена корреляция между общероссийскими тенденциями и трендами ювелирного магазина</a:t>
            </a:r>
            <a:r>
              <a:rPr lang="ru-RU" sz="2400" dirty="0"/>
              <a:t>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420888"/>
            <a:ext cx="4308386" cy="37097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249" y="2564904"/>
            <a:ext cx="4038752" cy="353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70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96858"/>
            <a:ext cx="799919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Упущенная выгода в договорных отношениях</a:t>
            </a:r>
            <a:r>
              <a:rPr lang="en-US" sz="2400" b="1" dirty="0">
                <a:latin typeface="Arial Narrow" panose="020B0606020202030204" pitchFamily="34" charset="0"/>
              </a:rPr>
              <a:t>:</a:t>
            </a:r>
          </a:p>
          <a:p>
            <a:endParaRPr lang="en-US" sz="1400" dirty="0">
              <a:latin typeface="Arial Narrow" panose="020B0606020202030204" pitchFamily="34" charset="0"/>
            </a:endParaRP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Экспертом были выявлены следующие тенденции </a:t>
            </a:r>
            <a:r>
              <a:rPr lang="en-US" sz="2400" dirty="0">
                <a:latin typeface="Arial Narrow" panose="020B0606020202030204" pitchFamily="34" charset="0"/>
              </a:rPr>
              <a:t>:</a:t>
            </a:r>
          </a:p>
          <a:p>
            <a:endParaRPr lang="en-US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После кражи магазин лишился 39% всех товарных запасов</a:t>
            </a:r>
          </a:p>
          <a:p>
            <a:pPr marL="457200" indent="-457200"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Низкая оборачиваемость товара (более 3 лет)</a:t>
            </a:r>
          </a:p>
          <a:p>
            <a:pPr marL="457200" indent="-457200"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Наценка на товар составила около 100%</a:t>
            </a:r>
          </a:p>
          <a:p>
            <a:pPr marL="457200" indent="-457200"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Минимальная прибыль или убыток от работы магазина.</a:t>
            </a:r>
            <a:endParaRPr lang="ru-RU" sz="1400" dirty="0"/>
          </a:p>
          <a:p>
            <a:endParaRPr lang="ru-RU" sz="800" dirty="0"/>
          </a:p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383760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Упущенная выгода в договорных отношениях</a:t>
            </a:r>
            <a:r>
              <a:rPr lang="en-US" sz="2400" b="1" dirty="0">
                <a:latin typeface="Arial Narrow" panose="020B0606020202030204" pitchFamily="34" charset="0"/>
              </a:rPr>
              <a:t>:</a:t>
            </a:r>
          </a:p>
          <a:p>
            <a:endParaRPr lang="en-US" sz="1400" dirty="0">
              <a:latin typeface="Arial Narrow" panose="020B0606020202030204" pitchFamily="34" charset="0"/>
            </a:endParaRP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Экспертом были произведен расчет упущенной выгоды следующим образом</a:t>
            </a:r>
            <a:r>
              <a:rPr lang="en-US" sz="2400" dirty="0">
                <a:latin typeface="Arial Narrow" panose="020B0606020202030204" pitchFamily="34" charset="0"/>
              </a:rPr>
              <a:t>:</a:t>
            </a:r>
          </a:p>
          <a:p>
            <a:endParaRPr lang="en-US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Была построенная модель работы магазина, которая могла бы быть при обычных условиях его деятельности (без кражи) </a:t>
            </a:r>
          </a:p>
          <a:p>
            <a:pPr marL="457200" indent="-457200"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Получены данные о фактических финансовых показателях работы магазина за тот же период времени (с учетом кражи).</a:t>
            </a:r>
            <a:endParaRPr lang="ru-RU" sz="1400" dirty="0"/>
          </a:p>
          <a:p>
            <a:endParaRPr lang="ru-RU" sz="1400" dirty="0"/>
          </a:p>
          <a:p>
            <a:endParaRPr lang="ru-RU" sz="8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37034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Упущенная выгода в договорных отношениях</a:t>
            </a:r>
            <a:r>
              <a:rPr lang="en-US" sz="2400" b="1" dirty="0">
                <a:latin typeface="Arial Narrow" panose="020B0606020202030204" pitchFamily="34" charset="0"/>
              </a:rPr>
              <a:t>:</a:t>
            </a:r>
          </a:p>
          <a:p>
            <a:endParaRPr lang="en-US" sz="1400" dirty="0"/>
          </a:p>
          <a:p>
            <a:pPr algn="just"/>
            <a:r>
              <a:rPr lang="ru-RU" sz="2200" dirty="0">
                <a:latin typeface="Arial Narrow" panose="020B0606020202030204" pitchFamily="34" charset="0"/>
              </a:rPr>
              <a:t>Построенная экспертом прогнозная модель соответствовала тенденциям российского рынка и наглядно демонстрирует отклонения, вызванные фактом кражи</a:t>
            </a:r>
          </a:p>
          <a:p>
            <a:pPr algn="just"/>
            <a:endParaRPr lang="ru-RU" sz="22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8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248" y="2852936"/>
            <a:ext cx="4182767" cy="32508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4331" y="2852937"/>
            <a:ext cx="3838109" cy="3250808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6444208" y="3501008"/>
            <a:ext cx="2304256" cy="216024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92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/>
              <a:t>дело № А16-1558/2017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Упущенная выгода в договорных отношениях</a:t>
            </a:r>
            <a:r>
              <a:rPr lang="en-US" sz="2400" b="1" dirty="0">
                <a:latin typeface="Arial Narrow" panose="020B0606020202030204" pitchFamily="34" charset="0"/>
              </a:rPr>
              <a:t>: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УВ = Выручка при обычных условиях – Выручка  (с учетом кражи)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Исходя из спрогнозированных показателей </a:t>
            </a:r>
            <a:r>
              <a:rPr lang="ru-RU" sz="2400" b="1" dirty="0">
                <a:latin typeface="Arial Narrow" panose="020B0606020202030204" pitchFamily="34" charset="0"/>
              </a:rPr>
              <a:t>величина упущенной выгоды составила 535 249,49 руб.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После вызова эксперта в суд и дачи объяснений, истец уточнил сумму иска до рассчитанной суммы экспертом.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АС уточненной исковое заявление полностью удовлетворил</a:t>
            </a:r>
            <a:endParaRPr lang="ru-RU" sz="800" dirty="0">
              <a:latin typeface="Arial Narrow" panose="020B0606020202030204" pitchFamily="34" charset="0"/>
            </a:endParaRPr>
          </a:p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3109631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477965"/>
            <a:ext cx="1368152" cy="5264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554" y="6412515"/>
            <a:ext cx="828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115616" y="1916832"/>
            <a:ext cx="7062911" cy="2160240"/>
          </a:xfrm>
          <a:prstGeom prst="roundRect">
            <a:avLst/>
          </a:prstGeom>
          <a:ln w="3175" cap="flat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latin typeface="Arial Narrow" panose="020B0606020202030204" pitchFamily="34" charset="0"/>
                <a:cs typeface="Arial" pitchFamily="34" charset="0"/>
              </a:rPr>
              <a:t>ВЗЫСКАНИЕ УПУЩЕННОЙ ВЫГОДЫ ПРИ ПРИЧИНЕНИИ ВРЕДА</a:t>
            </a:r>
          </a:p>
        </p:txBody>
      </p:sp>
    </p:spTree>
    <p:extLst>
      <p:ext uri="{BB962C8B-B14F-4D97-AF65-F5344CB8AC3E}">
        <p14:creationId xmlns:p14="http://schemas.microsoft.com/office/powerpoint/2010/main" val="3027135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 fontScale="90000"/>
          </a:bodyPr>
          <a:lstStyle/>
          <a:p>
            <a:pPr algn="r"/>
            <a:br>
              <a:rPr lang="ru-RU" sz="2800" b="1" dirty="0"/>
            </a:br>
            <a:r>
              <a:rPr lang="ru-RU" sz="2800" b="1" dirty="0"/>
              <a:t>А40-223924/16-37-2035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890" y="1375183"/>
            <a:ext cx="799919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Упущенная выгода во внедоговорных отношениях:</a:t>
            </a:r>
            <a:endParaRPr lang="en-US" sz="2400" b="1" dirty="0">
              <a:latin typeface="Arial Narrow" panose="020B0606020202030204" pitchFamily="34" charset="0"/>
            </a:endParaRPr>
          </a:p>
          <a:p>
            <a:endParaRPr lang="ru-RU" sz="1400" dirty="0">
              <a:latin typeface="Arial Narrow" panose="020B0606020202030204" pitchFamily="34" charset="0"/>
            </a:endParaRP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Решением АС г. Москвы от 23.05.2014 г. по делу А40-15870/2014 действия </a:t>
            </a:r>
            <a:r>
              <a:rPr lang="ru-RU" sz="2400" dirty="0" err="1">
                <a:latin typeface="Arial Narrow" panose="020B0606020202030204" pitchFamily="34" charset="0"/>
              </a:rPr>
              <a:t>Росжелдора</a:t>
            </a:r>
            <a:r>
              <a:rPr lang="ru-RU" sz="2400" dirty="0">
                <a:latin typeface="Arial Narrow" panose="020B0606020202030204" pitchFamily="34" charset="0"/>
              </a:rPr>
              <a:t> по введению запрета </a:t>
            </a:r>
            <a:r>
              <a:rPr lang="ru-RU" sz="2400" dirty="0" err="1">
                <a:latin typeface="Arial Narrow" panose="020B0606020202030204" pitchFamily="34" charset="0"/>
              </a:rPr>
              <a:t>курсирования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b="1" dirty="0">
                <a:latin typeface="Arial Narrow" panose="020B0606020202030204" pitchFamily="34" charset="0"/>
              </a:rPr>
              <a:t>47-ми вагонов</a:t>
            </a:r>
            <a:r>
              <a:rPr lang="ru-RU" sz="2400" dirty="0">
                <a:latin typeface="Arial Narrow" panose="020B0606020202030204" pitchFamily="34" charset="0"/>
              </a:rPr>
              <a:t> были признаны незаконными.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Истец обратился с заявлением о взыскании с </a:t>
            </a:r>
            <a:r>
              <a:rPr lang="ru-RU" sz="2400" dirty="0" err="1">
                <a:latin typeface="Arial Narrow" panose="020B0606020202030204" pitchFamily="34" charset="0"/>
              </a:rPr>
              <a:t>Росжелдора</a:t>
            </a:r>
            <a:r>
              <a:rPr lang="ru-RU" sz="2400" dirty="0">
                <a:latin typeface="Arial Narrow" panose="020B0606020202030204" pitchFamily="34" charset="0"/>
              </a:rPr>
              <a:t> убытков в виде </a:t>
            </a:r>
            <a:r>
              <a:rPr lang="ru-RU" sz="2400" b="1" dirty="0">
                <a:latin typeface="Arial Narrow" panose="020B0606020202030204" pitchFamily="34" charset="0"/>
              </a:rPr>
              <a:t>упущенной выгоды в размере 7 776 492 руб.</a:t>
            </a:r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22858038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 fontScale="90000"/>
          </a:bodyPr>
          <a:lstStyle/>
          <a:p>
            <a:pPr algn="r"/>
            <a:br>
              <a:rPr lang="ru-RU" sz="2800" b="1" dirty="0"/>
            </a:br>
            <a:r>
              <a:rPr lang="ru-RU" sz="2800" b="1" dirty="0"/>
              <a:t>А40-223924/16-37-2035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730" y="1523441"/>
            <a:ext cx="799919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 Narrow" panose="020B0606020202030204" pitchFamily="34" charset="0"/>
              </a:rPr>
              <a:t>Упущенная выгода во внедоговорных отношениях:</a:t>
            </a:r>
            <a:endParaRPr lang="en-US" sz="2800" b="1" dirty="0">
              <a:latin typeface="Arial Narrow" panose="020B0606020202030204" pitchFamily="34" charset="0"/>
            </a:endParaRP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За весь период запрета эксплуатации вагонов расходы на их содержание нес истец.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Всего в связи с запретом </a:t>
            </a:r>
            <a:r>
              <a:rPr lang="ru-RU" sz="2400" dirty="0" err="1">
                <a:latin typeface="Arial Narrow" panose="020B0606020202030204" pitchFamily="34" charset="0"/>
              </a:rPr>
              <a:t>курсирования</a:t>
            </a:r>
            <a:r>
              <a:rPr lang="ru-RU" sz="2400" dirty="0">
                <a:latin typeface="Arial Narrow" panose="020B0606020202030204" pitchFamily="34" charset="0"/>
              </a:rPr>
              <a:t> арендованных вагонов истец </a:t>
            </a:r>
            <a:r>
              <a:rPr lang="ru-RU" sz="2400" b="1" dirty="0">
                <a:latin typeface="Arial Narrow" panose="020B0606020202030204" pitchFamily="34" charset="0"/>
              </a:rPr>
              <a:t>понес реальные убытки в размере 311 011 рублей 08 копеек</a:t>
            </a:r>
            <a:r>
              <a:rPr lang="ru-RU" sz="2200" b="1" dirty="0"/>
              <a:t>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417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 fontScale="90000"/>
          </a:bodyPr>
          <a:lstStyle/>
          <a:p>
            <a:pPr algn="r"/>
            <a:br>
              <a:rPr lang="ru-RU" sz="2800" b="1" dirty="0"/>
            </a:br>
            <a:r>
              <a:rPr lang="ru-RU" sz="2800" b="1" dirty="0"/>
              <a:t>А40-223924/16-37-2035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890" y="1124744"/>
            <a:ext cx="799919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Упущенная выгода во внедоговорных отношениях:</a:t>
            </a:r>
            <a:endParaRPr lang="en-US" sz="2400" b="1" dirty="0">
              <a:latin typeface="Arial Narrow" panose="020B0606020202030204" pitchFamily="34" charset="0"/>
            </a:endParaRPr>
          </a:p>
          <a:p>
            <a:pPr algn="just"/>
            <a:endParaRPr lang="ru-RU" sz="20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Экспертами ОК «ВЕТА» был произведен расчет упущенной выгоды, представленный в виде отчета об оценке.</a:t>
            </a:r>
          </a:p>
          <a:p>
            <a:pPr algn="just"/>
            <a:endParaRPr lang="ru-RU" sz="20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Для расчета истцом представлены следующие документы:</a:t>
            </a:r>
          </a:p>
          <a:p>
            <a:endParaRPr lang="ru-RU" sz="20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Бухгалтерская отчетность.</a:t>
            </a:r>
          </a:p>
          <a:p>
            <a:pPr marL="457200" indent="-457200"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Договоры с контрагентами, которые действовали в период запрета, акты выполненных работ.</a:t>
            </a:r>
          </a:p>
          <a:p>
            <a:pPr marL="457200" indent="-457200">
              <a:buAutoNum type="arabicPeriod"/>
            </a:pPr>
            <a:endParaRPr lang="ru-RU" sz="2400" dirty="0"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>
                <a:latin typeface="Arial Narrow" panose="020B0606020202030204" pitchFamily="34" charset="0"/>
              </a:rPr>
              <a:t>Платежные поручения и другая первичная документация.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95099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477965"/>
            <a:ext cx="1368152" cy="526435"/>
          </a:xfrm>
          <a:prstGeom prst="rect">
            <a:avLst/>
          </a:prstGeom>
        </p:spPr>
      </p:pic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245393" y="345784"/>
            <a:ext cx="6840759" cy="790796"/>
          </a:xfrm>
          <a:prstGeom prst="roundRect">
            <a:avLst/>
          </a:prstGeom>
          <a:ln w="3175" cap="flat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800" b="1" dirty="0">
                <a:latin typeface="Arial Narrow" panose="020B0606020202030204" pitchFamily="34" charset="0"/>
                <a:cs typeface="Arial" pitchFamily="34" charset="0"/>
              </a:rPr>
              <a:t>ПРАВОВОЕ РЕГУЛИРОВАНИЕ</a:t>
            </a:r>
            <a:br>
              <a:rPr lang="ru-RU" sz="2800" b="1" dirty="0">
                <a:latin typeface="Arial Narrow" panose="020B0606020202030204" pitchFamily="34" charset="0"/>
                <a:cs typeface="Arial" pitchFamily="34" charset="0"/>
              </a:rPr>
            </a:br>
            <a:r>
              <a:rPr lang="ru-RU" sz="2800" b="1" dirty="0">
                <a:latin typeface="Arial Narrow" panose="020B0606020202030204" pitchFamily="34" charset="0"/>
                <a:cs typeface="Arial" pitchFamily="34" charset="0"/>
              </a:rPr>
              <a:t>ВЗЫСКАНИЯ УПУЩЕННОЙ ВЫГОДЫ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552" y="6381329"/>
            <a:ext cx="81099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393" y="155679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Гражданский кодекс Российской Федерации</a:t>
            </a:r>
          </a:p>
          <a:p>
            <a:r>
              <a:rPr lang="ru-RU" sz="2400" b="1" dirty="0">
                <a:latin typeface="Arial Narrow" panose="020B0606020202030204" pitchFamily="34" charset="0"/>
              </a:rPr>
              <a:t>Статья 15. Возмещение убытков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0465" y="2531806"/>
            <a:ext cx="841880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Arial Narrow" panose="020B0606020202030204" pitchFamily="34" charset="0"/>
              </a:rPr>
              <a:t>	</a:t>
            </a:r>
            <a:r>
              <a:rPr lang="ru-RU" sz="2800" dirty="0">
                <a:latin typeface="Arial Narrow" panose="020B0606020202030204" pitchFamily="34" charset="0"/>
              </a:rPr>
              <a:t>2. </a:t>
            </a:r>
            <a:r>
              <a:rPr lang="ru-RU" sz="2400" dirty="0">
                <a:latin typeface="Arial Narrow" panose="020B0606020202030204" pitchFamily="34" charset="0"/>
              </a:rPr>
              <a:t>Под убытками понимаются расходы, которые лицо, чье право нарушено, произвело или должно будет произвести для восстановления нарушенного права, утрата или повреждение его имущества (</a:t>
            </a:r>
            <a:r>
              <a:rPr lang="ru-RU" sz="2400" b="1" dirty="0">
                <a:latin typeface="Arial Narrow" panose="020B0606020202030204" pitchFamily="34" charset="0"/>
              </a:rPr>
              <a:t>реальный ущерб</a:t>
            </a:r>
            <a:r>
              <a:rPr lang="ru-RU" sz="2400" dirty="0">
                <a:latin typeface="Arial Narrow" panose="020B0606020202030204" pitchFamily="34" charset="0"/>
              </a:rPr>
              <a:t>), а также неполученные доходы, которые это лицо получило бы </a:t>
            </a:r>
            <a:r>
              <a:rPr lang="ru-RU" sz="2400" b="1" dirty="0">
                <a:latin typeface="Arial Narrow" panose="020B0606020202030204" pitchFamily="34" charset="0"/>
              </a:rPr>
              <a:t>при обычных условиях гражданского оборота</a:t>
            </a:r>
            <a:r>
              <a:rPr lang="ru-RU" sz="2400" dirty="0">
                <a:latin typeface="Arial Narrow" panose="020B0606020202030204" pitchFamily="34" charset="0"/>
              </a:rPr>
              <a:t>, если бы его право не было нарушено (</a:t>
            </a:r>
            <a:r>
              <a:rPr lang="ru-RU" sz="2400" b="1" dirty="0">
                <a:latin typeface="Arial Narrow" panose="020B0606020202030204" pitchFamily="34" charset="0"/>
              </a:rPr>
              <a:t>упущенная выгода</a:t>
            </a:r>
            <a:r>
              <a:rPr lang="ru-RU" sz="2400" dirty="0">
                <a:latin typeface="Arial Narrow" panose="020B0606020202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82222836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3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 fontScale="90000"/>
          </a:bodyPr>
          <a:lstStyle/>
          <a:p>
            <a:pPr algn="r"/>
            <a:br>
              <a:rPr lang="ru-RU" sz="2800" b="1" dirty="0"/>
            </a:br>
            <a:r>
              <a:rPr lang="ru-RU" sz="2800" b="1" dirty="0"/>
              <a:t>А40-223924/16-37-2035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890" y="1124744"/>
            <a:ext cx="799919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 Narrow" panose="020B0606020202030204" pitchFamily="34" charset="0"/>
              </a:rPr>
              <a:t>Упущенная выгода во внедоговорных отношениях:</a:t>
            </a:r>
            <a:endParaRPr lang="en-US" sz="2400" b="1" dirty="0">
              <a:latin typeface="Arial Narrow" panose="020B0606020202030204" pitchFamily="34" charset="0"/>
            </a:endParaRP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1. Произведен АФХД деятельности компании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2. Проведен анализ рынка.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lvl="0"/>
            <a:r>
              <a:rPr lang="ru-RU" sz="2400" dirty="0">
                <a:latin typeface="Arial Narrow" panose="020B0606020202030204" pitchFamily="34" charset="0"/>
              </a:rPr>
              <a:t>3. Была определена средняя прибыль за ретроспективный период с одного вагона в день. 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4.На основании решения АС определен срок запрета в днях по всем вагоном (кол-во вагонов*кол-во дней запрета).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dirty="0">
                <a:latin typeface="Arial Narrow" panose="020B0606020202030204" pitchFamily="34" charset="0"/>
              </a:rPr>
              <a:t>5. Рассчитана упущенная выгода умножения п3*п4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9045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 fontScale="90000"/>
          </a:bodyPr>
          <a:lstStyle/>
          <a:p>
            <a:pPr algn="r"/>
            <a:br>
              <a:rPr lang="ru-RU" sz="2800" b="1" dirty="0"/>
            </a:br>
            <a:r>
              <a:rPr lang="ru-RU" sz="2800" b="1" dirty="0"/>
              <a:t>А40-223924/16-37-2035</a:t>
            </a:r>
            <a:br>
              <a:rPr lang="ru-RU" sz="2800" dirty="0"/>
            </a:br>
            <a:br>
              <a:rPr lang="ru-RU" sz="2800" dirty="0"/>
            </a:b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5890" y="1124744"/>
            <a:ext cx="79991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latin typeface="Arial Narrow" panose="020B0606020202030204" pitchFamily="34" charset="0"/>
            </a:endParaRPr>
          </a:p>
          <a:p>
            <a:r>
              <a:rPr lang="ru-RU" sz="2400" b="1" dirty="0">
                <a:latin typeface="Arial Narrow" panose="020B0606020202030204" pitchFamily="34" charset="0"/>
              </a:rPr>
              <a:t>Упущенная выгода во внедоговорных отношениях: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У суда не возникло сомнений в обоснованности Отчета,</a:t>
            </a: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выполненного экспертами ООО «ОК «ВЕТА», также он не увидел противоречий в его выводах, в связи с чем сделал вывод о том, что определенный истцом </a:t>
            </a:r>
            <a:r>
              <a:rPr lang="ru-RU" sz="2400" b="1" dirty="0">
                <a:latin typeface="Arial Narrow" panose="020B0606020202030204" pitchFamily="34" charset="0"/>
              </a:rPr>
              <a:t>размер упущенной выгоды в сумме 7 920 000 рублей 00 копеек</a:t>
            </a:r>
            <a:r>
              <a:rPr lang="ru-RU" sz="2400" dirty="0">
                <a:latin typeface="Arial Narrow" panose="020B0606020202030204" pitchFamily="34" charset="0"/>
              </a:rPr>
              <a:t> является достоверным.</a:t>
            </a:r>
            <a:endParaRPr lang="ru-RU" sz="2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4230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477965"/>
            <a:ext cx="1368152" cy="5264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554" y="6412515"/>
            <a:ext cx="828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115616" y="1916832"/>
            <a:ext cx="7062911" cy="2160240"/>
          </a:xfrm>
          <a:prstGeom prst="roundRect">
            <a:avLst/>
          </a:prstGeom>
          <a:ln w="3175" cap="flat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latin typeface="Arial Narrow" panose="020B0606020202030204" pitchFamily="34" charset="0"/>
                <a:cs typeface="Arial" pitchFamily="34" charset="0"/>
              </a:rPr>
              <a:t>РАЗРАБОТКА МЕТОДИЧЕСКИХ РЕКОМЕНДАЦИЙ ПО ОПРЕДЕЛЕНИЮ РАЗМЕРА УПУЩЕННОЙ ВЫГОДЫ</a:t>
            </a:r>
            <a:br>
              <a:rPr lang="ru-RU" sz="3200" b="1" dirty="0">
                <a:latin typeface="Arial Narrow" panose="020B0606020202030204" pitchFamily="34" charset="0"/>
                <a:cs typeface="Arial" pitchFamily="34" charset="0"/>
              </a:rPr>
            </a:br>
            <a:r>
              <a:rPr lang="ru-RU" sz="3200" b="1" dirty="0">
                <a:latin typeface="Arial Narrow" panose="020B0606020202030204" pitchFamily="34" charset="0"/>
                <a:cs typeface="Arial" pitchFamily="34" charset="0"/>
              </a:rPr>
              <a:t>совместно с Ассоциацией «СРОО «ЭС»</a:t>
            </a:r>
          </a:p>
        </p:txBody>
      </p:sp>
    </p:spTree>
    <p:extLst>
      <p:ext uri="{BB962C8B-B14F-4D97-AF65-F5344CB8AC3E}">
        <p14:creationId xmlns:p14="http://schemas.microsoft.com/office/powerpoint/2010/main" val="1098439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477965"/>
            <a:ext cx="1368152" cy="5264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6381328"/>
            <a:ext cx="828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457200" y="1551779"/>
            <a:ext cx="8229600" cy="864096"/>
          </a:xfrm>
          <a:prstGeom prst="roundRect">
            <a:avLst/>
          </a:prstGeom>
          <a:ln w="3175" cap="flat" cmpd="sng" algn="ctr">
            <a:solidFill>
              <a:schemeClr val="tx2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sz="4800" b="1" dirty="0">
                <a:latin typeface="Arial Narrow" panose="020B0606020202030204" pitchFamily="34" charset="0"/>
                <a:cs typeface="Arial" pitchFamily="34" charset="0"/>
              </a:rPr>
              <a:t>УБЫТКИ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4815" y="2847923"/>
            <a:ext cx="3672408" cy="1152128"/>
          </a:xfrm>
          <a:prstGeom prst="round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Arial Narrow" panose="020B0606020202030204" pitchFamily="34" charset="0"/>
              </a:rPr>
              <a:t>РЕАЛЬНЫЙ УЩЕРБ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2426" y="4446368"/>
            <a:ext cx="3672408" cy="1214880"/>
          </a:xfrm>
          <a:prstGeom prst="roundRect">
            <a:avLst/>
          </a:prstGeom>
          <a:ln w="3175">
            <a:solidFill>
              <a:schemeClr val="tx2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1" indent="-285750" algn="ctr">
              <a:buFontTx/>
              <a:buChar char="-"/>
            </a:pPr>
            <a:r>
              <a:rPr lang="ru-RU" b="1" dirty="0">
                <a:latin typeface="Arial Narrow" panose="020B0606020202030204" pitchFamily="34" charset="0"/>
              </a:rPr>
              <a:t>Произведенные расходы</a:t>
            </a:r>
          </a:p>
          <a:p>
            <a:pPr marL="285750" lvl="1" indent="-285750" algn="ctr">
              <a:buFontTx/>
              <a:buChar char="-"/>
            </a:pPr>
            <a:r>
              <a:rPr lang="ru-RU" b="1" dirty="0">
                <a:latin typeface="Arial Narrow" panose="020B0606020202030204" pitchFamily="34" charset="0"/>
              </a:rPr>
              <a:t>Расходы, которые необходимо будет произвести, утрата и повреждение имущества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97303" y="3135955"/>
            <a:ext cx="3672408" cy="1152128"/>
          </a:xfrm>
          <a:prstGeom prst="round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 Narrow" panose="020B0606020202030204" pitchFamily="34" charset="0"/>
              </a:rPr>
              <a:t>УПУЩЕННАЯ ВЫГОДА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97303" y="4446368"/>
            <a:ext cx="3672408" cy="1214880"/>
          </a:xfrm>
          <a:prstGeom prst="roundRect">
            <a:avLst/>
          </a:prstGeom>
          <a:ln w="3175">
            <a:solidFill>
              <a:schemeClr val="tx2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Неполученные доходы </a:t>
            </a:r>
          </a:p>
          <a:p>
            <a:pPr algn="ctr"/>
            <a:r>
              <a:rPr lang="ru-RU" sz="1600" b="1" dirty="0">
                <a:latin typeface="Arial Narrow" panose="020B0606020202030204" pitchFamily="34" charset="0"/>
              </a:rPr>
              <a:t>(получаемые при </a:t>
            </a:r>
            <a:r>
              <a:rPr lang="ru-RU" sz="1600" b="1" u="sng" dirty="0">
                <a:latin typeface="Arial Narrow" panose="020B0606020202030204" pitchFamily="34" charset="0"/>
              </a:rPr>
              <a:t>обычных условиях </a:t>
            </a:r>
          </a:p>
          <a:p>
            <a:pPr algn="ctr"/>
            <a:r>
              <a:rPr lang="ru-RU" sz="1600" b="1" u="sng" dirty="0">
                <a:latin typeface="Arial Narrow" panose="020B0606020202030204" pitchFamily="34" charset="0"/>
              </a:rPr>
              <a:t>гражданского оборота</a:t>
            </a:r>
            <a:r>
              <a:rPr lang="ru-RU" sz="1600" b="1" dirty="0">
                <a:latin typeface="Arial Narrow" panose="020B0606020202030204" pitchFamily="34" charset="0"/>
              </a:rPr>
              <a:t>, если бы право не было нарушено)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328630" y="2433060"/>
            <a:ext cx="0" cy="432048"/>
          </a:xfrm>
          <a:prstGeom prst="straightConnector1">
            <a:avLst/>
          </a:prstGeom>
          <a:ln w="3175">
            <a:solidFill>
              <a:schemeClr val="tx2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733109" y="2415875"/>
            <a:ext cx="0" cy="720080"/>
          </a:xfrm>
          <a:prstGeom prst="straightConnector1">
            <a:avLst/>
          </a:prstGeom>
          <a:ln w="31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94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nimBg="1"/>
      <p:bldP spid="9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-wor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2320" y="477965"/>
            <a:ext cx="1368152" cy="5264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6381328"/>
            <a:ext cx="828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245393" y="345784"/>
            <a:ext cx="6840759" cy="790796"/>
          </a:xfrm>
          <a:prstGeom prst="roundRect">
            <a:avLst/>
          </a:prstGeom>
          <a:ln w="3175" cap="flat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800" b="1" dirty="0">
                <a:latin typeface="Arial Narrow" panose="020B0606020202030204" pitchFamily="34" charset="0"/>
                <a:cs typeface="Arial" pitchFamily="34" charset="0"/>
              </a:rPr>
              <a:t>ОСОБЕННОСТИ ПРАВОВОГО РЕЖИМА</a:t>
            </a:r>
            <a:br>
              <a:rPr lang="ru-RU" sz="2800" b="1" dirty="0">
                <a:latin typeface="Arial Narrow" panose="020B0606020202030204" pitchFamily="34" charset="0"/>
                <a:cs typeface="Arial" pitchFamily="34" charset="0"/>
              </a:rPr>
            </a:br>
            <a:r>
              <a:rPr lang="ru-RU" sz="2800" b="1" dirty="0">
                <a:latin typeface="Arial Narrow" panose="020B0606020202030204" pitchFamily="34" charset="0"/>
                <a:cs typeface="Arial" pitchFamily="34" charset="0"/>
              </a:rPr>
              <a:t>УПУЩЕННОЙ ВЫГОДЫ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5393" y="1448000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latin typeface="Arial Narrow" panose="020B0606020202030204" pitchFamily="34" charset="0"/>
              </a:rPr>
              <a:t>Федеральный закон от 26.10.2002 N 127-ФЗ</a:t>
            </a:r>
          </a:p>
          <a:p>
            <a:r>
              <a:rPr lang="ru-RU" sz="2200" b="1" dirty="0">
                <a:latin typeface="Arial Narrow" panose="020B0606020202030204" pitchFamily="34" charset="0"/>
              </a:rPr>
              <a:t>«О несостоятельности (банкротстве)»</a:t>
            </a:r>
          </a:p>
          <a:p>
            <a:r>
              <a:rPr lang="ru-RU" sz="2200" b="1" dirty="0">
                <a:latin typeface="Arial Narrow" panose="020B0606020202030204" pitchFamily="34" charset="0"/>
              </a:rPr>
              <a:t>п. 2 ст. 4 «Состав и размер денежных обязательств…»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5393" y="2767280"/>
            <a:ext cx="85750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Narrow" panose="020B0606020202030204" pitchFamily="34" charset="0"/>
              </a:rPr>
              <a:t>«…неустойки (штрафы, пени), проценты за просрочку платежа, </a:t>
            </a:r>
            <a:r>
              <a:rPr lang="ru-RU" sz="2000" b="1" dirty="0">
                <a:latin typeface="Arial Narrow" panose="020B0606020202030204" pitchFamily="34" charset="0"/>
              </a:rPr>
              <a:t>убытки в виде упущенной выгоды</a:t>
            </a:r>
            <a:r>
              <a:rPr lang="ru-RU" sz="2000" dirty="0">
                <a:latin typeface="Arial Narrow" panose="020B0606020202030204" pitchFamily="34" charset="0"/>
              </a:rPr>
              <a:t>, а также иные имущественные и (или) финансовые санкции, …</a:t>
            </a:r>
            <a:r>
              <a:rPr lang="ru-RU" sz="2000" b="1" dirty="0">
                <a:latin typeface="Arial Narrow" panose="020B0606020202030204" pitchFamily="34" charset="0"/>
              </a:rPr>
              <a:t>не учитываются при определении наличия признаков банкротства должника</a:t>
            </a:r>
            <a:r>
              <a:rPr lang="ru-RU" sz="2000" dirty="0">
                <a:latin typeface="Arial Narrow" panose="020B0606020202030204" pitchFamily="34" charset="0"/>
              </a:rPr>
              <a:t>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5392" y="4302003"/>
            <a:ext cx="857507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 Narrow" panose="020B0606020202030204" pitchFamily="34" charset="0"/>
              </a:rPr>
              <a:t>ст. 12. Собрание кредиторов</a:t>
            </a:r>
          </a:p>
          <a:p>
            <a:r>
              <a:rPr lang="ru-RU" sz="2000" dirty="0">
                <a:latin typeface="Arial Narrow" panose="020B0606020202030204" pitchFamily="34" charset="0"/>
              </a:rPr>
              <a:t>«…Подлежащие применению за неисполнение или ненадлежащее исполнение обязательства неустойки (штрафы, пени), проценты за просрочку платежа, </a:t>
            </a:r>
            <a:r>
              <a:rPr lang="ru-RU" sz="2000" b="1" dirty="0">
                <a:latin typeface="Arial Narrow" panose="020B0606020202030204" pitchFamily="34" charset="0"/>
              </a:rPr>
              <a:t>убытки в виде упущенной выгоды</a:t>
            </a:r>
            <a:r>
              <a:rPr lang="ru-RU" sz="2000" dirty="0">
                <a:latin typeface="Arial Narrow" panose="020B0606020202030204" pitchFamily="34" charset="0"/>
              </a:rPr>
              <a:t>, а также иные … финансовые санкции, </a:t>
            </a:r>
            <a:r>
              <a:rPr lang="ru-RU" sz="2000" b="1" dirty="0">
                <a:latin typeface="Arial Narrow" panose="020B0606020202030204" pitchFamily="34" charset="0"/>
              </a:rPr>
              <a:t>для целей определения числа голосов на собрании кредиторов не учитываются</a:t>
            </a:r>
            <a:r>
              <a:rPr lang="ru-RU" sz="2000" dirty="0">
                <a:latin typeface="Arial Narrow" panose="020B0606020202030204" pitchFamily="34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29765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477965"/>
            <a:ext cx="1368152" cy="5264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6381328"/>
            <a:ext cx="828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245393" y="345784"/>
            <a:ext cx="7062911" cy="790796"/>
          </a:xfrm>
          <a:prstGeom prst="roundRect">
            <a:avLst/>
          </a:prstGeom>
          <a:ln w="3175" cap="flat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700" b="1" dirty="0">
                <a:latin typeface="Arial Narrow" panose="020B0606020202030204" pitchFamily="34" charset="0"/>
                <a:cs typeface="Arial" pitchFamily="34" charset="0"/>
              </a:rPr>
              <a:t>УСЛОВИЯ ВЗЫСКАНИЯ УПУЩЕННОЙ ВЫГОДЫ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5393" y="1314056"/>
            <a:ext cx="8575079" cy="728634"/>
          </a:xfrm>
          <a:prstGeom prst="roundRect">
            <a:avLst/>
          </a:prstGeom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РАЗМЕР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400" b="1" dirty="0">
                <a:latin typeface="Arial Narrow" panose="020B0606020202030204" pitchFamily="34" charset="0"/>
              </a:rPr>
              <a:t>УПУЩЕННОЙ ВЫГОДЫ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5394" y="2220167"/>
            <a:ext cx="8575078" cy="1107996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Arial Narrow" panose="020B0606020202030204" pitchFamily="34" charset="0"/>
              </a:rPr>
              <a:t>Постановление Пленума Верховного Суда РФ от 23.06.2015 N 25</a:t>
            </a:r>
          </a:p>
          <a:p>
            <a:pPr algn="ctr"/>
            <a:r>
              <a:rPr lang="ru-RU" sz="2200" dirty="0">
                <a:latin typeface="Arial Narrow" panose="020B0606020202030204" pitchFamily="34" charset="0"/>
              </a:rPr>
              <a:t>«О применении судами некоторых положений </a:t>
            </a:r>
          </a:p>
          <a:p>
            <a:pPr algn="ctr"/>
            <a:r>
              <a:rPr lang="ru-RU" sz="2200" dirty="0">
                <a:latin typeface="Arial Narrow" panose="020B0606020202030204" pitchFamily="34" charset="0"/>
              </a:rPr>
              <a:t>раздела I части первой Гражданского кодекса Российской Федерации»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5392" y="3717032"/>
            <a:ext cx="8575079" cy="178510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2200" dirty="0">
                <a:latin typeface="Arial Narrow" panose="020B0606020202030204" pitchFamily="34" charset="0"/>
              </a:rPr>
              <a:t>«Поскольку упущенная выгода представляет собой неполученный доход, при разрешении споров, связанных с ее возмещением, следует принимать во внимание, что </a:t>
            </a:r>
            <a:r>
              <a:rPr lang="ru-RU" sz="2200" b="1" dirty="0">
                <a:latin typeface="Arial Narrow" panose="020B0606020202030204" pitchFamily="34" charset="0"/>
              </a:rPr>
              <a:t>ее расчет, как правило, является приблизительным и носит вероятностный характер</a:t>
            </a:r>
            <a:r>
              <a:rPr lang="ru-RU" sz="2200" dirty="0">
                <a:latin typeface="Arial Narrow" panose="020B0606020202030204" pitchFamily="34" charset="0"/>
              </a:rPr>
              <a:t>. Это обстоятельство само по себе не может служить основанием для отказа в иске»…</a:t>
            </a:r>
          </a:p>
        </p:txBody>
      </p:sp>
    </p:spTree>
    <p:extLst>
      <p:ext uri="{BB962C8B-B14F-4D97-AF65-F5344CB8AC3E}">
        <p14:creationId xmlns:p14="http://schemas.microsoft.com/office/powerpoint/2010/main" val="130861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477965"/>
            <a:ext cx="1368152" cy="5264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554" y="6412515"/>
            <a:ext cx="828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www.veta.expert                                     </a:t>
            </a:r>
            <a:r>
              <a:rPr lang="ru-RU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</a:t>
            </a:r>
            <a:r>
              <a:rPr lang="en-US" sz="1200" dirty="0">
                <a:solidFill>
                  <a:srgbClr val="4A555A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115616" y="1916832"/>
            <a:ext cx="7062911" cy="2160240"/>
          </a:xfrm>
          <a:prstGeom prst="roundRect">
            <a:avLst/>
          </a:prstGeom>
          <a:ln w="3175" cap="flat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latin typeface="Arial Narrow" panose="020B0606020202030204" pitchFamily="34" charset="0"/>
                <a:cs typeface="Arial" pitchFamily="34" charset="0"/>
              </a:rPr>
              <a:t>ЭКОНОМИЧЕСКАЯ СОСТАВЛЯЮЩАЯ УБЫТКОВ (УПУЩЕННОЙ ВЫГОДЫ)</a:t>
            </a:r>
          </a:p>
        </p:txBody>
      </p:sp>
    </p:spTree>
    <p:extLst>
      <p:ext uri="{BB962C8B-B14F-4D97-AF65-F5344CB8AC3E}">
        <p14:creationId xmlns:p14="http://schemas.microsoft.com/office/powerpoint/2010/main" val="1674594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Формула расчета</a:t>
            </a:r>
            <a:r>
              <a:rPr lang="ru-RU" sz="2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249" y="1052736"/>
            <a:ext cx="7999191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ru-RU" sz="5400" b="1" dirty="0">
                <a:latin typeface="Arial Narrow" panose="020B0606020202030204" pitchFamily="34" charset="0"/>
              </a:rPr>
              <a:t>УВ = Д – Р</a:t>
            </a:r>
            <a:endParaRPr lang="ru-RU" sz="54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b="1" dirty="0">
                <a:latin typeface="Arial Narrow" panose="020B0606020202030204" pitchFamily="34" charset="0"/>
              </a:rPr>
              <a:t>Д</a:t>
            </a:r>
            <a:r>
              <a:rPr lang="ru-RU" sz="2400" dirty="0">
                <a:latin typeface="Arial Narrow" panose="020B0606020202030204" pitchFamily="34" charset="0"/>
              </a:rPr>
              <a:t> - Потенциальные доходы</a:t>
            </a:r>
          </a:p>
          <a:p>
            <a:r>
              <a:rPr lang="ru-RU" sz="2400" b="1" dirty="0">
                <a:latin typeface="Arial Narrow" panose="020B0606020202030204" pitchFamily="34" charset="0"/>
              </a:rPr>
              <a:t>Р</a:t>
            </a:r>
            <a:r>
              <a:rPr lang="ru-RU" sz="2400" dirty="0">
                <a:latin typeface="Arial Narrow" panose="020B0606020202030204" pitchFamily="34" charset="0"/>
              </a:rPr>
              <a:t> -  Потенциальные расходы</a:t>
            </a:r>
          </a:p>
          <a:p>
            <a:r>
              <a:rPr lang="ru-RU" sz="2400" b="1" dirty="0">
                <a:latin typeface="Arial Narrow" panose="020B0606020202030204" pitchFamily="34" charset="0"/>
              </a:rPr>
              <a:t>УВ</a:t>
            </a:r>
            <a:r>
              <a:rPr lang="ru-RU" sz="2400" dirty="0">
                <a:latin typeface="Arial Narrow" panose="020B0606020202030204" pitchFamily="34" charset="0"/>
              </a:rPr>
              <a:t> - </a:t>
            </a:r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Упущенная выгода</a:t>
            </a:r>
          </a:p>
          <a:p>
            <a:r>
              <a:rPr lang="ru-RU" sz="2400" dirty="0">
                <a:latin typeface="Arial Narrow" panose="020B0606020202030204" pitchFamily="34" charset="0"/>
              </a:rPr>
              <a:t> </a:t>
            </a:r>
          </a:p>
          <a:p>
            <a:r>
              <a:rPr lang="ru-RU" sz="2400" b="1" dirty="0">
                <a:latin typeface="Arial Narrow" panose="020B0606020202030204" pitchFamily="34" charset="0"/>
              </a:rPr>
              <a:t>Потенциальные доходы</a:t>
            </a:r>
            <a:r>
              <a:rPr lang="ru-RU" sz="2400" dirty="0">
                <a:latin typeface="Arial Narrow" panose="020B0606020202030204" pitchFamily="34" charset="0"/>
              </a:rPr>
              <a:t> –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ru-RU" sz="2400" dirty="0">
                <a:latin typeface="Arial Narrow" panose="020B0606020202030204" pitchFamily="34" charset="0"/>
              </a:rPr>
              <a:t>доходы, которые могли бы </a:t>
            </a:r>
          </a:p>
          <a:p>
            <a:r>
              <a:rPr lang="ru-RU" sz="2400" dirty="0">
                <a:latin typeface="Arial Narrow" panose="020B0606020202030204" pitchFamily="34" charset="0"/>
              </a:rPr>
              <a:t>быть получены в случае отсутствия нарушения права</a:t>
            </a:r>
            <a:r>
              <a:rPr lang="en-US" sz="2400" dirty="0">
                <a:latin typeface="Arial Narrow" panose="020B0606020202030204" pitchFamily="34" charset="0"/>
              </a:rPr>
              <a:t>.</a:t>
            </a:r>
            <a:endParaRPr lang="ru-RU" sz="2400" dirty="0">
              <a:latin typeface="Arial Narrow" panose="020B0606020202030204" pitchFamily="34" charset="0"/>
            </a:endParaRPr>
          </a:p>
          <a:p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b="1" dirty="0">
                <a:latin typeface="Arial Narrow" panose="020B0606020202030204" pitchFamily="34" charset="0"/>
              </a:rPr>
              <a:t>Потенциальные расходы </a:t>
            </a:r>
            <a:r>
              <a:rPr lang="ru-RU" sz="2400" dirty="0">
                <a:latin typeface="Arial Narrow" panose="020B0606020202030204" pitchFamily="34" charset="0"/>
              </a:rPr>
              <a:t>– расходы, которые могли бы быть понесены при получении потенциального дохода.</a:t>
            </a:r>
          </a:p>
          <a:p>
            <a:endParaRPr lang="ru-RU" sz="2400" dirty="0"/>
          </a:p>
          <a:p>
            <a:endParaRPr lang="ru-RU" sz="800" dirty="0"/>
          </a:p>
          <a:p>
            <a:r>
              <a:rPr lang="ru-RU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740122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823" y="0"/>
            <a:ext cx="6660563" cy="1224136"/>
          </a:xfrm>
        </p:spPr>
        <p:txBody>
          <a:bodyPr>
            <a:normAutofit/>
          </a:bodyPr>
          <a:lstStyle/>
          <a:p>
            <a:pPr algn="r"/>
            <a:r>
              <a:rPr lang="ru-RU" sz="2400" dirty="0">
                <a:solidFill>
                  <a:srgbClr val="002060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Финансовая модель</a:t>
            </a:r>
            <a:r>
              <a:rPr lang="ru-RU" sz="2800" dirty="0">
                <a:solidFill>
                  <a:srgbClr val="002060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5" name="Рисунок 4" descr="logo-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532" y="279496"/>
            <a:ext cx="1635291" cy="629224"/>
          </a:xfrm>
          <a:prstGeom prst="rect">
            <a:avLst/>
          </a:prstGeom>
        </p:spPr>
      </p:pic>
      <p:pic>
        <p:nvPicPr>
          <p:cNvPr id="6" name="Рисунок 5" descr="bg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4592" y="4463401"/>
            <a:ext cx="1359408" cy="17556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6191593"/>
            <a:ext cx="7920880" cy="45719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6381328"/>
            <a:ext cx="8109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4A555A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www.veta.expert                                                                                                                   8 (800) 775-04-99</a:t>
            </a:r>
            <a:endParaRPr lang="ru-RU" sz="1200" dirty="0">
              <a:solidFill>
                <a:srgbClr val="4A555A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7616" y="1220582"/>
            <a:ext cx="79448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ru-RU" sz="2400" dirty="0"/>
            </a:br>
            <a:r>
              <a:rPr lang="ru-RU" sz="2800" dirty="0">
                <a:latin typeface="Arial Narrow" panose="020B0606020202030204" pitchFamily="34" charset="0"/>
              </a:rPr>
              <a:t>Каждый расчет </a:t>
            </a:r>
            <a:r>
              <a:rPr lang="ru-RU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упущенной выгоды </a:t>
            </a:r>
            <a:r>
              <a:rPr lang="ru-RU" sz="2800" dirty="0">
                <a:latin typeface="Arial Narrow" panose="020B0606020202030204" pitchFamily="34" charset="0"/>
              </a:rPr>
              <a:t>–  это построение индивидуальной финансовой модели ситуации.</a:t>
            </a:r>
          </a:p>
          <a:p>
            <a:endParaRPr lang="ru-RU" sz="2800" dirty="0">
              <a:latin typeface="Arial Narrow" panose="020B0606020202030204" pitchFamily="34" charset="0"/>
            </a:endParaRPr>
          </a:p>
          <a:p>
            <a:endParaRPr lang="ru-RU" sz="2800" dirty="0">
              <a:latin typeface="Arial Narrow" panose="020B0606020202030204" pitchFamily="34" charset="0"/>
            </a:endParaRPr>
          </a:p>
          <a:p>
            <a:r>
              <a:rPr lang="ru-RU" sz="2800" b="1" dirty="0">
                <a:latin typeface="Arial Narrow" panose="020B0606020202030204" pitchFamily="34" charset="0"/>
              </a:rPr>
              <a:t>Финансовая модель должна быть</a:t>
            </a:r>
            <a:r>
              <a:rPr lang="en-US" sz="2800" b="1" dirty="0">
                <a:latin typeface="Arial Narrow" panose="020B0606020202030204" pitchFamily="34" charset="0"/>
              </a:rPr>
              <a:t>:</a:t>
            </a:r>
            <a:endParaRPr lang="ru-RU" sz="2800" b="1" dirty="0">
              <a:latin typeface="Arial Narrow" panose="020B0606020202030204" pitchFamily="34" charset="0"/>
            </a:endParaRPr>
          </a:p>
          <a:p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457200" indent="-457200">
              <a:buAutoNum type="arabicPeriod"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Законодательно разрешённой</a:t>
            </a:r>
          </a:p>
          <a:p>
            <a:pPr marL="457200" indent="-457200">
              <a:buAutoNum type="arabicPeriod"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Физически осуществимой</a:t>
            </a:r>
          </a:p>
          <a:p>
            <a:pPr marL="457200" indent="-457200">
              <a:buAutoNum type="arabicPeriod"/>
            </a:pP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Экономически достоверной</a:t>
            </a:r>
          </a:p>
          <a:p>
            <a:pPr marL="457200" indent="-457200">
              <a:buAutoNum type="arabicPeriod"/>
            </a:pP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6246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4361</TotalTime>
  <Words>2070</Words>
  <Application>Microsoft Office PowerPoint</Application>
  <PresentationFormat>Экран (4:3)</PresentationFormat>
  <Paragraphs>347</Paragraphs>
  <Slides>32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Arial Narrow</vt:lpstr>
      <vt:lpstr>Calibri</vt:lpstr>
      <vt:lpstr>Microsoft Sans Serif</vt:lpstr>
      <vt:lpstr>Tahoma</vt:lpstr>
      <vt:lpstr>Тема Office</vt:lpstr>
      <vt:lpstr>Взыскание  упущенной выгоды</vt:lpstr>
      <vt:lpstr>ПРАВОВОЕ РЕГУЛИРОВАНИЕ ВЗЫСКАНИЯ УПУЩЕННОЙ ВЫГОДЫ</vt:lpstr>
      <vt:lpstr>ПРАВОВОЕ РЕГУЛИРОВАНИЕ ВЗЫСКАНИЯ УПУЩЕННОЙ ВЫГОДЫ</vt:lpstr>
      <vt:lpstr>УБЫТКИ</vt:lpstr>
      <vt:lpstr>ОСОБЕННОСТИ ПРАВОВОГО РЕЖИМА УПУЩЕННОЙ ВЫГОДЫ</vt:lpstr>
      <vt:lpstr>УСЛОВИЯ ВЗЫСКАНИЯ УПУЩЕННОЙ ВЫГОДЫ</vt:lpstr>
      <vt:lpstr>ЭКОНОМИЧЕСКАЯ СОСТАВЛЯЮЩАЯ УБЫТКОВ (УПУЩЕННОЙ ВЫГОДЫ)</vt:lpstr>
      <vt:lpstr>Формула расчета </vt:lpstr>
      <vt:lpstr>Финансовая модель </vt:lpstr>
      <vt:lpstr>Методика расчета </vt:lpstr>
      <vt:lpstr>Методика расчета </vt:lpstr>
      <vt:lpstr> </vt:lpstr>
      <vt:lpstr> </vt:lpstr>
      <vt:lpstr> </vt:lpstr>
      <vt:lpstr>ВЗЫСКАНИЕ УПУЩЕННОЙ ВЫГОДЫ ПРИ НАРУШЕНИИ ДОГОВОРА ОБ ОКАЗАНИИ ОХРАННЫХ УСЛУГ</vt:lpstr>
      <vt:lpstr>дело № А16-1558/2017 </vt:lpstr>
      <vt:lpstr>дело № А16-1558/2017 </vt:lpstr>
      <vt:lpstr>дело № А16-1558/2017 </vt:lpstr>
      <vt:lpstr>дело № А16-1558/2017 </vt:lpstr>
      <vt:lpstr>дело № А16-1558/2017 </vt:lpstr>
      <vt:lpstr>дело № А16-1558/2017 </vt:lpstr>
      <vt:lpstr>дело № А16-1558/2017 </vt:lpstr>
      <vt:lpstr>дело № А16-1558/2017 </vt:lpstr>
      <vt:lpstr>дело № А16-1558/2017 </vt:lpstr>
      <vt:lpstr>дело № А16-1558/2017 </vt:lpstr>
      <vt:lpstr>ВЗЫСКАНИЕ УПУЩЕННОЙ ВЫГОДЫ ПРИ ПРИЧИНЕНИИ ВРЕДА</vt:lpstr>
      <vt:lpstr> А40-223924/16-37-2035   </vt:lpstr>
      <vt:lpstr> А40-223924/16-37-2035   </vt:lpstr>
      <vt:lpstr> А40-223924/16-37-2035   </vt:lpstr>
      <vt:lpstr> А40-223924/16-37-2035   </vt:lpstr>
      <vt:lpstr> А40-223924/16-37-2035   </vt:lpstr>
      <vt:lpstr>РАЗРАБОТКА МЕТОДИЧЕСКИХ РЕКОМЕНДАЦИЙ ПО ОПРЕДЕЛЕНИЮ РАЗМЕРА УПУЩЕННОЙ ВЫГОДЫ совместно с Ассоциацией «СРОО «ЭС»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mbulanova</dc:creator>
  <cp:lastModifiedBy>Арина Потоцкая</cp:lastModifiedBy>
  <cp:revision>205</cp:revision>
  <dcterms:created xsi:type="dcterms:W3CDTF">2016-06-17T08:37:05Z</dcterms:created>
  <dcterms:modified xsi:type="dcterms:W3CDTF">2018-09-13T11:23:28Z</dcterms:modified>
</cp:coreProperties>
</file>