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8" r:id="rId5"/>
    <p:sldId id="265" r:id="rId6"/>
    <p:sldId id="266" r:id="rId7"/>
    <p:sldId id="267" r:id="rId8"/>
    <p:sldId id="271" r:id="rId9"/>
    <p:sldId id="272" r:id="rId10"/>
    <p:sldId id="273" r:id="rId11"/>
    <p:sldId id="269" r:id="rId12"/>
    <p:sldId id="270" r:id="rId13"/>
    <p:sldId id="274" r:id="rId14"/>
    <p:sldId id="275" r:id="rId15"/>
    <p:sldId id="278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4" r:id="rId37"/>
    <p:sldId id="303" r:id="rId38"/>
    <p:sldId id="306" r:id="rId39"/>
    <p:sldId id="305" r:id="rId40"/>
    <p:sldId id="308" r:id="rId41"/>
    <p:sldId id="307" r:id="rId42"/>
    <p:sldId id="309" r:id="rId43"/>
    <p:sldId id="310" r:id="rId44"/>
    <p:sldId id="312" r:id="rId45"/>
    <p:sldId id="313" r:id="rId46"/>
    <p:sldId id="314" r:id="rId47"/>
    <p:sldId id="315" r:id="rId48"/>
    <p:sldId id="321" r:id="rId49"/>
    <p:sldId id="316" r:id="rId50"/>
    <p:sldId id="317" r:id="rId51"/>
    <p:sldId id="322" r:id="rId52"/>
    <p:sldId id="319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3" r:id="rId72"/>
    <p:sldId id="341" r:id="rId73"/>
    <p:sldId id="344" r:id="rId74"/>
    <p:sldId id="342" r:id="rId75"/>
    <p:sldId id="345" r:id="rId76"/>
    <p:sldId id="346" r:id="rId77"/>
    <p:sldId id="347" r:id="rId78"/>
    <p:sldId id="348" r:id="rId79"/>
    <p:sldId id="349" r:id="rId80"/>
    <p:sldId id="350" r:id="rId81"/>
    <p:sldId id="351" r:id="rId82"/>
    <p:sldId id="352" r:id="rId83"/>
    <p:sldId id="353" r:id="rId84"/>
    <p:sldId id="354" r:id="rId85"/>
    <p:sldId id="355" r:id="rId86"/>
    <p:sldId id="356" r:id="rId87"/>
    <p:sldId id="357" r:id="rId88"/>
    <p:sldId id="358" r:id="rId89"/>
    <p:sldId id="359" r:id="rId90"/>
    <p:sldId id="263" r:id="rId9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452" y="209281"/>
            <a:ext cx="9335552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Финансово-экономическая экспертиза в процедуре банкротства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3554" y="4112315"/>
            <a:ext cx="6400800" cy="1947333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Жарский</a:t>
            </a:r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 Дмитрий Павлович</a:t>
            </a:r>
          </a:p>
          <a:p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Директор Экспертной группы </a:t>
            </a:r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VETA</a:t>
            </a:r>
            <a:endParaRPr lang="ru-RU" sz="2400" dirty="0">
              <a:solidFill>
                <a:schemeClr val="tx1"/>
              </a:solidFill>
              <a:latin typeface="Century Gothic" panose="020B0502020202020204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Член Экспертного совета </a:t>
            </a:r>
            <a:b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entury Gothic" panose="020B0502020202020204" pitchFamily="34" charset="0"/>
                <a:ea typeface="Tahoma" pitchFamily="34" charset="0"/>
                <a:cs typeface="Tahoma" pitchFamily="34" charset="0"/>
              </a:rPr>
              <a:t>Ассоциации «СРОО «ЭС»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047" y="4854501"/>
            <a:ext cx="3853953" cy="20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03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13356"/>
            <a:ext cx="10303099" cy="4955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2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200" b="1" u="sng" dirty="0">
                <a:solidFill>
                  <a:schemeClr val="tx1"/>
                </a:solidFill>
              </a:rPr>
              <a:t>Формулирование вопросов на экспертизу</a:t>
            </a:r>
          </a:p>
          <a:p>
            <a:pPr marL="0" lv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Примеры вопросов для ФЭЭ: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Каково финансовое состояние организации?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Имеются ли признаки преднамеренного банкротства?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Какое влияние оказывает операция на показатели финансовой отчетности организации?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В случае, если запись об операции внесена в бухгалтерский учет организации необоснованно, каковы фактические показатели финансового положения организации?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Соответствует ли план финансового оздоровления/внешнего управления требованиям?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Возможно ли осуществление финансового оздоровления/внешнего управления согласно представленному плану с учетом фактического финансового положения организации?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И </a:t>
            </a:r>
            <a:r>
              <a:rPr lang="ru-RU" sz="1800" dirty="0" err="1">
                <a:solidFill>
                  <a:schemeClr val="tx1"/>
                </a:solidFill>
              </a:rPr>
              <a:t>т.д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9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ФЭЭ и процедура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Структура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Законодательное регулирование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Возможные причины возникновения неплатежеспособности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Момент возникновения неплатежеспособности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5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ФЭЭ и процедура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Законодательное регулирование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Процедура банкротства регулируется следующими нормативными актами: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Гражданский кодекс;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Арбитражно-процессуальный кодекс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ФЗ «О несостоятельности (банкротстве)»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Уголовный кодекс (в части преднамеренного и фиктивного банкротства)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Постановление Правительства РФ от 25 июня 2003 года № 367 «Об утверждении Правил проведения арбитражным управляющим финансового анализа»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Постановление Правительства РФ от 27 декабря 2004 года № 855 «Об утверждении Временных правил проверки арбитражным управляющим наличия признаков фиктивного и преднамеренного банкротства»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ФЭЭ и процедура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Законодательное регулирование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i="1" u="sng" dirty="0">
                <a:solidFill>
                  <a:schemeClr val="tx1"/>
                </a:solidFill>
              </a:rPr>
              <a:t>Федеральный закон от 26.10.2002 N 127-ФЗ (ред. от 01.07.2018) "О несостоятельности (банкротстве)", статья 2: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несостоятельность (банкротство) (далее также - банкротство) - признанная арбитражным судом неспособность должника в полном объеме удовлетворить требования кредиторов по денежным обязательствам, о выплате выходных пособий и (или) об оплате труда лиц, работающих или работавших по трудовому договору, и (или) исполнить обязанность по уплате обязательных платежей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7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ФЭЭ и процедура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Возможные причины возникновения неплатежеспособности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Возникновение неплатежеспособности может быть обусловлено как внешним, так и внутренними факторами.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Чаще всего к неплатежеспособности приводит совокупность как внешних, так и внутренних факторов.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Неплатежеспособность будет являться преднамеренной, если она вызвана конкретными действиями руководства предприятия, например, поставки продукции заведомо неплатежеспособным потребителям за определенное вознаграждение.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50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ФЭЭ и процедура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7598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Момент возникновения неплатежеспособности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Определение момента возникновения неплатежеспособности является достаточно спорным вопросом, т.к. сложно дать ему точное определение.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Позиция:</a:t>
            </a:r>
          </a:p>
          <a:p>
            <a:pPr marL="0" indent="0" algn="just">
              <a:buNone/>
            </a:pPr>
            <a:endParaRPr lang="ru-RU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«Следует отталкиваться от анализа финансового состояния должника путем расчета соответствующих коэффициентов, характеризующих состояние платежеспособности организации в определенный момент времени, а именно: в какой период времени организация сможет расплатиться по своим долгам и какие виды активов она для этого должна будет реализовать».</a:t>
            </a:r>
            <a:endParaRPr lang="ru-RU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33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6220"/>
            <a:ext cx="10065310" cy="556367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ru-RU" b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Структура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Регулирование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Правила проведения арбитражным управляющим финансового анализа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Коэффициенты финансово-хозяйственной деятельности должника и показатели, используемые для их расчета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Требования к анализу хозяйственной, инвестиционной и финансовой деятельности должника, его положения на товарных и иных рынках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Требования к анализу активов и пассивов должника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Требования к анализу возможности безубыточной деятельности должника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Данная процедура является всесторонним экономическим анализом всех аспектов хозяйственной деятельности должника.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Исследование деятельности должника должно носить комплексный характер, что требует от проводящего ее наличие соответствующих специальных познаний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Задача по проведению экспертизы финансового состояния и причин банкротства компании-должника имеет творческий характер, и для её разрешения нужен креативный подход.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24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Регулирование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Арбитражный управляющий проводит финансовый анализ в соответствии с двумя постановлениями Правительства РФ: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 Постановление Правительства РФ от 25 июня 2003 года № 367 «Об утверждении Правил проведения арбитражным управляющим финансового анализа»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Постановление Правительства РФ от 27 декабря 2004 года № 855 «Об утверждении Временных правил проверки арбитражным управляющим наличия признаков фиктивного и преднамеренного банкротства»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Каждый документ регламентирует цель, порядок изучения, необходимые документы и подход к формированию выводов.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28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Правила проведения арбитражным управляющим финансового анализа</a:t>
            </a:r>
            <a:endParaRPr lang="ru-RU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Основная цель анализа — определение причины утраты платежеспособности, возможности ее восстановления, анализ активов и пассивов должника.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При проведении финансового анализа арбитражный управляющий анализирует финансовое состояние должника на дату проведения анализа, его финансовую, хозяйственную и инвестиционную деятельность, положение на товарных и иных рынках.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20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378971"/>
            <a:ext cx="9836798" cy="1507067"/>
          </a:xfrm>
        </p:spPr>
        <p:txBody>
          <a:bodyPr/>
          <a:lstStyle/>
          <a:p>
            <a:pPr algn="ctr"/>
            <a:r>
              <a:rPr lang="ru-RU" dirty="0"/>
              <a:t>План выступления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3965" y="2128234"/>
            <a:ext cx="9232520" cy="3615267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Экономические экспертизы и финансово-экономическая экспертиза (ФЭЭ)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ФЭЭ и процедура банкротства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Проведение финансового анализа арбитражным управляющим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49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Правила проведения арбитражным управляющим финансового анализа</a:t>
            </a:r>
            <a:endParaRPr lang="ru-RU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Итогом анализа становится формулирование выводов — ответов на перечень обязательных вопросов о должнике, основные из которых: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причины и период времени утраты платежеспособности;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результаты анализа возможности безубыточной деятельности;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возможность (невозможность) восстановления платежеспособности должника;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целесообразность введения соответствующей процедуры банкротства.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88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Коэффициенты финансово-хозяйственной деятельности должника и показатели, используемые для их расчета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Основная задача — трактовка полученных результатов с учетом отраслевой специфики, рода и вида деятельности анализируемого предприятия-должника.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приложении перечисляются коэффициенты, которые должен рассчитать арбитражный управляющий на основании показателей деятельности должника.</a:t>
            </a: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платежеспособности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финансовой устойчивости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деловой активности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37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Коэффициенты финансово-хозяйственной деятельности должника и показатели, используемые для их расчета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приложении перечисляются коэффициенты, которые должен рассчитать арбитражный управляющий на основании показателей деятельности должника.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платежеспособности</a:t>
            </a:r>
            <a:r>
              <a:rPr lang="ru-RU" sz="1800" dirty="0">
                <a:solidFill>
                  <a:schemeClr val="tx1"/>
                </a:solidFill>
              </a:rPr>
              <a:t> — показатели, отражающие способность организации в поставленные сроки и в полном объеме отвечать по своим обязательствам.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23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Коэффициенты финансово-хозяйственной деятельности должника и показатели, используемые для их расчета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приложении перечисляются коэффициенты, которые должен рассчитать арбитражный управляющий на основании показателей деятельности должника.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финансовой устойчивости</a:t>
            </a:r>
            <a:r>
              <a:rPr lang="ru-RU" sz="1800" dirty="0">
                <a:solidFill>
                  <a:schemeClr val="tx1"/>
                </a:solidFill>
              </a:rPr>
              <a:t> — отражают независимость организации от внешних источников привлечения средств и показывают величину активов, финансируемых за счет собственных и приравниваемых к ним (в зависимости от методики расчета) средств.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4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Коэффициенты финансово-хозяйственной деятельности должника и показатели, используемые для их расчета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приложении перечисляются коэффициенты, которые должен рассчитать арбитражный управляющий на основании показателей деятельности должника.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Коэффициенты деловой активности</a:t>
            </a:r>
            <a:r>
              <a:rPr lang="ru-RU" sz="1800" dirty="0">
                <a:solidFill>
                  <a:schemeClr val="tx1"/>
                </a:solidFill>
              </a:rPr>
              <a:t> — позволяют оценить эффективность и интенсивность использования различных активов и погашения обязательств организацией.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86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Требования к анализу хозяйственной, инвестиционной и финансовой деятельности должника, его положения на товарных и иных рынках</a:t>
            </a:r>
            <a:endParaRPr lang="ru-RU" sz="22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Цель исследования — характеристика места организации на рынке и оценка влияния перечисленных факторов на ее деятельность. Анализу подвергается широкий спектр параметров: экономических, юридических и прочих, в том числе — географических.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Исследование разделяется на три блока: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внешних условий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внутренних условий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рынков, на которых осуществляется деятельность должника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30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Требования к анализу активов и пассивов должника</a:t>
            </a:r>
            <a:endParaRPr lang="ru-RU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 представляет собой ретроспективное исследование динамики изменений структуры и показателей всех групп активов, капитала и обязательств, как в общем в разрезе разделов баланса, так и конкретно по отдельным статьям. Кроме того, дается характеристика обязательств, срок исполнения которых наступит в будущем.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целом, анализ направлен на характеристику эффективности деятельности должника, выявление операций, которые необходимо оспорить в рамках разбирательства о несостоятельности, а также изыскание возможных резервов для улучшения положения.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1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Требования к анализу возможности безубыточной деятельности должника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Арбитражный управляющий проводит анализ возможности безубыточной деятельности должника на основании: 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</a:rPr>
              <a:t>анализа цен на продукцию, сырье и материалы,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изменений отпускной цены и затрат на производство продукции,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постоянных и переменных затрат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потребности в оборотном капитале.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13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Требования к анализу возможности безубыточной деятельности должника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Прорабатывать данную часть должным образом арбитражный управляющий зачастую не считает нужным. Соответственно, получается следующий результат: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«Реализация товаров, работ и услуг по ценам, обеспечивающим безубыточную деятельность, невозможна в силу наличия на рынке товаров, работ, услуг других производителей, предлагаемых по более низким ценам. Или увеличение объема выпуска продукции невозможно в силу насыщенности рынка или ограниченности производственных мощностей и рынка сырья. Соответственно, данный вид деятельности или выпуск продукции данного вида (наименования) нецелесообразен, и безубыточная деятельность невозможна…».</a:t>
            </a:r>
          </a:p>
          <a:p>
            <a:pPr algn="just"/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Арбитражный управляющий приводит неопределенный ответ без исследования конкретных фактов, анализа цен на сырье, продукцию и остальных необходимых факторов деятельности должника.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85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Практика показывает, что у различных сторон в рамках процедуры банкротства может возникнуть потребность в оценке сформулированного управляющим плана действий относительно должника с точки зрения выполнимости, а также с точки зрения соблюдения интересов сторон – как кредиторов, так и должника.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В рамках этой задачи эксперту необходимо провести самостоятельный финансовый анализ должника и сформулировать собственные выводы, сравнить их с аргументами управляющего и дать характеристику его плана действий.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8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69" y="12879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19946"/>
            <a:ext cx="9678945" cy="46074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Структура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Виды экономических экспертиз – позиция МВД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Виды экономических экспертиз – позиция Минюста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Определение финансово-экономической экспертизы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Комплексное исследование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Формулирование вопросов на экспертизу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56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Крупное мукомольное предприятие в ЦФО было признано банкротом. Аудиторским центром был подготовлен финансовый анализ данного предприятия, арбитражным управляющим составлен план внешнего управления, предполагающий погашение требований за счет реализации большей части имущества предприятия.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Специалистами ОК «ВЕТА» был рассмотрен финансовый анализ аудиторского центра, выявлен ряд методических и формальных ошибок.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В дальнейшем экспертами был проведен самостоятельный анализ деятельности предприятия и сделаны выводы относительно его положения.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Отдельный раздел исследования был посвящен расчету рыночной стоимости и сроку экспозиции выделенных из имущества предприятия комплексов.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20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На основе данного исследования экспертами был сформулирован вывод относительно плана внешнего управления, его оптимальности с учетом интересов сторон.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Фактически, в результате исполнения данного плана предприятия прекратило бы существование в своем нынешнем виде, а уровень потенциально удовлетворенных требований был значительно завышен.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Это связано с тем, что управляющим была значительно завышена рыночная стоимость выделяемых к продаже объектов, а также свободные денежные потоки, которые удалось бы направить на погашение задолженности – даже с показателями безусловных лидеров рынка предприятию не удалось бы высвободить достаточное количество денежных средств. 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91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Задачей, которая может как идти в комплексе с оценкой уже составленного плана, так и ставиться отдельно, является самостоятельная разработка экспертом оптимального с учетом интересов стороны плана действий относительно задолженности.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Речь идет как об организациях, уже признанных банкротом, так и об организациях, которые «стоят на грани», т.е. объем задолженности достаточно велик, чтобы признать организацию несостоятельной.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20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Предприятие, осуществляющее складирование, хранение и перевалку нефти и нефтепродуктов на Дальнем Востоке, имело значительную задолженность перед несколькими банками. </a:t>
            </a:r>
          </a:p>
          <a:p>
            <a:pPr algn="just"/>
            <a:endParaRPr lang="ru-RU" sz="1800" i="1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Экспертами ОК «ВЕТА» было проведено обширное исследование, методической основой которого являлись правила проведения анализа арбитражным управляющим – были проанализированы тенденции рынка и рыночная конъюнктура в целом, проведен ретроспективный анализ результатов деятельности, проведен расчет рыночной стоимости как отдельно имущества, так и технологического комплекса предприятия. 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72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Оценка и формулирование плана действий организации-должника: экспертная практика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На основе собранной информации экспертом были составлены модели сценариев действий и выбран оптимальный с учетом интересов кредиторов и должника.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В результате на основе сравнения моделей экспертом был сделан вывод о том, что оптимальным вариантом было предоставление рассрочки на погашение задолженности – это единственный вариант, в результате которого задолженность была бы погашена полностью и в разумные сроки. Возможная реализация имущества как по рыночным ценам, так и в рамках конкурсного производства со значительным дисконтом не позволила бы удовлетворить требования кредиторов и на половину.      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Вывод, сформулированный экспертом по делу, коррелирует с данными статистики – в рамках конкурсного производства требования кредиторов удовлетворяются на уровне 10%.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61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Преднамеренное банкротство</a:t>
            </a:r>
            <a:r>
              <a:rPr lang="ru-RU" sz="1800" dirty="0">
                <a:solidFill>
                  <a:schemeClr val="tx1"/>
                </a:solidFill>
              </a:rPr>
              <a:t> представляет собой совершение руководителем или учредителем юридического лица действий (бездействия), заведомо влекущих неспособность юридического лица в полном объеме удовлетворить требования кредиторов по денежным обязательствам и (или) исполнить обязанность по уплате обязательных платежей, если эти действия (бездействие) причинили крупный ущерб.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Согласно примечанию к ст. 169 УК РФ, крупным признается ущерб в сумме, превышающей 1,5 млн руб. Цели преднамеренного банкротства — вывод активов, освобождение средств для последующего обогащения недобросовестных владельцев бизнеса.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44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Признаки «недобросовестности»: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совершение сделок на нерыночных условиях (приобретение неликвидных ценных бумаг, продажа имущества и активов по явно заниженным ценам, предоставление беспроцентных займов);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действия (бездействие) аппарата управления и учредителей организации, влекущие неблагоприятные последствия для юридического лица, и пр.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Для установления факта преднамеренного банкротства необходимо доказать в действиях руководителя или учредителя прямой умысел, направленный на возникновение финансовой несостоятельности организации.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39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Приговор Измайловского районного суда г. Москвы по делу № 01-0544/2015 от 14.10.2015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Обвиняемый, осуществляя руководство деятельностью ООО, во исполнение своего умысла, направленного на вывод активов, снял с расчетного счета организации денежные средства в размере более 3 млн рублей.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результате этих действий произошло снижение величины чистых активов, повлекшее за собой неспособность в полном объеме удовлетворить требования кредиторов.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Указанные обстоятельства подтверждаются заключением экспертов о наличии признаков преднамеренного банкротства ООО, решением Арбитражного суда г. Москвы о признании предприятия несостоятельным (банкротом).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Суд признал вину в совершении преступления, предусмотренного ст. 196 УК РФ.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65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Ст. 197 УК РФ: </a:t>
            </a:r>
            <a:r>
              <a:rPr lang="ru-RU" sz="1800" u="sng" dirty="0">
                <a:solidFill>
                  <a:schemeClr val="tx1"/>
                </a:solidFill>
              </a:rPr>
              <a:t>фиктивное банкротство</a:t>
            </a:r>
            <a:r>
              <a:rPr lang="ru-RU" sz="1800" dirty="0">
                <a:solidFill>
                  <a:schemeClr val="tx1"/>
                </a:solidFill>
              </a:rPr>
              <a:t> — это заведомо ложное публичное объявление руководителем или учредителем (участником) юридического лица о несостоятельности данного юридического лица. Представляет собой комплекс мероприятий, направленных на признание предприятия, которое не обладает признаками банкротства, финансово несостоятельным.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989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Цели: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ввести в заблуждение кредиторов для получения отсрочки или рассрочки причитающихся им платежей, уменьшение размера задолженности, а также неуплаты задолженности;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вывод активов и средств.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Самым существенным признаком, позволяющим судить о фиктивности процедуры банкротства, является возможность должника удовлетворить все требования кредиторов на дату обращения в арбитражный суд с заявлением о признании его банкротом.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4705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1398"/>
            <a:ext cx="10303098" cy="51193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Виды экономических экспертиз – позиция МВД: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tx1"/>
                </a:solidFill>
              </a:rPr>
              <a:t>Бухгалтерская:</a:t>
            </a:r>
            <a:r>
              <a:rPr lang="ru-RU" sz="1800" dirty="0">
                <a:solidFill>
                  <a:schemeClr val="tx1"/>
                </a:solidFill>
              </a:rPr>
              <a:t> исследование содержания записей бухгалтерского учета.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tx1"/>
                </a:solidFill>
              </a:rPr>
              <a:t>Налоговая:</a:t>
            </a:r>
            <a:r>
              <a:rPr lang="ru-RU" sz="1800" dirty="0">
                <a:solidFill>
                  <a:schemeClr val="tx1"/>
                </a:solidFill>
              </a:rPr>
              <a:t> исследование исполнения обязательств по исчислению налогов и сборов.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tx1"/>
                </a:solidFill>
              </a:rPr>
              <a:t>Товароведческая:</a:t>
            </a:r>
            <a:r>
              <a:rPr lang="ru-RU" sz="1800" dirty="0">
                <a:solidFill>
                  <a:schemeClr val="tx1"/>
                </a:solidFill>
              </a:rPr>
              <a:t> исследование промышленных (непродовольственных) товаров с возможным определением их стоимости.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tx1"/>
                </a:solidFill>
              </a:rPr>
              <a:t>Финансово-аналитическая:</a:t>
            </a:r>
            <a:r>
              <a:rPr lang="ru-RU" sz="1800" dirty="0">
                <a:solidFill>
                  <a:schemeClr val="tx1"/>
                </a:solidFill>
              </a:rPr>
              <a:t> исследование финансового состояния.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tx1"/>
                </a:solidFill>
              </a:rPr>
              <a:t>Финансово-кредитная:</a:t>
            </a:r>
            <a:r>
              <a:rPr lang="ru-RU" sz="1800" dirty="0">
                <a:solidFill>
                  <a:schemeClr val="tx1"/>
                </a:solidFill>
              </a:rPr>
              <a:t> исследование соблюдения принципов кредитования</a:t>
            </a:r>
            <a:r>
              <a:rPr lang="ru-RU" sz="19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671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Приговор Успенского районного суда Краснодарского края по делу № 1-23/2014 от 05.02.2014.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 целью криминального банкротства обвиняемый, руководитель ООО, вступил в сговор с не установленным следствием лицом, которому отводилась роль пособника, содействующего преступлению путем подготовки и предоставления фиктивных документов о наличии кредиторской задолженности перед подставной организацией.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 указанию обвиняемого подложные документы кредиторов приняты к бухгалтерскому учету ООО. Далее он обратился в Арбитражный суд Краснодарского края с заявлением о признании организации несостоятельной (банкротом), которое ложно мотивировал недостаточностью имущества для обеспечения обязательств перед кредиторами и бюджетом. Под влиянием обмана Арбитражный суд ввел в процедуру наблюдения.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77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Приговор Успенского районного суда Краснодарского края по делу № 1-23/2014 от 05.02.2014.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Проведенной по делу финансово-экономической судебной экспертизой установлено, что на дату обращения в арбитражный суд балансовая стоимость имущества ООО давала возможность удовлетворить требования кредиторов без ликвидации должника.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Таким образом, обвиняемый заведомо ложно публично объявил о несостоятельности (банкротстве), что причинило крупный ущерб конкурсным кредиторам.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Суд признал его виновным в совершении преступлений, предусмотренных ст. 197 УК РФ.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026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Анализ сделок на предмет </a:t>
            </a:r>
            <a:r>
              <a:rPr lang="ru-RU" sz="1800" u="sng" dirty="0" err="1">
                <a:solidFill>
                  <a:schemeClr val="tx1"/>
                </a:solidFill>
              </a:rPr>
              <a:t>рыночности</a:t>
            </a:r>
            <a:r>
              <a:rPr lang="ru-RU" sz="1800" u="sng" dirty="0">
                <a:solidFill>
                  <a:schemeClr val="tx1"/>
                </a:solidFill>
              </a:rPr>
              <a:t> условий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На предмет «</a:t>
            </a:r>
            <a:r>
              <a:rPr lang="ru-RU" sz="1800" dirty="0" err="1">
                <a:solidFill>
                  <a:schemeClr val="tx1"/>
                </a:solidFill>
              </a:rPr>
              <a:t>нерыночности</a:t>
            </a:r>
            <a:r>
              <a:rPr lang="ru-RU" sz="1800" dirty="0">
                <a:solidFill>
                  <a:schemeClr val="tx1"/>
                </a:solidFill>
              </a:rPr>
              <a:t>» рассматриваются следующие условия: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цена актива (продукции, работы, услуги);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вид и срок платежа по сделке;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фактическое выполнение работ, оказания услуг (возможности выполнения, оказания услуг);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сроки поставки продукции (выполнения работ, услуг);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необходимость получения актива, услуги (проведения ремонта). 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65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Анализ сделок на предмет </a:t>
            </a:r>
            <a:r>
              <a:rPr lang="ru-RU" sz="1800" u="sng" dirty="0" err="1">
                <a:solidFill>
                  <a:schemeClr val="tx1"/>
                </a:solidFill>
              </a:rPr>
              <a:t>рыночности</a:t>
            </a:r>
            <a:r>
              <a:rPr lang="ru-RU" sz="1800" u="sng" dirty="0">
                <a:solidFill>
                  <a:schemeClr val="tx1"/>
                </a:solidFill>
              </a:rPr>
              <a:t> условий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При проведении анализа особое внимание уделяется следующим сделкам: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купля-продажа имущества, особенно с использованием в расчетах векселей;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купля-продажа имущества, без которого невозможна основная деятельность должника;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купля-продажа векселей;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выдача, передача, акцепт и оплата векселей, выдача аваля на векселе;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договоры процентного и беспроцентного займа; 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13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Временные правила проверки арбитражным управляющим наличия признаков фиктивного и преднамеренного банкротства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Анализ сделок на предмет </a:t>
            </a:r>
            <a:r>
              <a:rPr lang="ru-RU" sz="1800" u="sng" dirty="0" err="1">
                <a:solidFill>
                  <a:schemeClr val="tx1"/>
                </a:solidFill>
              </a:rPr>
              <a:t>рыночности</a:t>
            </a:r>
            <a:r>
              <a:rPr lang="ru-RU" sz="1800" u="sng" dirty="0">
                <a:solidFill>
                  <a:schemeClr val="tx1"/>
                </a:solidFill>
              </a:rPr>
              <a:t> условий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При проведении анализа особое внимание уделяется следующим сделкам: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сделки, повлекшие отчуждение имущества, не являющиеся договорами купли-продажи и направленные на замещение имущества должника менее ликвидным;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сделки, связанные с возникновением обязательств должника, не обеспеченные имуществом, а также влекущие за собой приобретение неликвидного имущества;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сделки по замене обязательств (новация) и уступки права требования;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соглашения об обеспечении обязательств.</a:t>
            </a:r>
          </a:p>
          <a:p>
            <a:pPr marL="0" indent="0" algn="just">
              <a:buNone/>
            </a:pP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405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Подготовительный этап;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Исследование схемы движения имущества и обязательств должника;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Выявление перечня аффилированных компаний-контрагентов;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текущей (основной) деятельности;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прочих доходов и расходов;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инвестиционной деятельности;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финансовой деятельности.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Поскольку каждый бизнес и каждый случай обладают уникальными чертами, может меняться объем и последовательность изучения этих направлений по отдельным участкам деятельности. 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243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Подготовительный этап;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Главная задача — создание информационной базы, выявление общего направления последующего исследования и определенный предварительный анализ. Скрупулезная работа на данном этапе позволит сократить трудозатраты и повысить эффективность последующего исследования. Проводится по шести пунктам.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Определение порога рассмотрения сделок.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Анализ информации о расчетных счетах.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Составление базы взаимоотношений с контрагентами и контролирующими органами.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Характеристика среды, в которой существует бизнес.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Краткий анализ финансовой отчетности.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Выявление общих тенденций, определение зон риска.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361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Исследование схемы движения имущества и обязательств должника;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Позволяет отобразить общую систему и порядок движения имущества и обязательств должника; цепочку создания стоимости товара, услуги; и технологическую цепь. Помогает выделить типичные характеристики бизнес-модели и значимые факты хозяйственной жизни. Составляются следующие схемы.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движения денежных средств.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операций с основными средствами компании.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изменения обязательств: кредиты и займы полученные.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изменения обязательств: займы выданные.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закупки сырья и материалов.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производства.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реализации продукции.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Схема операций, отображающихся на </a:t>
            </a:r>
            <a:r>
              <a:rPr lang="ru-RU" sz="1800" dirty="0" err="1">
                <a:solidFill>
                  <a:schemeClr val="tx1"/>
                </a:solidFill>
              </a:rPr>
              <a:t>забалансовых</a:t>
            </a:r>
            <a:r>
              <a:rPr lang="ru-RU" sz="1800" dirty="0">
                <a:solidFill>
                  <a:schemeClr val="tx1"/>
                </a:solidFill>
              </a:rPr>
              <a:t> счетах.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20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Выявление перечня аффилированных компаний-контрагентов;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 проводится на соответствие признакам и критериям, установленным в </a:t>
            </a:r>
            <a:r>
              <a:rPr lang="ru-RU" sz="1800" u="sng" dirty="0">
                <a:solidFill>
                  <a:schemeClr val="tx1"/>
                </a:solidFill>
              </a:rPr>
              <a:t>Законе РСФСР от 22.03.1991 № 948-1 «О конкуренции и ограничении монополистической деятельности на товарных рынках».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Аффилированные лица</a:t>
            </a:r>
            <a:r>
              <a:rPr lang="ru-RU" sz="1800" dirty="0">
                <a:solidFill>
                  <a:schemeClr val="tx1"/>
                </a:solidFill>
              </a:rPr>
              <a:t> — физические и юридические лица, способные оказывать влияние на деятельность юридических и (или) физических лиц, осуществляющих предпринимательскую деятельность.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30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Выявление перечня аффилированных компаний-контрагентов;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Основные контрагенты проверяются на наличие признаков </a:t>
            </a:r>
            <a:r>
              <a:rPr lang="ru-RU" sz="1800" dirty="0" err="1">
                <a:solidFill>
                  <a:schemeClr val="tx1"/>
                </a:solidFill>
              </a:rPr>
              <a:t>аффилированности</a:t>
            </a:r>
            <a:r>
              <a:rPr lang="ru-RU" sz="1800" dirty="0">
                <a:solidFill>
                  <a:schemeClr val="tx1"/>
                </a:solidFill>
              </a:rPr>
              <a:t> по отношению к компании-должнику, ее руководству и контролирующим лицам.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Получить полную и объективную картину позволит использование информационных систем и самостоятельное изучение внешних источников о контрагентах должника, в том числе — путем опросов и выяснения обстоятельств тех или иных совершенных операций. В результате может быть также составлена схема или «дерево», отображающая взаимосвязь изученных лиц.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47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19946"/>
            <a:ext cx="10148552" cy="460741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b="1" u="sng" dirty="0">
                <a:solidFill>
                  <a:schemeClr val="tx1"/>
                </a:solidFill>
              </a:rPr>
              <a:t>Виды экономических экспертиз – позиция Минюста:</a:t>
            </a:r>
          </a:p>
          <a:p>
            <a:pPr marL="0" indent="0" algn="just">
              <a:buNone/>
            </a:pPr>
            <a:endParaRPr lang="ru-RU" b="1" u="sng" dirty="0">
              <a:solidFill>
                <a:schemeClr val="tx1"/>
              </a:solidFill>
            </a:endParaRPr>
          </a:p>
          <a:p>
            <a:r>
              <a:rPr lang="ru-RU" sz="1900" u="sng" dirty="0">
                <a:solidFill>
                  <a:schemeClr val="tx1"/>
                </a:solidFill>
              </a:rPr>
              <a:t>Бухгалтерская экспертиза</a:t>
            </a:r>
            <a:r>
              <a:rPr lang="ru-RU" sz="1900" b="1" dirty="0">
                <a:solidFill>
                  <a:schemeClr val="tx1"/>
                </a:solidFill>
              </a:rPr>
              <a:t>: </a:t>
            </a:r>
            <a:r>
              <a:rPr lang="ru-RU" sz="1900" dirty="0">
                <a:solidFill>
                  <a:schemeClr val="tx1"/>
                </a:solidFill>
              </a:rPr>
              <a:t>исследование записей бухгалтерского учета с целью установления наличия или отсутствия в них искаженных данных</a:t>
            </a:r>
          </a:p>
          <a:p>
            <a:endParaRPr lang="ru-RU" sz="1900" b="1" dirty="0">
              <a:solidFill>
                <a:schemeClr val="tx1"/>
              </a:solidFill>
            </a:endParaRPr>
          </a:p>
          <a:p>
            <a:r>
              <a:rPr lang="ru-RU" sz="1900" u="sng" dirty="0">
                <a:solidFill>
                  <a:schemeClr val="tx1"/>
                </a:solidFill>
              </a:rPr>
              <a:t>Финансово-экономическая экспертиза</a:t>
            </a:r>
            <a:r>
              <a:rPr lang="ru-RU" sz="1900" b="1" dirty="0">
                <a:solidFill>
                  <a:schemeClr val="tx1"/>
                </a:solidFill>
              </a:rPr>
              <a:t>: </a:t>
            </a:r>
            <a:r>
              <a:rPr lang="ru-RU" sz="1900" dirty="0">
                <a:solidFill>
                  <a:schemeClr val="tx1"/>
                </a:solidFill>
              </a:rPr>
              <a:t>исследование показателей финансового состояния и финансово-экономической деятельности хозяйствующего субъекта</a:t>
            </a:r>
          </a:p>
          <a:p>
            <a:endParaRPr lang="ru-RU" sz="1900" b="1" dirty="0">
              <a:solidFill>
                <a:schemeClr val="tx1"/>
              </a:solidFill>
            </a:endParaRPr>
          </a:p>
          <a:p>
            <a:r>
              <a:rPr lang="ru-RU" sz="1900" u="sng" dirty="0">
                <a:solidFill>
                  <a:schemeClr val="tx1"/>
                </a:solidFill>
              </a:rPr>
              <a:t>Товароведческая экспертиза</a:t>
            </a:r>
            <a:r>
              <a:rPr lang="ru-RU" sz="1900" dirty="0">
                <a:solidFill>
                  <a:schemeClr val="tx1"/>
                </a:solidFill>
              </a:rPr>
              <a:t> 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</a:rPr>
              <a:t>Исследование промышленных (непродовольственных) товаров, в том числе с целью проведения их оценки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</a:rPr>
              <a:t>Исследование продовольственных товаров, в том числе с целью проведения их оценки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276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текущей (основной) деятельности;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Под </a:t>
            </a:r>
            <a:r>
              <a:rPr lang="ru-RU" sz="1800" u="sng" dirty="0">
                <a:solidFill>
                  <a:schemeClr val="tx1"/>
                </a:solidFill>
              </a:rPr>
              <a:t>текущей </a:t>
            </a:r>
            <a:r>
              <a:rPr lang="ru-RU" sz="1800" dirty="0">
                <a:solidFill>
                  <a:schemeClr val="tx1"/>
                </a:solidFill>
              </a:rPr>
              <a:t>или </a:t>
            </a:r>
            <a:r>
              <a:rPr lang="ru-RU" sz="1800" u="sng" dirty="0">
                <a:solidFill>
                  <a:schemeClr val="tx1"/>
                </a:solidFill>
              </a:rPr>
              <a:t>основной </a:t>
            </a:r>
            <a:r>
              <a:rPr lang="ru-RU" sz="1800" dirty="0">
                <a:solidFill>
                  <a:schemeClr val="tx1"/>
                </a:solidFill>
              </a:rPr>
              <a:t>понимается </a:t>
            </a:r>
            <a:r>
              <a:rPr lang="ru-RU" sz="1800" u="sng" dirty="0">
                <a:solidFill>
                  <a:schemeClr val="tx1"/>
                </a:solidFill>
              </a:rPr>
              <a:t>операционная деятельность</a:t>
            </a:r>
            <a:r>
              <a:rPr lang="ru-RU" sz="1800" dirty="0">
                <a:solidFill>
                  <a:schemeClr val="tx1"/>
                </a:solidFill>
              </a:rPr>
              <a:t>, которая связана с непосредственным производством конечных продуктов должника (товаров или услуг) и при нормальных условиях позволяет генерировать основной объем доходов.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Анализируется каждый этап — операции по приобретению сырья и материалов, взаимоотношения с поставщиками, непосредственно сам производственный процесс и реализация продукции.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Отдельные сделки, как и операционная деятельность в целом, проверяются и на соответствие условиям рынка. Особое внимание — операциям с аффилированными лицами.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21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Анализ прочих доходов и расходов, инвестиционной и финансовой деятельности.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Прочие доходы и расходы:</a:t>
            </a:r>
            <a:r>
              <a:rPr lang="ru-RU" sz="1800" dirty="0">
                <a:solidFill>
                  <a:schemeClr val="tx1"/>
                </a:solidFill>
              </a:rPr>
              <a:t> по операциям, не относящимся к основной деятельности должника, также возникает значительный риск совершения сделок, существенно влияющих на его положение. «Выход на передний план» таких операций, как показывает практика, является тревожным сигналом.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Анализ инвестиционной деятельности:</a:t>
            </a:r>
            <a:r>
              <a:rPr lang="ru-RU" sz="1800" dirty="0">
                <a:solidFill>
                  <a:schemeClr val="tx1"/>
                </a:solidFill>
              </a:rPr>
              <a:t> анализ проводится, помимо прочего, на предмет соответствия деловой практике, принципам рациональности и разумности плана инвестиционной деятельности должника в целом и конкретных операций в частности: имелись ли предпосылки и возможности для покупки или продажи того или иного основного средства?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Анализ финансовой деятельности: </a:t>
            </a:r>
            <a:r>
              <a:rPr lang="ru-RU" sz="1800" dirty="0">
                <a:solidFill>
                  <a:schemeClr val="tx1"/>
                </a:solidFill>
              </a:rPr>
              <a:t>Подразумевает исследование операций, направленных на изменение объема собственного или заемного капитала.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606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Исходя из содержания этапов методики, можно сделать вывод о сложности предмета анализа — рассматривается, по сути, вся деятельность должника за несколько лет со всей её спецификой.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Для этого требуется крайне широкая компетенция, поэтому стороны дел о банкротстве в этом вопросе нередко обращаются к эксперту.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135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Проведение финансового анализа арбитражным управляющим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Краткая методика поиска сделок, заключенных на нерыночных условиях и причинивших реальный ущерб должнику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Компетентное лицо может провести как полное исследование, так и ответить на отдельные вопросы, в том числе и установить признаки ответственности конкретного лица в компании.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отдельных случаях, если есть своя специфика рынка должника и его деятельности, возможно привлечение и технических специалистов.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Например, когда речь идет о деятельности застройщика или оценке объема тех или иных работ в рамках инвестиционной деятельности, стоит обратиться к строительно-техническому эксперту.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076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Структура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Превентивные меры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Оспаривание вывода о несостоятельности должника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Оспаривание сделок при проведении процедуры банкротства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Порядок оспаривания сделок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Оспаривание результатов анализа арбитражного управляющего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593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Можно выделить три основных способа защиты прав кредиторов при подозрении в фиктивном банкротстве: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превентивные (предупреждающие) меры;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оспаривание вывода о несостоятельности должника;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оспаривание сделок при проведении процедуры банкротства.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085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Превентивные меры</a:t>
            </a:r>
          </a:p>
          <a:p>
            <a:pPr marL="0" indent="0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r>
              <a:rPr lang="ru-RU" sz="1800" u="sng" dirty="0">
                <a:solidFill>
                  <a:schemeClr val="tx1"/>
                </a:solidFill>
              </a:rPr>
              <a:t>Превентивные меры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—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комплекс мероприятий, который исключит саму возможность причинения кредитору убытков.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Несмотря на то, что бизнес подразумевает определенные риски, при достаточной внимательности недобросовестность контрагента можно рассмотреть еще до начала сотрудничества. Для этого необходимо предварительно проверить деятельность потенциального партнера по бизнесу.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Превентивные меры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В настоящее время для этого существует ряд ресурсов: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сервисы ФНС 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картотека арбитражных дел на официальном сайте ВАС РФ (http://www.arbitr.ru/) —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информация об участии в судебных разбирательствах;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интернет-портал https://fedresurs.ru/ —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введена ли в отношении контрагента какая-либо процедура банкротства;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Росстат —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бесплатно предоставляет сведения о годовой бухгалтерской отчетности</a:t>
            </a: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474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вывода о несостоятельности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Это несогласие с выводами арбитражного управляющего на этапе наблюдения.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Подобных случаев в практике не так много, хотя нередко «всплывает» информация, что кредиторы порой гораздо лучше знают, что происходит на предприятии должника, чем кто-либо другой. И в случае возникновения подозрений могут подать соответствующий иск.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Несмотря на прямое указание закона о наличии права кредитора оспорить результаты выводов арбитражного управляющего, сложившаяся судебная практика не всегда в пользу кредитора. Часто позиция арбитражного суда сводится к проверке формального соответствия методикам, закрепленным в Правилах проведения арбитражным управляющим финансового анализа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Для поиска оснований и доказательств можно заказать досудебную экспертизу. Не факт, что суд ее примет в качестве доказательства, но она поможет обнаружить «узкие места», требующие уже судебной экспертизы.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990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вывода о несостоятельности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Определение ВАС РФ от 15.07.2013 № ВАС-8863/13 по делу № А50-21492/2009.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Из материалов дела: конкурсный кредитор обратился в арбитражный суд с заявлением о назначении экспертизы. Заявление было мотивировано тем, что анализ финансово</a:t>
            </a:r>
            <a:r>
              <a:rPr lang="ru-RU" sz="1800" b="1" i="1" dirty="0">
                <a:solidFill>
                  <a:schemeClr val="tx1"/>
                </a:solidFill>
              </a:rPr>
              <a:t>-</a:t>
            </a:r>
            <a:r>
              <a:rPr lang="ru-RU" sz="1800" i="1" dirty="0">
                <a:solidFill>
                  <a:schemeClr val="tx1"/>
                </a:solidFill>
              </a:rPr>
              <a:t>хозяйственной деятельности должника, выполненный арбитражным управляющим, проведен ненадлежащим образом. Суд отказал, отметив, что в соответствии с п. 3 ст. 50 Закона о банкротстве он вправе назначить экспертизу, в том числе и по своей инициативе, в целях выявления признаков фиктивного или преднамеренного банкротства. Однако из положений ст. 34, 50 закона не следует обязанность назначить экспертизу в любом случае. Рассмотрев заявленное ходатайство, суд пришел к выводу об отсутствии оснований для назначения экспертизы, так как конкурсный кредитор не предоставил достаточно доказательств, подвергающих сомнения выводы арбитражного управляющего.</a:t>
            </a: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1575"/>
            <a:ext cx="9678945" cy="46074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</a:rPr>
              <a:t>Финансово-экономическая экспертиза (ФЭЭ) - это</a:t>
            </a:r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исследование, в рамках которого для ответа на поставленный вопрос проводится анализ финансовой отчетности и финансовых показателей для выявления юридически значимых фактов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рамках судопроизводства перед </a:t>
            </a:r>
            <a:r>
              <a:rPr lang="ru-RU" sz="1800" dirty="0" err="1">
                <a:solidFill>
                  <a:schemeClr val="tx1"/>
                </a:solidFill>
              </a:rPr>
              <a:t>правоприменителем</a:t>
            </a:r>
            <a:r>
              <a:rPr lang="ru-RU" sz="1800" dirty="0">
                <a:solidFill>
                  <a:schemeClr val="tx1"/>
                </a:solidFill>
              </a:rPr>
              <a:t> возникают ситуации, когда его компетенции недостаточно для того, чтобы оценить те или иные важные факты, т.к. они лежат в другой профессиональной области.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335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вывода о несостоятельности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i="1" dirty="0">
                <a:solidFill>
                  <a:schemeClr val="tx1"/>
                </a:solidFill>
              </a:rPr>
              <a:t>Постановление Седьмого арбитражного апелляционного суда от 28.01.2016  по делу № А27-5998/2015.</a:t>
            </a:r>
            <a:r>
              <a:rPr lang="ru-RU" sz="1800" dirty="0">
                <a:solidFill>
                  <a:schemeClr val="tx1"/>
                </a:solidFill>
              </a:rPr>
              <a:t> </a:t>
            </a:r>
          </a:p>
          <a:p>
            <a:r>
              <a:rPr lang="ru-RU" sz="1800" i="1" dirty="0">
                <a:solidFill>
                  <a:schemeClr val="tx1"/>
                </a:solidFill>
              </a:rPr>
              <a:t>Кредитор обратился в арбитражный суд с жалобой на действия временного управляющего ООО и попросил признать незаконными его действия (бездействие), выразившиеся в проведении анализа на наличие признаков преднамеренного банкротства должника с нарушением требований п. 14 Правил ПП РФ от 27.12.2004 года № 855. 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i="1" dirty="0">
                <a:solidFill>
                  <a:schemeClr val="tx1"/>
                </a:solidFill>
              </a:rPr>
              <a:t>Суд апелляционной инстанции удовлетворил жалобу. Он указал, что согласно пункту 14 Правил заключение о наличии (отсутствии) признаков фиктивного или преднамеренного банкротства должно включать анализ сделок и действий (бездействия) органов управления должника, рассмотренных арбитражным управляющим. В представленном документе управляющего некоторые сделки не проанализированы, что нарушило права заявителя жалобы на получение полной, достоверной и документально подтвержденной информации о выбытии запасов, которые подлежат учету при определении признаков преднамеренного банкротства.</a:t>
            </a: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516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вывода о несостоятельности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Кредитору целесообразно обратиться в независимую организацию для оценки действий руководителей и собственников должника на наличие признаков преднамеренного/фиктивного банкротства, и если таковые будут выявлены, уже с этими результатами обращаться в суд.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Пример из практики: арбитражный суд г. Москвы в своем определении по делу № А40-154082/09 от 19.08.2013 отказал в удовлетворении заявления кредитора о признании недействительными действий арбитражного управляющего. В обосновании своего решения суд указал, что в соответствии со ст. 65 Арбитражного процессуального кодекса РФ каждое лицо обязано доказывать обстоятельства, на которые оно ссылается. Заявителем не предоставлено доказательств нарушений законодательства временным управляющим, не приведены доводы о противоречии представленных материалов дела результатам проверки, требованиям нормативных правовых актов, фактическим обстоятельствам.</a:t>
            </a: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663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сделок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Согласно ст. 61.2, 61.3 ФЗ «О несостоятельности (банкротстве)», в арбитражном суде могут быть оспорены две основные группы сделок.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Подозрительная сделка </a:t>
            </a:r>
            <a:r>
              <a:rPr lang="ru-RU" sz="1800" dirty="0">
                <a:solidFill>
                  <a:schemeClr val="tx1"/>
                </a:solidFill>
              </a:rPr>
              <a:t>— совершенная должником с причинением вреда имущественным правам кредиторов в течение трех лет до принятия заявления о банкротстве или после этой даты. Предполагается, что другая сторона (аффилированный контрагент должника) знала о недобросовестных намерениях.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Сделка с оказанием предпочтения одному из кредиторов</a:t>
            </a:r>
            <a:r>
              <a:rPr lang="ru-RU" sz="1800" dirty="0">
                <a:solidFill>
                  <a:schemeClr val="tx1"/>
                </a:solidFill>
              </a:rPr>
              <a:t> и ущемлением прав других кредиторов, направленная на исполнение обязательства, возникшего до совершения сделки (если в результате изменена очередность удовлетворения требований кредитора по обязательствам, возникшим до сделки, либо будут удовлетворены требования кредитора, очередь которого еще не наступила).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719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сделок должника</a:t>
            </a:r>
            <a:endParaRPr lang="ru-RU" sz="1800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рамках оспаривания сделок в целях оценивания </a:t>
            </a:r>
            <a:r>
              <a:rPr lang="ru-RU" sz="1800" dirty="0" err="1">
                <a:solidFill>
                  <a:schemeClr val="tx1"/>
                </a:solidFill>
              </a:rPr>
              <a:t>рыночности</a:t>
            </a:r>
            <a:r>
              <a:rPr lang="ru-RU" sz="1800" dirty="0">
                <a:solidFill>
                  <a:schemeClr val="tx1"/>
                </a:solidFill>
              </a:rPr>
              <a:t> параметров сделки может быть задействовано исследование эксперта-оценщика. Подобное исследование поможет аргументировать позицию относительно оспариваемой сделки и дать ей юридическую квалификацию.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369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сделок должника - </a:t>
            </a:r>
            <a:r>
              <a:rPr lang="ru-RU" sz="1800" i="1" u="sng" dirty="0">
                <a:solidFill>
                  <a:schemeClr val="tx1"/>
                </a:solidFill>
              </a:rPr>
              <a:t>Пример из практики ОК «ВЕТА»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Объект оценки</a:t>
            </a:r>
            <a:r>
              <a:rPr lang="ru-RU" sz="1800" dirty="0">
                <a:solidFill>
                  <a:schemeClr val="tx1"/>
                </a:solidFill>
              </a:rPr>
              <a:t>: посреднические услуги, оказываемые в рамках агентского договора агентом собственникам торгового центра.</a:t>
            </a: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Этапы оценки:</a:t>
            </a:r>
          </a:p>
          <a:p>
            <a:pPr marL="342891" indent="-342891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Подробно описан объект оценки, состав оказываемых услуг, объект управления.	 </a:t>
            </a:r>
          </a:p>
          <a:p>
            <a:pPr marL="342891" indent="-342891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Проведен анализ рынка объекта оценки. Выявлено, что: публичная информация в интернете с ценами или ориентирами цен управления, отсутствует; сделки по управлению носят келейный характер; многие управляющие компании оказывают услуги за пределами своего региона.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Определены участники рынка в регионе расположения объекта управления. Их всего 6. Большинство управляющих компаний (УК) оказывают только часть услуг из перечня состава объекта оценки.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Расширен круг поиска управляющих компаний. Выявлено, что основные игроки сосредоточены в Москве и Санкт Петербурге, в регионах, городах-</a:t>
            </a:r>
            <a:r>
              <a:rPr lang="ru-RU" sz="1800" dirty="0" err="1">
                <a:solidFill>
                  <a:schemeClr val="tx1"/>
                </a:solidFill>
              </a:rPr>
              <a:t>миллионниках</a:t>
            </a:r>
            <a:r>
              <a:rPr lang="ru-RU" sz="1800" dirty="0">
                <a:solidFill>
                  <a:schemeClr val="tx1"/>
                </a:solidFill>
              </a:rPr>
              <a:t>, не больше 5-6 компаний.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Проведена работа по интервьюированию управляющих компаний (более 200 звонков, сформирован опросный лист и отправлен выявленным на рынке управляющим компаниям, собраны все ответы)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3. Проведен расчет рыночной стоимости объекта оценки, на основании ответов, полученных в результате анализа рынка. Особенность: в работах по оценке подобных объектов оценки 95% времени занимает именно проведение качественного анализа рынка.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395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Порядок оспаривания сделок</a:t>
            </a:r>
            <a:endParaRPr lang="ru-RU" sz="1800" i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Оспорить сделки по правилам Главы III. 1 ФЗ «О несостоятельности (банкротстве)» можно только в процедурах внешнего управления и конкурсного производства. В процедуре наблюдения можно оспорить по правилам ст. 168 ГК РФ (недействительность сделок), ст. 10 ГК РФ (злоупотребление правом). И чем раньше подано заявление о признании сделки недействительной, тем больше вероятность вернуть имущество.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Наличие признаков недействительности сделки само себе не является основанием для ее признания таковой. Истцу необходимо обосновать наличие у него законного интереса в подобном оспаривании. В противном случае суд откажет в признании сделки недействительной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850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Порядок оспаривания сделок</a:t>
            </a:r>
            <a:endParaRPr lang="ru-RU" sz="1800" i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Обратиться в арбитражный суд с заявлением об оспаривании сделки по правилам ст. 61.9 ФЗ «О банкротстве» могут следующие участники процедуры: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арбитражный управляющий, как от имени должника, так и по своей инициативе, либо по решению собрания кредиторов или комитета кредиторов;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представитель собрания (комитета) кредиторов или иное уполномоченное ими лицо, если арбитражный управляющий не обратится в суд в установленные собранием сроки;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конкурсный кредитор или уполномоченный орган, если долг перед ним, согласно реестру кредиторов, составляет более 10% от общего размера включенной в реестр кредиторской задолженности. При этом не учитывается размер требований предприятия, в отношении которого сделка оспаривается, и его аффилированных лиц.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357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результатов анализа арбитражного управляющего</a:t>
            </a:r>
            <a:endParaRPr lang="ru-RU" sz="1800" i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 актуальной практики позволяет выделить следующие типичные ошибки арбитражных управляющих или иных лиц, привлеченных к проведению анализа. Это следующие недостатки: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формальный (или вовсе отсутствующий) анализ внешних факторов, в частности — анализ рыночной конъюнктуры, способной оказать существенное влияние на порядок осуществления бизнеса;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проведение анализа не в полном объеме и без обоснования документальными данными, что делает его результаты непроверяемыми и голословными;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отсутствие анализа конкретных сделок организации, в том числе на предмет наличия оснований для их оспаривания;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отсутствие исследования на предмет наличия признаков преднамеренного банкротства;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105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Защита от преднамеренного и фиктивного банкротства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Оспаривание результатов анализа арбитражного управляющего</a:t>
            </a:r>
            <a:endParaRPr lang="ru-RU" sz="1800" i="1" u="sng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 актуальной практики позволяет выделить следующие типичные ошибки арбитражных управляющих или иных лиц, привлеченных к проведению анализа. Это следующие недостатки: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проведение исследования на основе неполного объема информации и отсутствие действий для запроса недостающей документации;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несоответствия и ошибки при проведении коэффициентного анализа деятельности организации;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отсутствие трендового анализа и анализа структуры имущества и обязательств организации;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построение выводов без проведения соответствующего исследования в необходимом объеме.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026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Структура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Основания привлечения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Упущенная выгода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3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Комплексное исследование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Часто экспертная задача подразумевает комплексное исследование.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В рамках одного дела может быть поставлена задача, которая подразумевает: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оценку рыночной стоимости объекта сделки,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её фактического или потенциального (с учетом другой возможной стоимости) влияния на показатели результатов деятельности, </a:t>
            </a:r>
          </a:p>
          <a:p>
            <a:r>
              <a:rPr lang="ru-RU" sz="1800" dirty="0">
                <a:solidFill>
                  <a:schemeClr val="tx1"/>
                </a:solidFill>
              </a:rPr>
              <a:t>расчет результатов деятельности за исключением сделки 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Такое исследование будет включать методы оценочной, финансово-экономической и бухгалтерской экспертизы.</a:t>
            </a:r>
            <a:r>
              <a:rPr lang="ru-RU" sz="1800" dirty="0"/>
              <a:t>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85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Общая характеристика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 процедуре банкротства возможно привлечение к субсидиарной ответственности контролирующих должника лиц по различным основаниям - Федеральным законом от 29.07.2017 № 266-ФЗ «О внесении изменений в ФЗ "О несостоятельности (банкротстве)"» внесены поправки, расширяющие зону ответственности данных лиц и определяющие порядок привлечения их к субсидиарной ответственности.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Основные положения и рекомендации для судов по рассмотрению данной категории споров закреплены Постановлением Пленума Верховного Суда Российской Федерации от 21.12.2017 № 53 «О некоторых вопросах, связанных с привлечением контролирующих должника лиц к ответственности при банкротстве».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764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Основания привлечения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В действующем Законе о банкротстве закреплено два основания привлечения к субсидиарной ответственности: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i="1" dirty="0">
                <a:solidFill>
                  <a:schemeClr val="tx1"/>
                </a:solidFill>
              </a:rPr>
              <a:t>наличие причинно-следственной связи между действиями (бездействием) контролирующего должника лица и банкротством организации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i="1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 </a:t>
            </a:r>
            <a:r>
              <a:rPr lang="ru-RU" sz="1800" dirty="0">
                <a:solidFill>
                  <a:schemeClr val="tx1"/>
                </a:solidFill>
              </a:rPr>
              <a:t>(п. 1 ст. 61.12 Закона о банкротстве). Руководитель обязан подать в суд заявление о банкротстве в течение 30 календарных дней с момента, когда он узнал, что финансовое положение компании не позволяет рассчитаться со всеми долгами организации (п. 2 ст. 9 Закона о банкротстве).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081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Основания привлечения</a:t>
            </a:r>
            <a:endParaRPr lang="ru-RU" sz="18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1800" i="1" dirty="0">
                <a:solidFill>
                  <a:schemeClr val="tx1"/>
                </a:solidFill>
              </a:rPr>
              <a:t>Наличие причинно-следственной связи между действиями (бездействием) контролирующего должника лица и банкротством организации, а именно: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совершение руководителем либо в его пользу сделки или нескольких сделок, в результате которых причинен существенный вред правам кредиторов;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утрата документов бухгалтерского учета и отчетности, хранение которых обязательно, либо внесение в них недостоверных сведений, в результате чего затруднено проведение процедур банкротства;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949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Основания привлечения</a:t>
            </a:r>
            <a:endParaRPr lang="ru-RU" sz="18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1800" i="1" dirty="0">
                <a:solidFill>
                  <a:schemeClr val="tx1"/>
                </a:solidFill>
              </a:rPr>
              <a:t>Наличие причинно-следственной связи между действиями (бездействием) контролирующего должника лица и банкротством организации, а именно: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требования кредиторов, возникшие вследствие правонарушений руководителя, превышают 50% от общего числа требований кредиторов;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отсутствие документов, подлежащих обязательному хранению в соответствии с требованиями законодательства РФ;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на дату возбуждения дела о банкротстве не внесены обязательные сведения, либо внесены недостоверные сведения в ЕГРЮЛ, в Единый федеральный реестр сведений о фактах деятельности юридических лиц (https://www.fedresurs.ru) (ст. 61.11 Закона о банкротстве).</a:t>
            </a: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05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Основания привлечения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lvl="0" algn="just"/>
            <a:r>
              <a:rPr lang="ru-RU" sz="1800" i="1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 </a:t>
            </a:r>
            <a:r>
              <a:rPr lang="ru-RU" sz="1800" dirty="0">
                <a:solidFill>
                  <a:schemeClr val="tx1"/>
                </a:solidFill>
              </a:rPr>
              <a:t>(п. 1 ст. 61.12 Закона о банкротстве).</a:t>
            </a:r>
          </a:p>
          <a:p>
            <a:pPr marL="0" lv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 Руководитель обязан подать в суд заявление о банкротстве в течение 30 календарных дней с момента, когда он узнал, что финансовое положение компании не позволяет рассчитаться со всеми долгами организации (п. 2 ст. 9 Закона о банкротстве).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183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Основания привлечения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Руководитель может быть привлечен к субсидиарной ответственности, если его вина непосредственно в банкротстве организации отсутствует, но его действия уже после возбуждения процедуры банкротства повлияли на ухудшение финансового положения должника — например, вывод ликвидного имущества из конкурсной массы должника (Постановление девятнадцатого арбитражного апелляционного суда г. Воронежа по делу № А64-8376/2014 от 20 октября 2016 года).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520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Исследование, проводимое экспертом-экономистом, позволяет определить конкретный период возникновения признаков несостоятельности, размер обязательств должника и другие важные для разрешения дела параметры. В частности, на исследование могут быть поставлены следующие вопросы: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Каков размер обязательств должника перед кредиторами?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На какую дату отмечается возникновение признаков несостоятельности организации?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Имеются ли признаки несостоятельности организации на указанную дату?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364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Руководитель должника может доказать, что возникновение признаков неплатежеспособности и/или недостаточности имущества, либо признаков, предусмотренных другими нормами Закона, не свидетельствовало о наступлении несостоятельности, и он добросовестно рассчитывал на их преодоление в разумный срок, а также приложил для этого необходимые усилия.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Подобные действия должны быть частью экономически обоснованного плана, а от ответственности руководитель должника освобождается на период разумности, рациональности такого плана в  обычных условиях оборота. 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810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Нарушение сроков подачи заявления в арбитражный суд о банкротстве или неподача такого заявления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При наличии плана действий, обладающего признаком достоверности — возможно производство полноценной финансово-экономической экспертизы с вопросами об оценке такого плана и соответствия действий руководства намеченному алгоритму. Перед экспертом при этом могут быть поставлены вопросы: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для перспективного исследования: «Возможно ли при текущих условиях выполнение представленного на исследование плана по улучшению финансового положения должника?»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для ретроспективного  исследования: «Возможно ли было, исходя из действовавших условий, выполнение представленного на исследование плана по улучшению финансового положения должника?»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786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u="sng" dirty="0">
                <a:solidFill>
                  <a:schemeClr val="tx1"/>
                </a:solidFill>
              </a:rPr>
              <a:t>Постановлением Пленума ВС РФ от 21.12.2017 №53</a:t>
            </a:r>
            <a:r>
              <a:rPr lang="ru-RU" sz="1800" dirty="0">
                <a:solidFill>
                  <a:schemeClr val="tx1"/>
                </a:solidFill>
              </a:rPr>
              <a:t>: «…суд в каждом конкретном случае оценивает, насколько существенным было негативное воздействие контролирующего лица (нескольких контролирующих лиц, действующих совместно либо раздельно) на деятельность должника, проверяя, как сильно в результате такого воздействия изменилось финансовое положение должника, какие тенденции приобрели экономические показатели, характеризующие должника, после этого воздействия».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82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Формулирование вопросов на экспертизу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Процесс производства судебной экспертизы представляет собой исследование по конкретным вопросам, которые образуют экспертную задачу.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Вопросы формулируются </a:t>
            </a:r>
            <a:r>
              <a:rPr lang="ru-RU" sz="1800" dirty="0" err="1">
                <a:solidFill>
                  <a:schemeClr val="tx1"/>
                </a:solidFill>
              </a:rPr>
              <a:t>правоприменителем</a:t>
            </a:r>
            <a:r>
              <a:rPr lang="ru-RU" sz="1800" dirty="0">
                <a:solidFill>
                  <a:schemeClr val="tx1"/>
                </a:solidFill>
              </a:rPr>
              <a:t> в документе о назначении экспертизы по делу (постановление или определение).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Точное формулирование вопроса – важный нюанс, задающий вектор исследования. 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481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ФЭЭ поможет определить существенность и значимость тех или иных хозяйственных операций для должника с учетом масштаба его деятельности. При этом на исследование могут быть вынесены следующие вопросы: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Отвечает ли данная сделка критериям крупной/значительной сделки?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Являются ли убытки, причиненные должнику в результате операции, существенными с учетом показателей деятельности должника?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647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Для исследования влияния внешних условий, в частности, рыночной конъюнктуры, также могут быть использованы специальные экономические знания, в частности — исследования оценщиков. 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Вопрос может быть сформулирован следующим образом: «Каким образом и в каком объеме повлияла ситуация на рынке/какое-либо событие на показатели финансово-хозяйственной деятельности должника?»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213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Анализ практики и содержания методики позволяет выделить несколько категорий вопросов и специальных экономических исследований, которые могут быть проведены экспертом-экономистом в рамках и вне рамок судебного разбирательства. Как правило, это исследование, направленное на выявление признаков банкротства и влияния на их возникновение внутренних и внешних факторов деятельности должника.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130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К внутренним факторам, помимо прочего, относят действия руководства и контролирующих лиц.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Исследование сделок должника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Исследование финансового состояния должника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Оценка действий руководства и контролирующих должника лиц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Прочие возможные случаи назначения экспертизы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189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Исследование сделок должника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исследование сделки(</a:t>
            </a:r>
            <a:r>
              <a:rPr lang="ru-RU" sz="1800" dirty="0" err="1">
                <a:solidFill>
                  <a:schemeClr val="tx1"/>
                </a:solidFill>
              </a:rPr>
              <a:t>ок</a:t>
            </a:r>
            <a:r>
              <a:rPr lang="ru-RU" sz="1800" dirty="0">
                <a:solidFill>
                  <a:schemeClr val="tx1"/>
                </a:solidFill>
              </a:rPr>
              <a:t>) и их влияния на финансовое положение должника;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исследование сделки(</a:t>
            </a:r>
            <a:r>
              <a:rPr lang="ru-RU" sz="1800" dirty="0" err="1">
                <a:solidFill>
                  <a:schemeClr val="tx1"/>
                </a:solidFill>
              </a:rPr>
              <a:t>ок</a:t>
            </a:r>
            <a:r>
              <a:rPr lang="ru-RU" sz="1800" dirty="0">
                <a:solidFill>
                  <a:schemeClr val="tx1"/>
                </a:solidFill>
              </a:rPr>
              <a:t>) на предмет соответствия рыночным условиям;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в результате совершения какой сделки или группы сделок произошло ухудшение финансового состояния;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послужило ли совершение (заключение и/или исполнение) сделки(</a:t>
            </a:r>
            <a:r>
              <a:rPr lang="ru-RU" sz="1800" dirty="0" err="1">
                <a:solidFill>
                  <a:schemeClr val="tx1"/>
                </a:solidFill>
              </a:rPr>
              <a:t>ок</a:t>
            </a:r>
            <a:r>
              <a:rPr lang="ru-RU" sz="1800" dirty="0">
                <a:solidFill>
                  <a:schemeClr val="tx1"/>
                </a:solidFill>
              </a:rPr>
              <a:t>) причиной возникновения или увеличения неплатежеспособности.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89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Исследование финансового состояния должника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наличие/отсутствие признаков преднамеренного банкротства;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определение временного периода, в котором возникли признаки несостоятельности компании-должника;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определение причин возникновения неплатежеспособности должника.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497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Оценка действий руководства и контролирующих должника лиц</a:t>
            </a:r>
            <a:endParaRPr lang="ru-RU" sz="1800" dirty="0">
              <a:solidFill>
                <a:schemeClr val="tx1"/>
              </a:solidFill>
            </a:endParaRP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Оценка разумности и выполнимости плана по выводу компании из кризисного положения. К исследованиям внешних факторов относят оценку влияния законодательного, в том числе налогового регулирования бизнеса, местной специфики, рыночной конъюнктуры и т.д. </a:t>
            </a:r>
          </a:p>
          <a:p>
            <a:pPr lvl="0"/>
            <a:r>
              <a:rPr lang="ru-RU" sz="1800" dirty="0">
                <a:solidFill>
                  <a:schemeClr val="tx1"/>
                </a:solidFill>
              </a:rPr>
              <a:t>Исследование рынка должника — определение неблагоприятной рыночной конъюнктуры (как упоминалось выше, в соответствии с п.19 Постановления Пленума эта информация может быть использована для снижения размера субсидиарной ответственности контролирующих лиц — и может быть установлена с помощью экспертизы).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982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Ответственность руководителя лица за причинение убытков организации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Прочие возможные случаи назначения экспертизы</a:t>
            </a:r>
            <a:endParaRPr lang="ru-RU" sz="1800" dirty="0">
              <a:solidFill>
                <a:schemeClr val="tx1"/>
              </a:solidFill>
            </a:endParaRP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определение доли вреда каждого контролирующего лица;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определение параметров значимости и существенной убыточности сделки(</a:t>
            </a:r>
            <a:r>
              <a:rPr lang="ru-RU" sz="1800" dirty="0" err="1">
                <a:solidFill>
                  <a:schemeClr val="tx1"/>
                </a:solidFill>
              </a:rPr>
              <a:t>ок</a:t>
            </a:r>
            <a:r>
              <a:rPr lang="ru-RU" sz="1800" dirty="0">
                <a:solidFill>
                  <a:schemeClr val="tx1"/>
                </a:solidFill>
              </a:rPr>
              <a:t>).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684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Упущенная выгода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Если в результате действий контролирующего лица у организации возникли неполученные доходы, или доходы, которые при обычных условиях должны были возникнуть у организации, были получены контролирующим лицом, величина упущенной выгоды может быть рассчитана экспертом на основе 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фактических документальных данных, содержащих экономические параметры.</a:t>
            </a:r>
          </a:p>
          <a:p>
            <a:pPr lvl="0" algn="just"/>
            <a:r>
              <a:rPr lang="ru-RU" sz="1800" dirty="0">
                <a:solidFill>
                  <a:schemeClr val="tx1"/>
                </a:solidFill>
              </a:rPr>
              <a:t>при отсутствии фактических данных – на основе информации о рыночном уровне экономических параметров сделки.</a:t>
            </a: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867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ПРИВЛЕЧЕНИЕ К СУБСИДИАРНОЙ ОТВЕТСТВЕННОСТИ РУКОВОДСТВА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00478"/>
            <a:ext cx="10393251" cy="5161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u="sng" dirty="0">
                <a:solidFill>
                  <a:schemeClr val="tx1"/>
                </a:solidFill>
              </a:rPr>
              <a:t>Упущенная выгода - пример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В результате действий бывшего руководителя Общество, осуществляющее услуги в области земельно-правовых отношений (оформление различных прав и сопровождающей документации для клиентов), потеряло уже заключенный договор на оказание услуг по оформлению земельно-правовых отношений на ряд объектов.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Данный договор в результате соглашения о перемене лиц перешел к новой компании бывшего руководителя Общества. В результате данных действий Обществу был нанесен значительные убытки в виде упущенной выгоды, приведшие к его банкротству. </a:t>
            </a: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>
                <a:solidFill>
                  <a:schemeClr val="tx1"/>
                </a:solidFill>
              </a:rPr>
              <a:t>Оценка величины упущенной выгоды в рамках процедуры банкротства была проведена на основе данных об экономических параметрах бюджетов аналогичных проектов в рамках других договоров Общества. 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b="1" u="sng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7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6" y="0"/>
            <a:ext cx="983679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Экономические экспертизы и финансово-экономическая экспертиза (ФЭЭ)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477"/>
            <a:ext cx="9968248" cy="4849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</a:rPr>
              <a:t>Формулирование вопросов на экспертизу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Формулировка должна отвечать определенным требованиям и учитывать ряд особенностей.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Необходимо определиться, с каких позиций и в каком объеме оценить ту или иную информацию для успешного отстаивания интересов. На основе этих представлений складывается определенный ожидаемый диапазон результата будущего исследования.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Необходимо определить категорию судебной экспертизы, что также может вызывать затруднения на практике в силу смежности некоторых сфер и различий в представлениях о классификации исследований.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Важно привязать вопросы к конкретному периоду времени.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310" y="5743500"/>
            <a:ext cx="2143862" cy="11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713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5945" y="321972"/>
            <a:ext cx="8001000" cy="2971801"/>
          </a:xfrm>
        </p:spPr>
        <p:txBody>
          <a:bodyPr/>
          <a:lstStyle/>
          <a:p>
            <a:pPr algn="ctr"/>
            <a:r>
              <a:rPr lang="ru-RU" dirty="0"/>
              <a:t>Экспертная группа «</a:t>
            </a:r>
            <a:r>
              <a:rPr lang="en-US" dirty="0"/>
              <a:t>VETA</a:t>
            </a:r>
            <a:r>
              <a:rPr lang="ru-RU" dirty="0"/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77729" y="3708281"/>
            <a:ext cx="9362941" cy="194733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ДОВЕРИЕ С ПЕРВОГО ЗАКАЗА</a:t>
            </a:r>
          </a:p>
          <a:p>
            <a:pPr algn="ctr"/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047" y="4854501"/>
            <a:ext cx="3853953" cy="20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1770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602</TotalTime>
  <Words>6313</Words>
  <Application>Microsoft Office PowerPoint</Application>
  <PresentationFormat>Широкоэкранный</PresentationFormat>
  <Paragraphs>624</Paragraphs>
  <Slides>90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5" baseType="lpstr">
      <vt:lpstr>Arial</vt:lpstr>
      <vt:lpstr>Century Gothic</vt:lpstr>
      <vt:lpstr>Tahoma</vt:lpstr>
      <vt:lpstr>Wingdings 3</vt:lpstr>
      <vt:lpstr>Сектор</vt:lpstr>
      <vt:lpstr>Финансово-экономическая экспертиза в процедуре банкротства</vt:lpstr>
      <vt:lpstr>План выступления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Экономические экспертизы и финансово-экономическая экспертиза (ФЭЭ)</vt:lpstr>
      <vt:lpstr>ФЭЭ и процедура банкротства</vt:lpstr>
      <vt:lpstr>ФЭЭ и процедура банкротства</vt:lpstr>
      <vt:lpstr>ФЭЭ и процедура банкротства</vt:lpstr>
      <vt:lpstr>ФЭЭ и процедура банкротства</vt:lpstr>
      <vt:lpstr>ФЭЭ и процедура банкротства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Проведение финансового анализа арбитражным управляющим 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Защита от преднамеренного и фиктивного банкротства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ПРИВЛЕЧЕНИЕ К СУБСИДИАРНОЙ ОТВЕТСТВЕННОСТИ РУКОВОДСТВА ОРГАНИЗАЦИИ</vt:lpstr>
      <vt:lpstr>Экспертная группа «VETA»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«ТЕМА Выступления»</dc:title>
  <dc:creator>User</dc:creator>
  <cp:lastModifiedBy>Арина Потоцкая</cp:lastModifiedBy>
  <cp:revision>41</cp:revision>
  <dcterms:created xsi:type="dcterms:W3CDTF">2018-05-15T12:16:09Z</dcterms:created>
  <dcterms:modified xsi:type="dcterms:W3CDTF">2018-09-13T11:23:14Z</dcterms:modified>
</cp:coreProperties>
</file>