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8"/>
  </p:notesMasterIdLst>
  <p:sldIdLst>
    <p:sldId id="695" r:id="rId2"/>
    <p:sldId id="333" r:id="rId3"/>
    <p:sldId id="707" r:id="rId4"/>
    <p:sldId id="1071" r:id="rId5"/>
    <p:sldId id="849" r:id="rId6"/>
    <p:sldId id="850" r:id="rId7"/>
    <p:sldId id="851" r:id="rId8"/>
    <p:sldId id="651" r:id="rId9"/>
    <p:sldId id="852" r:id="rId10"/>
    <p:sldId id="854" r:id="rId11"/>
    <p:sldId id="810" r:id="rId12"/>
    <p:sldId id="853" r:id="rId13"/>
    <p:sldId id="608" r:id="rId14"/>
    <p:sldId id="650" r:id="rId15"/>
    <p:sldId id="855" r:id="rId16"/>
    <p:sldId id="1072" r:id="rId17"/>
    <p:sldId id="1049" r:id="rId18"/>
    <p:sldId id="753" r:id="rId19"/>
    <p:sldId id="815" r:id="rId20"/>
    <p:sldId id="817" r:id="rId21"/>
    <p:sldId id="1050" r:id="rId22"/>
    <p:sldId id="1051" r:id="rId23"/>
    <p:sldId id="1052" r:id="rId24"/>
    <p:sldId id="1057" r:id="rId25"/>
    <p:sldId id="1085" r:id="rId26"/>
    <p:sldId id="1086" r:id="rId27"/>
    <p:sldId id="1014" r:id="rId28"/>
    <p:sldId id="1058" r:id="rId29"/>
    <p:sldId id="1063" r:id="rId30"/>
    <p:sldId id="1064" r:id="rId31"/>
    <p:sldId id="1066" r:id="rId32"/>
    <p:sldId id="1067" r:id="rId33"/>
    <p:sldId id="1065" r:id="rId34"/>
    <p:sldId id="1069" r:id="rId35"/>
    <p:sldId id="1068" r:id="rId36"/>
    <p:sldId id="1073" r:id="rId37"/>
    <p:sldId id="1077" r:id="rId38"/>
    <p:sldId id="1084" r:id="rId39"/>
    <p:sldId id="1080" r:id="rId40"/>
    <p:sldId id="1091" r:id="rId41"/>
    <p:sldId id="1092" r:id="rId42"/>
    <p:sldId id="1093" r:id="rId43"/>
    <p:sldId id="1094" r:id="rId44"/>
    <p:sldId id="1095" r:id="rId45"/>
    <p:sldId id="1096" r:id="rId46"/>
    <p:sldId id="1098" r:id="rId47"/>
    <p:sldId id="1097" r:id="rId48"/>
    <p:sldId id="1099" r:id="rId49"/>
    <p:sldId id="1101" r:id="rId50"/>
    <p:sldId id="1100" r:id="rId51"/>
    <p:sldId id="1102" r:id="rId52"/>
    <p:sldId id="1103" r:id="rId53"/>
    <p:sldId id="1104" r:id="rId54"/>
    <p:sldId id="1081" r:id="rId55"/>
    <p:sldId id="1079" r:id="rId56"/>
    <p:sldId id="1083" r:id="rId57"/>
    <p:sldId id="1082" r:id="rId58"/>
    <p:sldId id="1074" r:id="rId59"/>
    <p:sldId id="1089" r:id="rId60"/>
    <p:sldId id="1090" r:id="rId61"/>
    <p:sldId id="1075" r:id="rId62"/>
    <p:sldId id="1078" r:id="rId63"/>
    <p:sldId id="1087" r:id="rId64"/>
    <p:sldId id="1088" r:id="rId65"/>
    <p:sldId id="1018" r:id="rId66"/>
    <p:sldId id="311" r:id="rId67"/>
  </p:sldIdLst>
  <p:sldSz cx="9144000" cy="6858000" type="screen4x3"/>
  <p:notesSz cx="7099300" cy="102235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1a" initials="1" lastIdx="61" clrIdx="0"/>
  <p:cmAuthor id="1" name="Ильин МО" initials="ИМ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D6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579" autoAdjust="0"/>
  </p:normalViewPr>
  <p:slideViewPr>
    <p:cSldViewPr>
      <p:cViewPr varScale="1">
        <p:scale>
          <a:sx n="114" d="100"/>
          <a:sy n="114" d="100"/>
        </p:scale>
        <p:origin x="152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71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5C4C6794-D013-4EF5-AFAF-7CC8688113BD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6763"/>
            <a:ext cx="5111750" cy="3833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984" tIns="49492" rIns="98984" bIns="4949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0" y="4856163"/>
            <a:ext cx="5679440" cy="4600575"/>
          </a:xfrm>
          <a:prstGeom prst="rect">
            <a:avLst/>
          </a:prstGeom>
        </p:spPr>
        <p:txBody>
          <a:bodyPr vert="horz" lIns="98984" tIns="49492" rIns="98984" bIns="4949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C037970B-F608-4EE3-A50F-EF6DC42D1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726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/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4846BE9-C751-401F-8959-28BC833D52CE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56772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F3199-62D6-4BC8-A920-DE92AE7728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7DC11-F992-4A71-A5BE-34D36BC1F4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A1FFB-BE8F-470D-9B75-A02F91C7EE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C18E8-D67C-493D-97D2-B4CA21C163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28344-5389-4CE3-A1E2-5EAC7F909D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AD81C-4057-497E-83B2-80BB147EAB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22B6A-9634-4B79-81FD-E741B0BA3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408BA-5D30-493E-A491-9C46BBBB2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56CA7D-3397-4467-9BDB-DDFA3449D8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15839-58B3-430F-8C28-3E1D084F0B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2B363-E902-4561-96C8-9D00538443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E739DFD-F524-4B04-B3A9-0F122877C6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0.wmf"/><Relationship Id="rId4" Type="http://schemas.openxmlformats.org/officeDocument/2006/relationships/oleObject" Target="../embeddings/oleObject7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image" Target="../media/image2.png"/><Relationship Id="rId7" Type="http://schemas.openxmlformats.org/officeDocument/2006/relationships/image" Target="../media/image2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21.wmf"/><Relationship Id="rId4" Type="http://schemas.openxmlformats.org/officeDocument/2006/relationships/oleObject" Target="../embeddings/oleObject8.bin"/><Relationship Id="rId9" Type="http://schemas.openxmlformats.org/officeDocument/2006/relationships/image" Target="../media/image23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image" Target="../media/image2.png"/><Relationship Id="rId7" Type="http://schemas.openxmlformats.org/officeDocument/2006/relationships/image" Target="../media/image2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24.wmf"/><Relationship Id="rId4" Type="http://schemas.openxmlformats.org/officeDocument/2006/relationships/oleObject" Target="../embeddings/oleObject11.bin"/><Relationship Id="rId9" Type="http://schemas.openxmlformats.org/officeDocument/2006/relationships/image" Target="../media/image26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image" Target="../media/image2.png"/><Relationship Id="rId7" Type="http://schemas.openxmlformats.org/officeDocument/2006/relationships/image" Target="../media/image2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27.wmf"/><Relationship Id="rId4" Type="http://schemas.openxmlformats.org/officeDocument/2006/relationships/oleObject" Target="../embeddings/oleObject14.bin"/><Relationship Id="rId9" Type="http://schemas.openxmlformats.org/officeDocument/2006/relationships/image" Target="../media/image29.w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30.wmf"/><Relationship Id="rId9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.png"/><Relationship Id="rId4" Type="http://schemas.openxmlformats.org/officeDocument/2006/relationships/image" Target="../media/image33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6.jpeg"/><Relationship Id="rId5" Type="http://schemas.openxmlformats.org/officeDocument/2006/relationships/image" Target="../media/image35.wmf"/><Relationship Id="rId4" Type="http://schemas.openxmlformats.org/officeDocument/2006/relationships/oleObject" Target="../embeddings/oleObject2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image" Target="../media/image2.png"/><Relationship Id="rId7" Type="http://schemas.openxmlformats.org/officeDocument/2006/relationships/image" Target="../media/image3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3.bin"/><Relationship Id="rId5" Type="http://schemas.openxmlformats.org/officeDocument/2006/relationships/image" Target="../media/image37.wmf"/><Relationship Id="rId4" Type="http://schemas.openxmlformats.org/officeDocument/2006/relationships/oleObject" Target="../embeddings/oleObject22.bin"/><Relationship Id="rId9" Type="http://schemas.openxmlformats.org/officeDocument/2006/relationships/image" Target="../media/image39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image" Target="../media/image2.png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41.wmf"/><Relationship Id="rId4" Type="http://schemas.openxmlformats.org/officeDocument/2006/relationships/oleObject" Target="../embeddings/oleObject25.bin"/><Relationship Id="rId9" Type="http://schemas.openxmlformats.org/officeDocument/2006/relationships/image" Target="../media/image43.w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2.wmf"/><Relationship Id="rId9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852936"/>
            <a:ext cx="9144000" cy="2143140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sz="4000" b="1" dirty="0">
                <a:solidFill>
                  <a:schemeClr val="accent2"/>
                </a:solidFill>
                <a:latin typeface="Calibri" panose="020F0502020204030204" pitchFamily="34" charset="0"/>
              </a:rPr>
              <a:t>СПЕЦИФИКА ОЦЕНКИ БИЗНЕСА</a:t>
            </a:r>
            <a:br>
              <a:rPr lang="ru-RU" sz="4000" b="1" dirty="0">
                <a:solidFill>
                  <a:schemeClr val="accent2"/>
                </a:solidFill>
                <a:latin typeface="Calibri" panose="020F0502020204030204" pitchFamily="34" charset="0"/>
              </a:rPr>
            </a:br>
            <a:r>
              <a:rPr lang="ru-RU" sz="4000" b="1" dirty="0">
                <a:solidFill>
                  <a:schemeClr val="accent2"/>
                </a:solidFill>
                <a:latin typeface="Calibri" panose="020F0502020204030204" pitchFamily="34" charset="0"/>
              </a:rPr>
              <a:t>(ПРОДВИНУТЫЙ УРОВЕНЬ):</a:t>
            </a:r>
            <a:br>
              <a:rPr lang="ru-RU" sz="4000" b="1" dirty="0">
                <a:solidFill>
                  <a:schemeClr val="accent2"/>
                </a:solidFill>
                <a:latin typeface="Calibri" panose="020F0502020204030204" pitchFamily="34" charset="0"/>
              </a:rPr>
            </a:br>
            <a:r>
              <a:rPr lang="ru-RU" sz="4000" b="1" dirty="0">
                <a:solidFill>
                  <a:schemeClr val="accent2"/>
                </a:solidFill>
                <a:latin typeface="Calibri" panose="020F0502020204030204" pitchFamily="34" charset="0"/>
              </a:rPr>
              <a:t>затратный подход </a:t>
            </a:r>
            <a:br>
              <a:rPr lang="ru-RU" sz="4000" b="1" dirty="0">
                <a:solidFill>
                  <a:schemeClr val="accent2"/>
                </a:solidFill>
                <a:latin typeface="Calibri" panose="020F0502020204030204" pitchFamily="34" charset="0"/>
              </a:rPr>
            </a:br>
            <a:br>
              <a:rPr lang="ru-RU" sz="4000" b="1" dirty="0">
                <a:solidFill>
                  <a:schemeClr val="accent2"/>
                </a:solidFill>
                <a:latin typeface="Calibri" panose="020F0502020204030204" pitchFamily="34" charset="0"/>
              </a:rPr>
            </a:br>
            <a:endParaRPr lang="ru-RU" sz="2400" b="1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91004" y="6497960"/>
            <a:ext cx="6429420" cy="360040"/>
          </a:xfrm>
        </p:spPr>
        <p:txBody>
          <a:bodyPr/>
          <a:lstStyle/>
          <a:p>
            <a:pPr lvl="0" eaLnBrk="1" hangingPunct="1"/>
            <a:r>
              <a:rPr lang="ru-RU" sz="1200" b="1" dirty="0">
                <a:solidFill>
                  <a:schemeClr val="accent2"/>
                </a:solidFill>
                <a:latin typeface="Calibri" panose="020F0502020204030204" pitchFamily="34" charset="0"/>
              </a:rPr>
              <a:t>Москва, 2018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0" y="1124745"/>
            <a:ext cx="435597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 pitchFamily="34" charset="0"/>
              </a:rPr>
              <a:t>Российский экономический университет</a:t>
            </a:r>
            <a:b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 pitchFamily="34" charset="0"/>
              </a:rPr>
            </a:b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 pitchFamily="34" charset="0"/>
              </a:rPr>
              <a:t>имени</a:t>
            </a:r>
            <a:r>
              <a:rPr kumimoji="0" lang="ru-RU" sz="1600" b="1" i="0" u="none" strike="noStrike" kern="0" cap="none" spc="0" normalizeH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 pitchFamily="34" charset="0"/>
              </a:rPr>
              <a:t> Г.В. Плеханова</a:t>
            </a:r>
          </a:p>
          <a:p>
            <a:pPr algn="ctr">
              <a:spcBef>
                <a:spcPct val="20000"/>
              </a:spcBef>
              <a:defRPr/>
            </a:pPr>
            <a:r>
              <a:rPr lang="ru-RU" sz="1200" b="1" dirty="0">
                <a:solidFill>
                  <a:schemeClr val="accent2"/>
                </a:solidFill>
                <a:latin typeface="Calibri" panose="020F0502020204030204" pitchFamily="34" charset="0"/>
              </a:rPr>
              <a:t>магистратура факультета дистанционного обучения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pic>
        <p:nvPicPr>
          <p:cNvPr id="14" name="Picture 2" descr="C:\Users\Ильин МО\Desktop\загруженно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96337" y="919"/>
            <a:ext cx="1241584" cy="1115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1761" y="188640"/>
            <a:ext cx="302895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4283968" y="1133492"/>
            <a:ext cx="4824536" cy="495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 pitchFamily="34" charset="0"/>
              </a:rPr>
              <a:t>Ассоциация «Саморегулируемая организация оценщиков «Экспертный</a:t>
            </a:r>
            <a:r>
              <a:rPr lang="ru-RU" sz="1600" b="1" kern="0" dirty="0">
                <a:solidFill>
                  <a:schemeClr val="accent2"/>
                </a:solidFill>
                <a:latin typeface="Calibri" panose="020F0502020204030204" pitchFamily="34" charset="0"/>
              </a:rPr>
              <a:t>й совет»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4D41D8-DD69-4328-85C2-484FB960D474}"/>
              </a:ext>
            </a:extLst>
          </p:cNvPr>
          <p:cNvSpPr txBox="1"/>
          <p:nvPr/>
        </p:nvSpPr>
        <p:spPr>
          <a:xfrm>
            <a:off x="4355976" y="4996076"/>
            <a:ext cx="4752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Руководитель Комитета по региональному развитию Ассоциации </a:t>
            </a:r>
            <a:br>
              <a:rPr lang="ru-RU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Сергей Владимирович Горев</a:t>
            </a:r>
          </a:p>
        </p:txBody>
      </p:sp>
    </p:spTree>
    <p:extLst>
      <p:ext uri="{BB962C8B-B14F-4D97-AF65-F5344CB8AC3E}">
        <p14:creationId xmlns:p14="http://schemas.microsoft.com/office/powerpoint/2010/main" val="2124060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10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E9AD5728-80A4-4F87-9F8F-95346BC779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3709" y="275494"/>
            <a:ext cx="7236296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Проблематика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переоценки активов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32904214-ACB1-482F-98BA-97AA659EF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1A6C95D2-DE46-43CA-A62E-86FBB10C3B73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8434" name="Picture 2" descr="Картинки по запросу бесконечность">
            <a:extLst>
              <a:ext uri="{FF2B5EF4-FFF2-40B4-BE49-F238E27FC236}">
                <a16:creationId xmlns:a16="http://schemas.microsoft.com/office/drawing/2014/main" id="{BD6C43F2-4965-4BA7-AC07-6C016699B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91" y="1308544"/>
            <a:ext cx="3348963" cy="2511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3">
            <a:extLst>
              <a:ext uri="{FF2B5EF4-FFF2-40B4-BE49-F238E27FC236}">
                <a16:creationId xmlns:a16="http://schemas.microsoft.com/office/drawing/2014/main" id="{AA0050EA-87FC-4437-B160-66C7B2ADB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5366" y="1858973"/>
            <a:ext cx="5349407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</a:rPr>
              <a:t>Принцип существенности </a:t>
            </a:r>
            <a:r>
              <a:rPr lang="ru-RU" sz="2000" kern="0" dirty="0">
                <a:latin typeface="Calibri" panose="020F0502020204030204" pitchFamily="34" charset="0"/>
              </a:rPr>
              <a:t>основан на</a:t>
            </a:r>
            <a:r>
              <a:rPr kumimoji="0" lang="ru-RU" sz="20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</a:rPr>
              <a:t> законе 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</a:rPr>
              <a:t>Парето – 20% от количества активов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</a:rPr>
              <a:t>/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</a:rPr>
              <a:t>пассивов определяют 80% от их суммарной стоимости.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457F2CD-AEE7-472F-9521-A6CD324D0C14}"/>
              </a:ext>
            </a:extLst>
          </p:cNvPr>
          <p:cNvSpPr/>
          <p:nvPr/>
        </p:nvSpPr>
        <p:spPr>
          <a:xfrm>
            <a:off x="539551" y="3796338"/>
            <a:ext cx="648072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A131DDF-E852-4EAC-8110-908F332D8BCE}"/>
              </a:ext>
            </a:extLst>
          </p:cNvPr>
          <p:cNvSpPr/>
          <p:nvPr/>
        </p:nvSpPr>
        <p:spPr>
          <a:xfrm>
            <a:off x="539551" y="5492718"/>
            <a:ext cx="648072" cy="535868"/>
          </a:xfrm>
          <a:prstGeom prst="rect">
            <a:avLst/>
          </a:prstGeom>
          <a:gradFill>
            <a:gsLst>
              <a:gs pos="0">
                <a:srgbClr val="000082"/>
              </a:gs>
              <a:gs pos="0">
                <a:srgbClr val="66008F"/>
              </a:gs>
              <a:gs pos="0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863C2CFE-CD5B-4494-AB98-D979A1559175}"/>
              </a:ext>
            </a:extLst>
          </p:cNvPr>
          <p:cNvSpPr/>
          <p:nvPr/>
        </p:nvSpPr>
        <p:spPr>
          <a:xfrm>
            <a:off x="2699792" y="3796338"/>
            <a:ext cx="648072" cy="5358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13C5F49-30C3-4C5B-860D-2131805273CE}"/>
              </a:ext>
            </a:extLst>
          </p:cNvPr>
          <p:cNvSpPr txBox="1"/>
          <p:nvPr/>
        </p:nvSpPr>
        <p:spPr>
          <a:xfrm>
            <a:off x="107504" y="6172603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</a:rPr>
              <a:t>N</a:t>
            </a:r>
          </a:p>
          <a:p>
            <a:pPr algn="ctr"/>
            <a:r>
              <a:rPr lang="en-US" dirty="0">
                <a:latin typeface="Calibri" panose="020F0502020204030204" pitchFamily="34" charset="0"/>
              </a:rPr>
              <a:t>(</a:t>
            </a:r>
            <a:r>
              <a:rPr lang="ru-RU" dirty="0">
                <a:latin typeface="Calibri" panose="020F0502020204030204" pitchFamily="34" charset="0"/>
              </a:rPr>
              <a:t>количество)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AAEFDA9-73C8-4BAC-8190-F4FD63B0A0BA}"/>
              </a:ext>
            </a:extLst>
          </p:cNvPr>
          <p:cNvSpPr txBox="1"/>
          <p:nvPr/>
        </p:nvSpPr>
        <p:spPr>
          <a:xfrm>
            <a:off x="2267744" y="6170862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alibri" panose="020F0502020204030204" pitchFamily="34" charset="0"/>
              </a:rPr>
              <a:t>С</a:t>
            </a:r>
            <a:endParaRPr lang="en-US" dirty="0">
              <a:latin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</a:rPr>
              <a:t>(</a:t>
            </a:r>
            <a:r>
              <a:rPr lang="ru-RU" dirty="0">
                <a:latin typeface="Calibri" panose="020F0502020204030204" pitchFamily="34" charset="0"/>
              </a:rPr>
              <a:t>стоимость)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B312F977-5D50-43EB-8288-DCBD610CEE80}"/>
              </a:ext>
            </a:extLst>
          </p:cNvPr>
          <p:cNvSpPr/>
          <p:nvPr/>
        </p:nvSpPr>
        <p:spPr>
          <a:xfrm>
            <a:off x="2699792" y="4332206"/>
            <a:ext cx="648072" cy="1728000"/>
          </a:xfrm>
          <a:prstGeom prst="rect">
            <a:avLst/>
          </a:prstGeom>
          <a:gradFill>
            <a:gsLst>
              <a:gs pos="0">
                <a:srgbClr val="000082"/>
              </a:gs>
              <a:gs pos="0">
                <a:srgbClr val="66008F"/>
              </a:gs>
              <a:gs pos="0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24" name="Rectangle 3">
            <a:extLst>
              <a:ext uri="{FF2B5EF4-FFF2-40B4-BE49-F238E27FC236}">
                <a16:creationId xmlns:a16="http://schemas.microsoft.com/office/drawing/2014/main" id="{47ABEEFB-F5F0-4145-96F1-3DBD259A16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896" y="3832454"/>
            <a:ext cx="5184576" cy="2116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spcBef>
                <a:spcPct val="20000"/>
              </a:spcBef>
              <a:defRPr/>
            </a:pPr>
            <a:r>
              <a:rPr lang="ru-RU" sz="2000" kern="0" dirty="0">
                <a:latin typeface="Calibri" panose="020F0502020204030204" pitchFamily="34" charset="0"/>
              </a:rPr>
              <a:t>Основные ресурсы затрачиваются на оценку наиболее дорогостоящих активов. Прочие активы оцениваются «по остаточному принципу"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20631BA3-9928-4760-BAFA-D9A82F5715BD}"/>
              </a:ext>
            </a:extLst>
          </p:cNvPr>
          <p:cNvCxnSpPr/>
          <p:nvPr/>
        </p:nvCxnSpPr>
        <p:spPr>
          <a:xfrm>
            <a:off x="1331639" y="6028586"/>
            <a:ext cx="1224136" cy="0"/>
          </a:xfrm>
          <a:prstGeom prst="line">
            <a:avLst/>
          </a:prstGeom>
          <a:ln w="19050">
            <a:solidFill>
              <a:srgbClr val="FF0000"/>
            </a:solidFill>
            <a:prstDash val="lgDash"/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8BCF92C9-447B-4EA3-AA3B-CC56AC2EBA4D}"/>
              </a:ext>
            </a:extLst>
          </p:cNvPr>
          <p:cNvCxnSpPr/>
          <p:nvPr/>
        </p:nvCxnSpPr>
        <p:spPr>
          <a:xfrm flipV="1">
            <a:off x="1331639" y="4332206"/>
            <a:ext cx="1224136" cy="1190583"/>
          </a:xfrm>
          <a:prstGeom prst="line">
            <a:avLst/>
          </a:prstGeom>
          <a:ln w="19050">
            <a:solidFill>
              <a:srgbClr val="FF0000"/>
            </a:solidFill>
            <a:prstDash val="lgDash"/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0AA71BE7-4FCB-4342-BAAE-A2A97F5FF2D0}"/>
              </a:ext>
            </a:extLst>
          </p:cNvPr>
          <p:cNvCxnSpPr/>
          <p:nvPr/>
        </p:nvCxnSpPr>
        <p:spPr>
          <a:xfrm flipV="1">
            <a:off x="1331639" y="5196206"/>
            <a:ext cx="1224136" cy="614615"/>
          </a:xfrm>
          <a:prstGeom prst="line">
            <a:avLst/>
          </a:prstGeom>
          <a:ln w="19050">
            <a:solidFill>
              <a:srgbClr val="FF0000"/>
            </a:solidFill>
            <a:prstDash val="lgDash"/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588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34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79712" y="188640"/>
            <a:ext cx="7236296" cy="643234"/>
          </a:xfrm>
        </p:spPr>
        <p:txBody>
          <a:bodyPr/>
          <a:lstStyle/>
          <a:p>
            <a:pPr lvl="0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Выявление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дорогостоящих активов</a:t>
            </a:r>
          </a:p>
        </p:txBody>
      </p:sp>
      <p:sp>
        <p:nvSpPr>
          <p:cNvPr id="1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11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54448" y="6095037"/>
            <a:ext cx="43289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Нужно анализировать совокупность параметров!</a:t>
            </a:r>
            <a:endParaRPr lang="ru-RU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91502" y="1595328"/>
            <a:ext cx="4320000" cy="720000"/>
          </a:xfrm>
          <a:prstGeom prst="rect">
            <a:avLst/>
          </a:prstGeom>
          <a:ln w="22225">
            <a:solidFill>
              <a:srgbClr val="0070C0"/>
            </a:solidFill>
          </a:ln>
        </p:spPr>
        <p:txBody>
          <a:bodyPr wrap="none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балансовая стоимость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82532" y="3971672"/>
            <a:ext cx="4320000" cy="720000"/>
          </a:xfrm>
          <a:prstGeom prst="rect">
            <a:avLst/>
          </a:prstGeom>
          <a:ln w="22225">
            <a:solidFill>
              <a:srgbClr val="0070C0"/>
            </a:solidFill>
          </a:ln>
        </p:spPr>
        <p:txBody>
          <a:bodyPr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год выпуска</a:t>
            </a:r>
            <a:b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(год принятия к бухгалтерскому учету)</a:t>
            </a:r>
            <a:endParaRPr lang="ru-RU" sz="1600" b="1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91502" y="2747456"/>
            <a:ext cx="4320000" cy="720000"/>
          </a:xfrm>
          <a:prstGeom prst="rect">
            <a:avLst/>
          </a:prstGeom>
          <a:ln w="22225">
            <a:solidFill>
              <a:srgbClr val="0070C0"/>
            </a:solidFill>
          </a:ln>
        </p:spPr>
        <p:txBody>
          <a:bodyPr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амортизационная группа</a:t>
            </a:r>
          </a:p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(ставка амортизационных отчислений)</a:t>
            </a:r>
            <a:endParaRPr lang="ru-RU" sz="1600" b="1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91502" y="5123800"/>
            <a:ext cx="4320000" cy="720000"/>
          </a:xfrm>
          <a:prstGeom prst="rect">
            <a:avLst/>
          </a:prstGeom>
          <a:ln w="22225">
            <a:solidFill>
              <a:srgbClr val="0070C0"/>
            </a:solidFill>
          </a:ln>
        </p:spPr>
        <p:txBody>
          <a:bodyPr wrap="none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название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http://s00.yaplakal.com/pics/pics_original/4/8/1/206218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9224"/>
            <a:ext cx="3851920" cy="546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8E619CE-B4BD-4BE2-AB62-DA76E2800684}"/>
              </a:ext>
            </a:extLst>
          </p:cNvPr>
          <p:cNvSpPr/>
          <p:nvPr/>
        </p:nvSpPr>
        <p:spPr>
          <a:xfrm>
            <a:off x="4355976" y="1451312"/>
            <a:ext cx="4608512" cy="4534763"/>
          </a:xfrm>
          <a:prstGeom prst="rect">
            <a:avLst/>
          </a:prstGeom>
          <a:noFill/>
          <a:ln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463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12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E9AD5728-80A4-4F87-9F8F-95346BC779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3709" y="275494"/>
            <a:ext cx="7236296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Проблематика оценки неучтенных активов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32904214-ACB1-482F-98BA-97AA659EF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1A6C95D2-DE46-43CA-A62E-86FBB10C3B73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3987AF4-ED76-4CD2-82E3-0266690CC08B}"/>
              </a:ext>
            </a:extLst>
          </p:cNvPr>
          <p:cNvSpPr/>
          <p:nvPr/>
        </p:nvSpPr>
        <p:spPr>
          <a:xfrm>
            <a:off x="611560" y="1737409"/>
            <a:ext cx="4608512" cy="1080000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lvl="0"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Бухгалтерская отчетность</a:t>
            </a:r>
            <a:b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не содержит нужны данных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F439B40-5E3B-4FF1-B1CB-C710CA87107B}"/>
              </a:ext>
            </a:extLst>
          </p:cNvPr>
          <p:cNvSpPr/>
          <p:nvPr/>
        </p:nvSpPr>
        <p:spPr>
          <a:xfrm>
            <a:off x="611560" y="3596914"/>
            <a:ext cx="4608512" cy="1080000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lvl="0"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Управленческая отчетность</a:t>
            </a:r>
            <a:b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не всегда есть 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/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не всегда дают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F6EA3EB-B4C9-44F6-85EF-C5BB1E1A6CEF}"/>
              </a:ext>
            </a:extLst>
          </p:cNvPr>
          <p:cNvSpPr/>
          <p:nvPr/>
        </p:nvSpPr>
        <p:spPr>
          <a:xfrm>
            <a:off x="611560" y="5485213"/>
            <a:ext cx="4608512" cy="1080000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lvl="0"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Оценщик не может сам выявить неучтенные активы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17413" name="Picture 5" descr="Картинки по запросу сыщик">
            <a:extLst>
              <a:ext uri="{FF2B5EF4-FFF2-40B4-BE49-F238E27FC236}">
                <a16:creationId xmlns:a16="http://schemas.microsoft.com/office/drawing/2014/main" id="{F13EC283-7343-43E3-B05A-2D46DE78ED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87" b="14328"/>
          <a:stretch/>
        </p:blipFill>
        <p:spPr bwMode="auto">
          <a:xfrm>
            <a:off x="6159434" y="4986976"/>
            <a:ext cx="2241156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7" name="Picture 9" descr="Картинки по запросу пустая книга">
            <a:extLst>
              <a:ext uri="{FF2B5EF4-FFF2-40B4-BE49-F238E27FC236}">
                <a16:creationId xmlns:a16="http://schemas.microsoft.com/office/drawing/2014/main" id="{2733C0FE-6C91-415F-B6A8-E09DDF94C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484784"/>
            <a:ext cx="1815625" cy="1494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9" name="Picture 11" descr="Картинки по запросу не дам">
            <a:extLst>
              <a:ext uri="{FF2B5EF4-FFF2-40B4-BE49-F238E27FC236}">
                <a16:creationId xmlns:a16="http://schemas.microsoft.com/office/drawing/2014/main" id="{89DF0E54-42D0-45E2-B9F6-DA16616B0A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97" t="16952" r="17952"/>
          <a:stretch/>
        </p:blipFill>
        <p:spPr bwMode="auto">
          <a:xfrm>
            <a:off x="6585367" y="3199084"/>
            <a:ext cx="1389289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0060D0D-F2EC-41EF-82C1-1D46636EDA79}"/>
              </a:ext>
            </a:extLst>
          </p:cNvPr>
          <p:cNvSpPr/>
          <p:nvPr/>
        </p:nvSpPr>
        <p:spPr>
          <a:xfrm>
            <a:off x="6585367" y="3068960"/>
            <a:ext cx="146873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71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0056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264199"/>
            <a:ext cx="7236296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Методы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затратного подхода к оценке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1700808"/>
            <a:ext cx="4140000" cy="1764000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Метод скорректированных</a:t>
            </a:r>
          </a:p>
          <a:p>
            <a:pPr lvl="0" algn="ctr"/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чистых активов</a:t>
            </a:r>
          </a:p>
          <a:p>
            <a:pPr lvl="0" algn="ctr"/>
            <a:r>
              <a:rPr lang="en-US" sz="1400" b="1" dirty="0">
                <a:solidFill>
                  <a:srgbClr val="FF0000"/>
                </a:solidFill>
                <a:latin typeface="Calibri" panose="020F0502020204030204" pitchFamily="34" charset="0"/>
              </a:rPr>
              <a:t>– </a:t>
            </a:r>
            <a:r>
              <a:rPr lang="ru-RU" sz="1400" b="1" dirty="0">
                <a:solidFill>
                  <a:srgbClr val="FF0000"/>
                </a:solidFill>
                <a:latin typeface="Calibri" panose="020F0502020204030204" pitchFamily="34" charset="0"/>
              </a:rPr>
              <a:t>для «живых» предприятий</a:t>
            </a:r>
          </a:p>
          <a:p>
            <a:pPr lvl="0" algn="ctr"/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lvl="0" algn="ctr"/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применяется в абсолютном большинстве случаев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30219" y="1700808"/>
            <a:ext cx="4140000" cy="1764000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anchor="ctr">
            <a:spAutoFit/>
          </a:bodyPr>
          <a:lstStyle/>
          <a:p>
            <a:pPr lvl="0" algn="ctr"/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Метод плановой ликвидации</a:t>
            </a:r>
          </a:p>
          <a:p>
            <a:pPr lvl="0" algn="ctr"/>
            <a:r>
              <a:rPr lang="ru-RU" sz="1400" b="1" dirty="0">
                <a:solidFill>
                  <a:srgbClr val="FF0000"/>
                </a:solidFill>
                <a:latin typeface="Calibri" panose="020F0502020204030204" pitchFamily="34" charset="0"/>
              </a:rPr>
              <a:t>– для оценки «неживых предприятий</a:t>
            </a:r>
          </a:p>
          <a:p>
            <a:pPr lvl="0" algn="ctr"/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lvl="0" algn="ctr"/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применяется как исключение</a:t>
            </a:r>
          </a:p>
        </p:txBody>
      </p:sp>
      <p:pic>
        <p:nvPicPr>
          <p:cNvPr id="11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391B524A-13C1-4155-AB6A-84025A3DA04A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AD71226-E010-4A79-8361-59DF96510855}"/>
              </a:ext>
            </a:extLst>
          </p:cNvPr>
          <p:cNvSpPr/>
          <p:nvPr/>
        </p:nvSpPr>
        <p:spPr>
          <a:xfrm>
            <a:off x="356929" y="4423845"/>
            <a:ext cx="8579713" cy="2159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В случае наличия предпосылки ликвидации организации, ведущей бизнес, стоимость объекта оценки определяется как чистая выручка, получаемая после реализации активов такой организации с учетом погашения имеющейся задолженности и затрат, связанных с реализацией активов </a:t>
            </a:r>
            <a:br>
              <a:rPr lang="ru-RU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и прекращением деятельности организации, ведущей бизнес.</a:t>
            </a:r>
          </a:p>
          <a:p>
            <a:pPr algn="just">
              <a:lnSpc>
                <a:spcPct val="114000"/>
              </a:lnSpc>
              <a:spcAft>
                <a:spcPts val="0"/>
              </a:spcAft>
            </a:pPr>
            <a:endParaRPr lang="ru-RU" sz="1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14000"/>
              </a:lnSpc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ликвидационная стоимость </a:t>
            </a:r>
            <a:r>
              <a:rPr lang="ru-RU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sym typeface="Symbol" panose="05050102010706020507" pitchFamily="18" charset="2"/>
              </a:rPr>
              <a:t> метод плановой ликвидации</a:t>
            </a:r>
            <a:endParaRPr lang="ru-RU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Правая фигурная скобка 12">
            <a:extLst>
              <a:ext uri="{FF2B5EF4-FFF2-40B4-BE49-F238E27FC236}">
                <a16:creationId xmlns:a16="http://schemas.microsoft.com/office/drawing/2014/main" id="{ABACDB34-527B-4154-A898-3768E89AB7D6}"/>
              </a:ext>
            </a:extLst>
          </p:cNvPr>
          <p:cNvSpPr/>
          <p:nvPr/>
        </p:nvSpPr>
        <p:spPr>
          <a:xfrm rot="16200000">
            <a:off x="4482452" y="-9119"/>
            <a:ext cx="251106" cy="8280921"/>
          </a:xfrm>
          <a:prstGeom prst="rightBrace">
            <a:avLst>
              <a:gd name="adj1" fmla="val 27569"/>
              <a:gd name="adj2" fmla="val 785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2279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 стрелкой 8"/>
          <p:cNvCxnSpPr>
            <a:cxnSpLocks/>
          </p:cNvCxnSpPr>
          <p:nvPr/>
        </p:nvCxnSpPr>
        <p:spPr>
          <a:xfrm flipV="1">
            <a:off x="1983692" y="1160586"/>
            <a:ext cx="0" cy="4061512"/>
          </a:xfrm>
          <a:prstGeom prst="straightConnector1">
            <a:avLst/>
          </a:prstGeom>
          <a:ln w="25400">
            <a:solidFill>
              <a:schemeClr val="tx1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2919797" y="3141169"/>
            <a:ext cx="288032" cy="396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19998" y="2997169"/>
            <a:ext cx="288032" cy="540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592205" y="1917169"/>
            <a:ext cx="288032" cy="1620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983693" y="3537169"/>
            <a:ext cx="288032" cy="360000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08029" y="3537169"/>
            <a:ext cx="288032" cy="540000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880238" y="3537169"/>
            <a:ext cx="288032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559266" y="3671893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t</a:t>
            </a:r>
            <a:endParaRPr lang="ru-RU" dirty="0">
              <a:latin typeface="Calibri" panose="020F0502020204030204" pitchFamily="34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1983693" y="3537169"/>
            <a:ext cx="6791597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502482" y="1160585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C</a:t>
            </a:r>
            <a:endParaRPr lang="ru-RU" dirty="0">
              <a:latin typeface="Calibri" panose="020F0502020204030204" pitchFamily="34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 flipH="1">
            <a:off x="2078547" y="3033113"/>
            <a:ext cx="98526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2078548" y="2817089"/>
            <a:ext cx="278546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2078548" y="1808977"/>
            <a:ext cx="465767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2078547" y="4185241"/>
            <a:ext cx="3073498" cy="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>
            <a:off x="2078547" y="4329257"/>
            <a:ext cx="4945706" cy="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53501" y="5628976"/>
            <a:ext cx="90364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1200"/>
              </a:spcBef>
              <a:defRPr/>
            </a:pPr>
            <a:r>
              <a:rPr lang="ru-RU" kern="0" dirty="0">
                <a:latin typeface="Calibri" panose="020F0502020204030204" pitchFamily="34" charset="0"/>
              </a:rPr>
              <a:t>Срок погашения обязательств определяется с учетом их «НЭИ» – обычно, в первую очередь прогнозируется погашение наиболее «опасных» обязательств, неуплата которых может привести к негативным последствиям – к начислению пеней, штрафов, наложению ареста на активы предприятия и пр.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48383" y="2816769"/>
            <a:ext cx="1106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активы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11560" y="3815589"/>
            <a:ext cx="12509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пассивы</a:t>
            </a:r>
          </a:p>
        </p:txBody>
      </p:sp>
      <p:sp>
        <p:nvSpPr>
          <p:cNvPr id="5" name="Левая фигурная скобка 4"/>
          <p:cNvSpPr/>
          <p:nvPr/>
        </p:nvSpPr>
        <p:spPr>
          <a:xfrm rot="5400000">
            <a:off x="4195129" y="-706461"/>
            <a:ext cx="385694" cy="4696489"/>
          </a:xfrm>
          <a:prstGeom prst="leftBrace">
            <a:avLst>
              <a:gd name="adj1" fmla="val 27498"/>
              <a:gd name="adj2" fmla="val 50000"/>
            </a:avLst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884420" y="913668"/>
            <a:ext cx="30459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>
                <a:latin typeface="Calibri" panose="020F0502020204030204" pitchFamily="34" charset="0"/>
              </a:rPr>
              <a:t>период до поступления денег (срок экспозиции)</a:t>
            </a:r>
          </a:p>
        </p:txBody>
      </p:sp>
      <p:sp>
        <p:nvSpPr>
          <p:cNvPr id="2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14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29" name="Rectangle 2">
            <a:extLst>
              <a:ext uri="{FF2B5EF4-FFF2-40B4-BE49-F238E27FC236}">
                <a16:creationId xmlns:a16="http://schemas.microsoft.com/office/drawing/2014/main" id="{5B8C1556-3D91-4305-BF9F-CAA24BFDDE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35520" y="65210"/>
            <a:ext cx="7236296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Метод плановой ликвидации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1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4871A982-7E95-439A-9BB0-F9E9F76F8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Заголовок 1">
            <a:extLst>
              <a:ext uri="{FF2B5EF4-FFF2-40B4-BE49-F238E27FC236}">
                <a16:creationId xmlns:a16="http://schemas.microsoft.com/office/drawing/2014/main" id="{DC44A2F0-5B63-4CA2-B111-3EACFA2B2CFD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34" name="Левая фигурная скобка 33">
            <a:extLst>
              <a:ext uri="{FF2B5EF4-FFF2-40B4-BE49-F238E27FC236}">
                <a16:creationId xmlns:a16="http://schemas.microsoft.com/office/drawing/2014/main" id="{22EE56FB-AD6E-4F79-A5EB-482DB0F2282F}"/>
              </a:ext>
            </a:extLst>
          </p:cNvPr>
          <p:cNvSpPr/>
          <p:nvPr/>
        </p:nvSpPr>
        <p:spPr>
          <a:xfrm rot="5400000" flipH="1">
            <a:off x="4278451" y="2286464"/>
            <a:ext cx="451034" cy="5040553"/>
          </a:xfrm>
          <a:prstGeom prst="leftBrace">
            <a:avLst>
              <a:gd name="adj1" fmla="val 27498"/>
              <a:gd name="adj2" fmla="val 50000"/>
            </a:avLst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64EB667-C517-4098-A005-BA33F58864A9}"/>
              </a:ext>
            </a:extLst>
          </p:cNvPr>
          <p:cNvSpPr txBox="1"/>
          <p:nvPr/>
        </p:nvSpPr>
        <p:spPr>
          <a:xfrm>
            <a:off x="2571180" y="5052821"/>
            <a:ext cx="37578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>
                <a:latin typeface="Calibri" panose="020F0502020204030204" pitchFamily="34" charset="0"/>
              </a:rPr>
              <a:t>наиболее вероятный срок погашения</a:t>
            </a:r>
          </a:p>
        </p:txBody>
      </p:sp>
    </p:spTree>
    <p:extLst>
      <p:ext uri="{BB962C8B-B14F-4D97-AF65-F5344CB8AC3E}">
        <p14:creationId xmlns:p14="http://schemas.microsoft.com/office/powerpoint/2010/main" val="106497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15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84A5BFC-F0A4-40D2-9EEA-405EA7689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608" y="2204864"/>
            <a:ext cx="7128791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spcAft>
                <a:spcPts val="0"/>
              </a:spcAft>
            </a:pPr>
            <a:r>
              <a:rPr lang="en-US" sz="4000" b="1" kern="0" dirty="0">
                <a:solidFill>
                  <a:srgbClr val="0070C0"/>
                </a:solidFill>
                <a:latin typeface="Calibri" panose="020F0502020204030204" pitchFamily="34" charset="0"/>
              </a:rPr>
              <a:t>II.</a:t>
            </a:r>
            <a:br>
              <a:rPr lang="en-US" sz="4000" b="1" kern="0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4000" b="1" kern="0" dirty="0">
                <a:solidFill>
                  <a:srgbClr val="0070C0"/>
                </a:solidFill>
                <a:latin typeface="Calibri" panose="020F0502020204030204" pitchFamily="34" charset="0"/>
              </a:rPr>
              <a:t>Оценка 	внеоборотных активов</a:t>
            </a:r>
            <a:endParaRPr lang="ru-RU" sz="2400" b="1" kern="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91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16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29" name="Rectangle 2">
            <a:extLst>
              <a:ext uri="{FF2B5EF4-FFF2-40B4-BE49-F238E27FC236}">
                <a16:creationId xmlns:a16="http://schemas.microsoft.com/office/drawing/2014/main" id="{5B8C1556-3D91-4305-BF9F-CAA24BFDDE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0672" y="131478"/>
            <a:ext cx="7236296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Учет НМА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(стр. 1110, 1120, 1130 и 1140)</a:t>
            </a:r>
          </a:p>
        </p:txBody>
      </p:sp>
      <p:pic>
        <p:nvPicPr>
          <p:cNvPr id="31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4871A982-7E95-439A-9BB0-F9E9F76F8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Заголовок 1">
            <a:extLst>
              <a:ext uri="{FF2B5EF4-FFF2-40B4-BE49-F238E27FC236}">
                <a16:creationId xmlns:a16="http://schemas.microsoft.com/office/drawing/2014/main" id="{DC44A2F0-5B63-4CA2-B111-3EACFA2B2CFD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graphicFrame>
        <p:nvGraphicFramePr>
          <p:cNvPr id="36" name="Таблица 35">
            <a:extLst>
              <a:ext uri="{FF2B5EF4-FFF2-40B4-BE49-F238E27FC236}">
                <a16:creationId xmlns:a16="http://schemas.microsoft.com/office/drawing/2014/main" id="{1A65B346-80B0-48D9-9997-6BE8BEEEAD00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67544" y="1308544"/>
          <a:ext cx="8352926" cy="53511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463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19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04655">
                  <a:extLst>
                    <a:ext uri="{9D8B030D-6E8A-4147-A177-3AD203B41FA5}">
                      <a16:colId xmlns:a16="http://schemas.microsoft.com/office/drawing/2014/main" val="3663637360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Активы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Код строки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Что учитывается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823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ru-RU" sz="1200" u="none" strike="noStrike" dirty="0">
                          <a:effectLst/>
                          <a:latin typeface="Calibri" panose="020F0502020204030204" pitchFamily="34" charset="0"/>
                        </a:rPr>
                        <a:t>Нематериальные активы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Calibri" panose="020F0502020204030204" pitchFamily="34" charset="0"/>
                        </a:rPr>
                        <a:t>1110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57188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исключительное право патентообладателя на изобретение, промышленный образец; полезную модель; </a:t>
                      </a:r>
                    </a:p>
                    <a:p>
                      <a:pPr marL="357188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исключительное авторское право на программы для ЭВМ, базы данных;</a:t>
                      </a:r>
                    </a:p>
                    <a:p>
                      <a:pPr marL="357188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имущественное право автора или иного правообладателя, товарный знак и знак обслуживания, наименование места происхождения товаров; исключительное право патентообладателя на селекционные достижения.</a:t>
                      </a:r>
                    </a:p>
                    <a:p>
                      <a:pPr marL="357188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организационные расходы (расходы, связанные с образованием юридического лица, признанные в соответствии с учредительными документами частью вклада участников (учредителей) в уставный (складочный) капитал организации)</a:t>
                      </a:r>
                    </a:p>
                    <a:p>
                      <a:pPr marL="357188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деловая репутация организации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Результаты исследований</a:t>
                      </a:r>
                      <a:b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</a:b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и разработок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Calibri" panose="020F0502020204030204" pitchFamily="34" charset="0"/>
                        </a:rPr>
                        <a:t>1120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564188" algn="l"/>
                          <a:tab pos="5651500" algn="l"/>
                        </a:tabLst>
                        <a:defRPr/>
                      </a:pPr>
                      <a: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расходах на завершенные научно-исследовательские, опытно-конструкторские</a:t>
                      </a:r>
                      <a:b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</a:br>
                      <a: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и технологические работы (НИОКР), учитываемых по стр. 1110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0079962"/>
                  </a:ext>
                </a:extLst>
              </a:tr>
              <a:tr h="103823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Нематериальные поисковые активы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57188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право на выполнение работ по поиску, оценке месторождений полезных ископаемых и (или) разведке полезных ископаемых, подтвержденное наличием соответствующей лицензии;</a:t>
                      </a:r>
                    </a:p>
                    <a:p>
                      <a:pPr marL="357188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информация, полученная в результате топографических, геологических и геофизических исследований;</a:t>
                      </a:r>
                    </a:p>
                    <a:p>
                      <a:pPr marL="357188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результаты разведочного бурения;</a:t>
                      </a:r>
                    </a:p>
                    <a:p>
                      <a:pPr marL="357188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результаты отбора образцов;</a:t>
                      </a:r>
                    </a:p>
                    <a:p>
                      <a:pPr marL="357188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иная геологическая информация о недрах;</a:t>
                      </a:r>
                    </a:p>
                    <a:p>
                      <a:pPr marL="357188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оценка коммерческой целесообразности добычи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18141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Материальные поисковые активы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2563" indent="0"/>
                      <a: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Используемые в процессе поиска, оценки месторождений полезных ископаемых и разведки полезных ископаемых:</a:t>
                      </a:r>
                    </a:p>
                    <a:p>
                      <a:pPr marL="357188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сооружения (система трубопроводов и т.д.);</a:t>
                      </a:r>
                    </a:p>
                    <a:p>
                      <a:pPr marL="357188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оборудование (специализированные буровые установки, насосные агрегаты, резервуары и т.д.);</a:t>
                      </a:r>
                    </a:p>
                    <a:p>
                      <a:pPr marL="357188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транспортные средства.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49782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7397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>
                <a:latin typeface="Calibri" panose="020F0502020204030204" pitchFamily="34" charset="0"/>
              </a:rPr>
              <a:pPr>
                <a:defRPr/>
              </a:pPr>
              <a:t>17</a:t>
            </a:fld>
            <a:endParaRPr lang="ru-RU" dirty="0">
              <a:latin typeface="Calibri" panose="020F0502020204030204" pitchFamily="34" charset="0"/>
            </a:endParaRPr>
          </a:p>
        </p:txBody>
      </p:sp>
      <p:pic>
        <p:nvPicPr>
          <p:cNvPr id="201730" name="Picture 2" descr="http://files1.adme.ru/files/news/part_99/995260/18838360-R3L8T8D-1000-ae424de5b9cf79d5d69b4a7f73593a1e8a8aff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8" y="1142976"/>
            <a:ext cx="9001526" cy="563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2"/>
          <p:cNvSpPr txBox="1">
            <a:spLocks/>
          </p:cNvSpPr>
          <p:nvPr/>
        </p:nvSpPr>
        <p:spPr bwMode="auto">
          <a:xfrm>
            <a:off x="8676455" y="6597352"/>
            <a:ext cx="463551" cy="249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17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35A135FA-8CA3-4DEC-BE4A-DED4F9472B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167" y="0"/>
            <a:ext cx="7236296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«Зонтичные» НМА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38B77EBD-5D15-467D-8503-217765CB4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9AF94FE-4598-484D-BFB5-5EC04A24C8F8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4021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18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0672" y="131478"/>
            <a:ext cx="7236296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Подходы к оценке НМА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17EF336A-3A1E-45D8-BFC6-D5AA71DBB1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1312609"/>
              </p:ext>
            </p:extLst>
          </p:nvPr>
        </p:nvGraphicFramePr>
        <p:xfrm>
          <a:off x="323529" y="1700808"/>
          <a:ext cx="8352926" cy="44367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728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7878">
                  <a:extLst>
                    <a:ext uri="{9D8B030D-6E8A-4147-A177-3AD203B41FA5}">
                      <a16:colId xmlns:a16="http://schemas.microsoft.com/office/drawing/2014/main" val="3663637360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Подход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Проблемы </a:t>
                      </a:r>
                      <a:r>
                        <a:rPr lang="en-US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ru-RU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комментарий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Частота применения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823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Затратный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3975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 err="1">
                          <a:latin typeface="Calibri" panose="020F0502020204030204" pitchFamily="34" charset="0"/>
                        </a:rPr>
                        <a:t>распределенность</a:t>
                      </a:r>
                      <a:r>
                        <a:rPr lang="ru-RU" sz="1600" dirty="0">
                          <a:latin typeface="Calibri" panose="020F0502020204030204" pitchFamily="34" charset="0"/>
                        </a:rPr>
                        <a:t> во времени процесса создания;</a:t>
                      </a:r>
                    </a:p>
                    <a:p>
                      <a:pPr marL="53975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учет и идентификация «неочевидных» затрат, в т.ч., умственного труда;</a:t>
                      </a:r>
                    </a:p>
                    <a:p>
                      <a:pPr marL="53975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полезность актива часто не равна сумме затрат на его создание;</a:t>
                      </a:r>
                    </a:p>
                    <a:p>
                      <a:pPr marL="53975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обоснование величины износа (обесценивания).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5738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редко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Сравнительный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3975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latin typeface="Calibri" panose="020F0502020204030204" pitchFamily="34" charset="0"/>
                        </a:rPr>
                        <a:t>отсутствие достаточного количества объектов-аналогов (уникальность);</a:t>
                      </a:r>
                    </a:p>
                    <a:p>
                      <a:pPr marL="53975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latin typeface="Calibri" panose="020F0502020204030204" pitchFamily="34" charset="0"/>
                        </a:rPr>
                        <a:t>недостаток достоверной информации по объектам-аналогам.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564188" algn="l"/>
                          <a:tab pos="5651500" algn="l"/>
                        </a:tabLst>
                        <a:defRPr/>
                      </a:pPr>
                      <a:r>
                        <a:rPr lang="ru-RU" sz="16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как исключение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0079962"/>
                  </a:ext>
                </a:extLst>
              </a:tr>
              <a:tr h="324803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Доходный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3975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latin typeface="Calibri" panose="020F0502020204030204" pitchFamily="34" charset="0"/>
                        </a:rPr>
                        <a:t>выделение денежного потока, генерируемого конкретным НМА;</a:t>
                      </a:r>
                    </a:p>
                    <a:p>
                      <a:pPr marL="53975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latin typeface="Calibri" panose="020F0502020204030204" pitchFamily="34" charset="0"/>
                        </a:rPr>
                        <a:t>прогноз денежных потоков;</a:t>
                      </a:r>
                    </a:p>
                    <a:p>
                      <a:pPr marL="53975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latin typeface="Calibri" panose="020F0502020204030204" pitchFamily="34" charset="0"/>
                        </a:rPr>
                        <a:t>Обоснование величины ставки дисконтирования.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6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часто</a:t>
                      </a:r>
                    </a:p>
                    <a:p>
                      <a:pPr marL="357188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ru-RU" sz="1600" b="0" i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1814166"/>
                  </a:ext>
                </a:extLst>
              </a:tr>
              <a:tr h="324803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«Эвристика»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96850" indent="0" algn="just">
                        <a:buFont typeface="Arial" panose="020B0604020202020204" pitchFamily="34" charset="0"/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 Приравнивание рыночной и балансовой стоимости</a:t>
                      </a:r>
                    </a:p>
                    <a:p>
                      <a:pPr marL="196850" indent="0" algn="just">
                        <a:buFont typeface="Arial" panose="020B0604020202020204" pitchFamily="34" charset="0"/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 Обнуление рыночной стоимости.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ru-RU" sz="16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часто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6641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6671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34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79712" y="188640"/>
            <a:ext cx="7236296" cy="643234"/>
          </a:xfrm>
        </p:spPr>
        <p:txBody>
          <a:bodyPr/>
          <a:lstStyle/>
          <a:p>
            <a:pPr lvl="0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 выборе подходов к оценке </a:t>
            </a:r>
            <a:r>
              <a:rPr lang="ru-RU" sz="4000" b="1" dirty="0">
                <a:solidFill>
                  <a:srgbClr val="0070C0"/>
                </a:solidFill>
                <a:latin typeface="Calibri" pitchFamily="34" charset="0"/>
              </a:rPr>
              <a:t>НМА: пример 1</a:t>
            </a:r>
          </a:p>
        </p:txBody>
      </p:sp>
      <p:sp>
        <p:nvSpPr>
          <p:cNvPr id="1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19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1242620"/>
            <a:ext cx="8928992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Балансовая стоимость чистых активов ОАО составляет </a:t>
            </a:r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250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 </a:t>
            </a:r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000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 </a:t>
            </a:r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000 руб.</a:t>
            </a:r>
          </a:p>
          <a:p>
            <a:pPr algn="just">
              <a:spcBef>
                <a:spcPts val="0"/>
              </a:spcBef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Основным видом деятельности предприятия является производство безалкогольных напитков.</a:t>
            </a:r>
          </a:p>
          <a:p>
            <a:pPr algn="just">
              <a:spcBef>
                <a:spcPts val="1200"/>
              </a:spcBef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На балансе числятся исключительные права на товарный знак «Мишкины слезы» по остаточной стоимости </a:t>
            </a:r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10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 </a:t>
            </a:r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000 руб.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Результаты анализа номенклатуры выпускаемой продукции и анализа рынка свидетельствуют, что ни оцениваемое предприятие, ни его конкуренты никогда не выпускали в продажу напиток с таким или аналогичным названием. Бизнес-план развития предприятия не содержит прогнозов использования указанного товарного знака.</a:t>
            </a:r>
          </a:p>
          <a:p>
            <a:pPr algn="ctr">
              <a:spcBef>
                <a:spcPts val="1200"/>
              </a:spcBef>
            </a:pPr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Какими методами целесообразно оценить</a:t>
            </a:r>
            <a:b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товарный знак?</a:t>
            </a:r>
          </a:p>
        </p:txBody>
      </p:sp>
    </p:spTree>
    <p:extLst>
      <p:ext uri="{BB962C8B-B14F-4D97-AF65-F5344CB8AC3E}">
        <p14:creationId xmlns:p14="http://schemas.microsoft.com/office/powerpoint/2010/main" val="4222308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2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53752"/>
            <a:ext cx="5832647" cy="1143000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Важная информация</a:t>
            </a:r>
            <a:b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для тех, кто не был участником семинара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0" y="1268760"/>
            <a:ext cx="9144000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Уважаемый коллега!</a:t>
            </a:r>
          </a:p>
          <a:p>
            <a:pPr marL="0" indent="0" algn="just">
              <a:spcBef>
                <a:spcPts val="1200"/>
              </a:spcBef>
              <a:buNone/>
            </a:pPr>
            <a:r>
              <a:rPr lang="ru-RU" sz="2200" dirty="0">
                <a:solidFill>
                  <a:srgbClr val="0070C0"/>
                </a:solidFill>
                <a:latin typeface="Calibri" panose="020F0502020204030204" pitchFamily="34" charset="0"/>
              </a:rPr>
              <a:t>Если Вы не были участником семинара, перед прочтением настоящего раздаточного материала обратите внимание на следующее:</a:t>
            </a:r>
          </a:p>
          <a:p>
            <a:pPr algn="just">
              <a:spcBef>
                <a:spcPts val="300"/>
              </a:spcBef>
              <a:buFont typeface="Arial" pitchFamily="34" charset="0"/>
              <a:buChar char="•"/>
            </a:pPr>
            <a:r>
              <a:rPr lang="ru-RU" sz="2200" dirty="0">
                <a:solidFill>
                  <a:srgbClr val="0070C0"/>
                </a:solidFill>
                <a:latin typeface="Calibri" panose="020F0502020204030204" pitchFamily="34" charset="0"/>
              </a:rPr>
              <a:t>слайды семинара являются опорным материалом, на основе которого ведущие выстраивают логическую цепочку семинара;</a:t>
            </a:r>
          </a:p>
          <a:p>
            <a:pPr algn="just">
              <a:spcBef>
                <a:spcPts val="600"/>
              </a:spcBef>
              <a:buFont typeface="Arial" pitchFamily="34" charset="0"/>
              <a:buChar char="•"/>
            </a:pPr>
            <a:r>
              <a:rPr lang="ru-RU" sz="2200" dirty="0">
                <a:solidFill>
                  <a:srgbClr val="0070C0"/>
                </a:solidFill>
                <a:latin typeface="Calibri" panose="020F0502020204030204" pitchFamily="34" charset="0"/>
              </a:rPr>
              <a:t>слайды дополняются как устной информацией ведущих,  дополнительными пояснениями на учебных досках, а также информацией из других источников;</a:t>
            </a:r>
          </a:p>
          <a:p>
            <a:pPr algn="just">
              <a:spcBef>
                <a:spcPts val="300"/>
              </a:spcBef>
              <a:buFont typeface="Arial" pitchFamily="34" charset="0"/>
              <a:buChar char="•"/>
            </a:pPr>
            <a:r>
              <a:rPr lang="ru-RU" sz="2200" dirty="0">
                <a:solidFill>
                  <a:srgbClr val="0070C0"/>
                </a:solidFill>
                <a:latin typeface="Calibri" panose="020F0502020204030204" pitchFamily="34" charset="0"/>
              </a:rPr>
              <a:t>на некоторых слайдах могут быть допущены ошибки для выполнения учебного задания по их поиску.</a:t>
            </a:r>
          </a:p>
          <a:p>
            <a:pPr marL="0" indent="0" algn="just">
              <a:spcBef>
                <a:spcPts val="1200"/>
              </a:spcBef>
              <a:buNone/>
            </a:pPr>
            <a:r>
              <a:rPr lang="ru-RU" sz="2200" dirty="0">
                <a:solidFill>
                  <a:srgbClr val="0070C0"/>
                </a:solidFill>
                <a:latin typeface="Calibri" panose="020F0502020204030204" pitchFamily="34" charset="0"/>
              </a:rPr>
              <a:t>Для предотвращения возможного некорректного толкования воспринимайте эти дошедшие до Вас слайды именно как фрагмент семинара, который не является самостоятельным законченным учебным пособием.</a:t>
            </a:r>
          </a:p>
        </p:txBody>
      </p:sp>
      <p:pic>
        <p:nvPicPr>
          <p:cNvPr id="2334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8489"/>
            <a:ext cx="1296806" cy="1134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065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34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20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1340768"/>
            <a:ext cx="8856984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Балансовая стоимость чистых активов </a:t>
            </a:r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250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 </a:t>
            </a:r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000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 </a:t>
            </a:r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000 руб.</a:t>
            </a:r>
          </a:p>
          <a:p>
            <a:pPr algn="just">
              <a:spcBef>
                <a:spcPts val="0"/>
              </a:spcBef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Основным видом деятельности предприятия является производство безалкогольных напитков.</a:t>
            </a:r>
          </a:p>
          <a:p>
            <a:pPr algn="just">
              <a:spcBef>
                <a:spcPts val="1200"/>
              </a:spcBef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На балансе числятся исключительные права на торговую марку «Колокольчик» по остаточной стоимости </a:t>
            </a:r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10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 </a:t>
            </a:r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000 руб.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Результаты анализа номенклатуры выпускаемой предприятием продукции показывает, что на напитки серии «Колокольчик» (в различной таре и с различными вкусовыми добавками) приходится до </a:t>
            </a:r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40%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выручки предприятия.</a:t>
            </a:r>
          </a:p>
          <a:p>
            <a:pPr algn="just">
              <a:spcBef>
                <a:spcPts val="1200"/>
              </a:spcBef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Результаты анализа рынка свидетельствуют, что еще десятки фирм по всей стране выпускают аналогичный напиток с использованием указанного нематериального актива.</a:t>
            </a:r>
          </a:p>
          <a:p>
            <a:pPr algn="just"/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Какими методами целесообразно оценить торговую марку?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1E21B258-B036-444E-80DF-262C5AA151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712" y="188640"/>
            <a:ext cx="7236296" cy="643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 выборе подходов к оценке </a:t>
            </a:r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</a:rPr>
              <a:t>НМА: пример 2</a:t>
            </a:r>
          </a:p>
        </p:txBody>
      </p:sp>
    </p:spTree>
    <p:extLst>
      <p:ext uri="{BB962C8B-B14F-4D97-AF65-F5344CB8AC3E}">
        <p14:creationId xmlns:p14="http://schemas.microsoft.com/office/powerpoint/2010/main" val="19150878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21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7704" y="188640"/>
            <a:ext cx="7236296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Затратный подход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к оценке НМА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643B3B-58DD-483A-A36F-ACE62CBE6DA2}"/>
              </a:ext>
            </a:extLst>
          </p:cNvPr>
          <p:cNvSpPr txBox="1"/>
          <p:nvPr/>
        </p:nvSpPr>
        <p:spPr>
          <a:xfrm>
            <a:off x="1617694" y="3340484"/>
            <a:ext cx="59086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</a:rPr>
              <a:t>заработная плата (+ начисления);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</a:rPr>
              <a:t>основные средства (например, компьютеры);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</a:rPr>
              <a:t>НМА (например, средства разработки);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</a:rPr>
              <a:t>расходные материалы;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</a:rPr>
              <a:t>косвенные издержки (например, аренда офиса).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7CC1CCF-0713-435A-9CF1-06E5547CE6C9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411760" y="2348879"/>
            <a:ext cx="1728192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id="{845264E3-49C1-4446-A404-2DBF73B91B2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2969581"/>
              </p:ext>
            </p:extLst>
          </p:nvPr>
        </p:nvGraphicFramePr>
        <p:xfrm>
          <a:off x="1763688" y="1759441"/>
          <a:ext cx="4976733" cy="14355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7" name="Формула" r:id="rId4" imgW="1536033" imgH="444307" progId="Equation.3">
                  <p:embed/>
                </p:oleObj>
              </mc:Choice>
              <mc:Fallback>
                <p:oleObj name="Формула" r:id="rId4" imgW="1536033" imgH="444307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1759441"/>
                        <a:ext cx="4976733" cy="143559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9375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22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7704" y="275494"/>
            <a:ext cx="7236296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Доходный подход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к оценке НМА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DAD70A2-6677-4BB1-8992-E9E37E017A00}"/>
              </a:ext>
            </a:extLst>
          </p:cNvPr>
          <p:cNvSpPr/>
          <p:nvPr/>
        </p:nvSpPr>
        <p:spPr>
          <a:xfrm>
            <a:off x="683568" y="1813903"/>
            <a:ext cx="3096344" cy="830997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lvl="0"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Метод освобождения от роялти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D262E97-2580-473D-93EB-32D9CC557231}"/>
              </a:ext>
            </a:extLst>
          </p:cNvPr>
          <p:cNvSpPr/>
          <p:nvPr/>
        </p:nvSpPr>
        <p:spPr>
          <a:xfrm>
            <a:off x="699039" y="3717032"/>
            <a:ext cx="3096344" cy="830997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lvl="0"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Метод преимущества в себестоимости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C2F7124-A91B-4E30-B698-1C696F34A0DB}"/>
              </a:ext>
            </a:extLst>
          </p:cNvPr>
          <p:cNvSpPr/>
          <p:nvPr/>
        </p:nvSpPr>
        <p:spPr>
          <a:xfrm>
            <a:off x="699039" y="5538849"/>
            <a:ext cx="3096344" cy="830997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lvl="0"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Метод избыточных прибылей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97CA441-4918-49D5-9647-FA6FDCA9A8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8748" y="206084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76F10DDF-DD14-4464-A00D-C6EF6CC60C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4680167"/>
              </p:ext>
            </p:extLst>
          </p:nvPr>
        </p:nvGraphicFramePr>
        <p:xfrm>
          <a:off x="4756313" y="1911828"/>
          <a:ext cx="3498501" cy="580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4" name="Формула" r:id="rId4" imgW="1548728" imgH="266584" progId="Equation.3">
                  <p:embed/>
                </p:oleObj>
              </mc:Choice>
              <mc:Fallback>
                <p:oleObj name="Формула" r:id="rId4" imgW="1548728" imgH="266584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6313" y="1911828"/>
                        <a:ext cx="3498501" cy="58032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4">
            <a:extLst>
              <a:ext uri="{FF2B5EF4-FFF2-40B4-BE49-F238E27FC236}">
                <a16:creationId xmlns:a16="http://schemas.microsoft.com/office/drawing/2014/main" id="{EB65408D-FEE2-4B69-9BBF-99A2F9263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5983" y="260609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23C8FA15-2229-4A9D-AA28-4DE45DD4C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064" y="396409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>
            <a:extLst>
              <a:ext uri="{FF2B5EF4-FFF2-40B4-BE49-F238E27FC236}">
                <a16:creationId xmlns:a16="http://schemas.microsoft.com/office/drawing/2014/main" id="{7D48BDEA-1905-44CF-BC8B-C35FBE2986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7319020"/>
              </p:ext>
            </p:extLst>
          </p:nvPr>
        </p:nvGraphicFramePr>
        <p:xfrm>
          <a:off x="4283968" y="3866950"/>
          <a:ext cx="4752342" cy="5803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5" r:id="rId6" imgW="3835400" imgH="495300" progId="Equation.DSMT4">
                  <p:embed/>
                </p:oleObj>
              </mc:Choice>
              <mc:Fallback>
                <p:oleObj r:id="rId6" imgW="3835400" imgH="4953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3968" y="3866950"/>
                        <a:ext cx="4752342" cy="58031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8">
            <a:extLst>
              <a:ext uri="{FF2B5EF4-FFF2-40B4-BE49-F238E27FC236}">
                <a16:creationId xmlns:a16="http://schemas.microsoft.com/office/drawing/2014/main" id="{C2B942A1-0FFB-4694-9DBE-248291A4CB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2102" y="580526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6" name="Объект 15">
            <a:extLst>
              <a:ext uri="{FF2B5EF4-FFF2-40B4-BE49-F238E27FC236}">
                <a16:creationId xmlns:a16="http://schemas.microsoft.com/office/drawing/2014/main" id="{798778AF-BFA1-401A-9D88-4A41E76A19B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9786800"/>
              </p:ext>
            </p:extLst>
          </p:nvPr>
        </p:nvGraphicFramePr>
        <p:xfrm>
          <a:off x="4616873" y="5674614"/>
          <a:ext cx="3777380" cy="5570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6" name="Формула" r:id="rId8" imgW="1612900" imgH="254000" progId="Equation.3">
                  <p:embed/>
                </p:oleObj>
              </mc:Choice>
              <mc:Fallback>
                <p:oleObj name="Формула" r:id="rId8" imgW="1612900" imgH="2540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6873" y="5674614"/>
                        <a:ext cx="3777380" cy="55703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7568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23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7704" y="275494"/>
            <a:ext cx="7236296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«Метод выделения»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к оценке НМА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AD9C39-25E7-4FB2-B331-7ACAFDBAF906}"/>
              </a:ext>
            </a:extLst>
          </p:cNvPr>
          <p:cNvSpPr txBox="1"/>
          <p:nvPr/>
        </p:nvSpPr>
        <p:spPr>
          <a:xfrm>
            <a:off x="107504" y="4926647"/>
            <a:ext cx="89289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Особенности реализации:</a:t>
            </a:r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рост сложности расчетов;</a:t>
            </a:r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необходимость определения стоимости «побочных активов»;</a:t>
            </a:r>
          </a:p>
          <a:p>
            <a:pPr marL="285750" indent="-2857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сложность учета стоимости актива «предпринимательская деятельность»;</a:t>
            </a:r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высокая погрешность.</a:t>
            </a:r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DBFFF2BF-5DB4-4D20-941A-36AAA342B9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7781475"/>
              </p:ext>
            </p:extLst>
          </p:nvPr>
        </p:nvGraphicFramePr>
        <p:xfrm>
          <a:off x="365125" y="1628800"/>
          <a:ext cx="3271838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8" name="Формула" r:id="rId4" imgW="1447560" imgH="253800" progId="Equation.3">
                  <p:embed/>
                </p:oleObj>
              </mc:Choice>
              <mc:Fallback>
                <p:oleObj name="Формула" r:id="rId4" imgW="1447560" imgH="253800" progId="Equation.3">
                  <p:embed/>
                  <p:pic>
                    <p:nvPicPr>
                      <p:cNvPr id="7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125" y="1628800"/>
                        <a:ext cx="3271838" cy="576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B9FECB24-15C7-4866-A872-037F23ECA62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492562"/>
              </p:ext>
            </p:extLst>
          </p:nvPr>
        </p:nvGraphicFramePr>
        <p:xfrm>
          <a:off x="1814513" y="2708920"/>
          <a:ext cx="5230812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9" name="Формула" r:id="rId6" imgW="2260440" imgH="279360" progId="Equation.3">
                  <p:embed/>
                </p:oleObj>
              </mc:Choice>
              <mc:Fallback>
                <p:oleObj name="Формула" r:id="rId6" imgW="2260440" imgH="279360" progId="Equation.3">
                  <p:embed/>
                  <p:pic>
                    <p:nvPicPr>
                      <p:cNvPr id="8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4513" y="2708920"/>
                        <a:ext cx="5230812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Объект 13">
            <a:extLst>
              <a:ext uri="{FF2B5EF4-FFF2-40B4-BE49-F238E27FC236}">
                <a16:creationId xmlns:a16="http://schemas.microsoft.com/office/drawing/2014/main" id="{0480CE0A-AEB6-44F4-BE66-0A5BC5894A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2918849"/>
              </p:ext>
            </p:extLst>
          </p:nvPr>
        </p:nvGraphicFramePr>
        <p:xfrm>
          <a:off x="3692525" y="3933056"/>
          <a:ext cx="4832350" cy="630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10" name="Формула" r:id="rId8" imgW="2145960" imgH="279360" progId="Equation.3">
                  <p:embed/>
                </p:oleObj>
              </mc:Choice>
              <mc:Fallback>
                <p:oleObj name="Формула" r:id="rId8" imgW="2145960" imgH="279360" progId="Equation.3">
                  <p:embed/>
                  <p:pic>
                    <p:nvPicPr>
                      <p:cNvPr id="11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2525" y="3933056"/>
                        <a:ext cx="4832350" cy="630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5880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0638" y="-12300"/>
            <a:ext cx="7163362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Оценка основных средств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79E7C2-C4A8-4546-9763-808875F6F823}"/>
              </a:ext>
            </a:extLst>
          </p:cNvPr>
          <p:cNvSpPr txBox="1"/>
          <p:nvPr/>
        </p:nvSpPr>
        <p:spPr>
          <a:xfrm>
            <a:off x="215896" y="2104836"/>
            <a:ext cx="3420000" cy="70788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Calibri" panose="020F0502020204030204" pitchFamily="34" charset="0"/>
              </a:rPr>
              <a:t>Индивидуальная</a:t>
            </a:r>
            <a:r>
              <a:rPr lang="ru-RU" sz="2000" dirty="0">
                <a:latin typeface="Calibri" panose="020F0502020204030204" pitchFamily="34" charset="0"/>
              </a:rPr>
              <a:t> оценка</a:t>
            </a:r>
            <a:br>
              <a:rPr lang="ru-RU" sz="2000" dirty="0">
                <a:latin typeface="Calibri" panose="020F0502020204030204" pitchFamily="34" charset="0"/>
              </a:rPr>
            </a:br>
            <a:r>
              <a:rPr lang="ru-RU" sz="2000" dirty="0">
                <a:latin typeface="Calibri" panose="020F0502020204030204" pitchFamily="34" charset="0"/>
              </a:rPr>
              <a:t>каждой позиции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9AB696-9600-4DCC-A83B-FBEE4986B3CE}"/>
              </a:ext>
            </a:extLst>
          </p:cNvPr>
          <p:cNvSpPr txBox="1"/>
          <p:nvPr/>
        </p:nvSpPr>
        <p:spPr>
          <a:xfrm>
            <a:off x="2987824" y="4613143"/>
            <a:ext cx="3420000" cy="70788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Calibri" panose="020F0502020204030204" pitchFamily="34" charset="0"/>
              </a:rPr>
              <a:t>Индексирование</a:t>
            </a:r>
            <a:r>
              <a:rPr lang="ru-RU" sz="2000" dirty="0">
                <a:latin typeface="Calibri" panose="020F0502020204030204" pitchFamily="34" charset="0"/>
              </a:rPr>
              <a:t> балансовой стоимости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9825CBA-7830-4D49-8FD3-5A035CD1BFD2}"/>
              </a:ext>
            </a:extLst>
          </p:cNvPr>
          <p:cNvSpPr txBox="1"/>
          <p:nvPr/>
        </p:nvSpPr>
        <p:spPr>
          <a:xfrm>
            <a:off x="5508104" y="2104836"/>
            <a:ext cx="3420000" cy="70788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alibri" panose="020F0502020204030204" pitchFamily="34" charset="0"/>
              </a:rPr>
              <a:t>Через </a:t>
            </a:r>
            <a:r>
              <a:rPr lang="ru-RU" sz="2000" b="1" dirty="0">
                <a:latin typeface="Calibri" panose="020F0502020204030204" pitchFamily="34" charset="0"/>
              </a:rPr>
              <a:t>удельные показатели </a:t>
            </a:r>
            <a:r>
              <a:rPr lang="ru-RU" sz="2000" dirty="0">
                <a:latin typeface="Calibri" panose="020F0502020204030204" pitchFamily="34" charset="0"/>
              </a:rPr>
              <a:t>стоимости</a:t>
            </a:r>
          </a:p>
        </p:txBody>
      </p:sp>
      <p:graphicFrame>
        <p:nvGraphicFramePr>
          <p:cNvPr id="18" name="Object 1">
            <a:extLst>
              <a:ext uri="{FF2B5EF4-FFF2-40B4-BE49-F238E27FC236}">
                <a16:creationId xmlns:a16="http://schemas.microsoft.com/office/drawing/2014/main" id="{6AA39EB1-8350-46A8-9DD0-253AC6A868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4106147"/>
              </p:ext>
            </p:extLst>
          </p:nvPr>
        </p:nvGraphicFramePr>
        <p:xfrm>
          <a:off x="102054" y="2852936"/>
          <a:ext cx="3677858" cy="6769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82" name="Формула" r:id="rId4" imgW="2374560" imgH="431640" progId="Equation.3">
                  <p:embed/>
                </p:oleObj>
              </mc:Choice>
              <mc:Fallback>
                <p:oleObj name="Формула" r:id="rId4" imgW="2374560" imgH="431640" progId="Equation.3">
                  <p:embed/>
                  <p:pic>
                    <p:nvPicPr>
                      <p:cNvPr id="18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054" y="2852936"/>
                        <a:ext cx="3677858" cy="67696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4">
            <a:extLst>
              <a:ext uri="{FF2B5EF4-FFF2-40B4-BE49-F238E27FC236}">
                <a16:creationId xmlns:a16="http://schemas.microsoft.com/office/drawing/2014/main" id="{7141E11B-AFF9-4B96-AFCE-32D0FE9EEFA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4098780"/>
              </p:ext>
            </p:extLst>
          </p:nvPr>
        </p:nvGraphicFramePr>
        <p:xfrm>
          <a:off x="3203848" y="5302585"/>
          <a:ext cx="3146386" cy="6769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83" name="Формула" r:id="rId6" imgW="2031840" imgH="431640" progId="Equation.3">
                  <p:embed/>
                </p:oleObj>
              </mc:Choice>
              <mc:Fallback>
                <p:oleObj name="Формула" r:id="rId6" imgW="2031840" imgH="431640" progId="Equation.3">
                  <p:embed/>
                  <p:pic>
                    <p:nvPicPr>
                      <p:cNvPr id="19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848" y="5302585"/>
                        <a:ext cx="3146386" cy="67696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5">
            <a:extLst>
              <a:ext uri="{FF2B5EF4-FFF2-40B4-BE49-F238E27FC236}">
                <a16:creationId xmlns:a16="http://schemas.microsoft.com/office/drawing/2014/main" id="{BC197720-AF3A-4C10-A8AF-0234D5C895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1602323"/>
              </p:ext>
            </p:extLst>
          </p:nvPr>
        </p:nvGraphicFramePr>
        <p:xfrm>
          <a:off x="5801622" y="2812722"/>
          <a:ext cx="2832964" cy="7334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84" name="Формула" r:id="rId8" imgW="1688760" imgH="431640" progId="Equation.3">
                  <p:embed/>
                </p:oleObj>
              </mc:Choice>
              <mc:Fallback>
                <p:oleObj name="Формула" r:id="rId8" imgW="1688760" imgH="431640" progId="Equation.3">
                  <p:embed/>
                  <p:pic>
                    <p:nvPicPr>
                      <p:cNvPr id="2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1622" y="2812722"/>
                        <a:ext cx="2832964" cy="73341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Номер слайда 2">
            <a:extLst>
              <a:ext uri="{FF2B5EF4-FFF2-40B4-BE49-F238E27FC236}">
                <a16:creationId xmlns:a16="http://schemas.microsoft.com/office/drawing/2014/main" id="{8F31BA34-06CD-4A89-918B-2266EBAED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24</a:t>
            </a:fld>
            <a:endParaRPr lang="en-US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5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0638" y="82861"/>
            <a:ext cx="7163362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Оценка основных средств: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основные методы</a:t>
            </a: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21" name="Номер слайда 2">
            <a:extLst>
              <a:ext uri="{FF2B5EF4-FFF2-40B4-BE49-F238E27FC236}">
                <a16:creationId xmlns:a16="http://schemas.microsoft.com/office/drawing/2014/main" id="{8F31BA34-06CD-4A89-918B-2266EBAED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25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FB14F86-77DE-42A1-9E63-D3E1FF3C5FA7}"/>
              </a:ext>
            </a:extLst>
          </p:cNvPr>
          <p:cNvSpPr/>
          <p:nvPr/>
        </p:nvSpPr>
        <p:spPr>
          <a:xfrm>
            <a:off x="305526" y="1185592"/>
            <a:ext cx="853294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Оценщику необходимо проанализировать специализированные активы </a:t>
            </a:r>
            <a:b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на предмет наличия у них признаков </a:t>
            </a:r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экономического устаревания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Специализированным активом признается актив, который не может быть продан на рынке отдельно от всего бизнеса, частью которого он является, в силу уникальности, обусловленной: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специализированным характером,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назначением,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конструкцией,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конфигурацией,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составом,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размером,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местоположением и другими свойствами актива. </a:t>
            </a:r>
          </a:p>
          <a:p>
            <a:pPr algn="r">
              <a:spcAft>
                <a:spcPts val="0"/>
              </a:spcAft>
            </a:pPr>
            <a:r>
              <a:rPr lang="ru-RU" sz="20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Пункт 11 ФСО №8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71BBAEC-8974-4B24-9A3C-3E13631216EC}"/>
              </a:ext>
            </a:extLst>
          </p:cNvPr>
          <p:cNvSpPr/>
          <p:nvPr/>
        </p:nvSpPr>
        <p:spPr>
          <a:xfrm>
            <a:off x="1740232" y="6286968"/>
            <a:ext cx="56635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~</a:t>
            </a:r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теста на обесценение </a:t>
            </a:r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в МСФО</a:t>
            </a:r>
            <a:endParaRPr lang="ru-RU" sz="2000" dirty="0">
              <a:solidFill>
                <a:srgbClr val="FF0000"/>
              </a:solidFill>
            </a:endParaRPr>
          </a:p>
        </p:txBody>
      </p: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34515766-6CE4-4598-A989-68C7C47837CF}"/>
              </a:ext>
            </a:extLst>
          </p:cNvPr>
          <p:cNvCxnSpPr>
            <a:cxnSpLocks/>
          </p:cNvCxnSpPr>
          <p:nvPr/>
        </p:nvCxnSpPr>
        <p:spPr>
          <a:xfrm>
            <a:off x="4559123" y="5517232"/>
            <a:ext cx="0" cy="464059"/>
          </a:xfrm>
          <a:prstGeom prst="straightConnector1">
            <a:avLst/>
          </a:prstGeom>
          <a:ln w="15875"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2922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Содержимое 2"/>
          <p:cNvSpPr>
            <a:spLocks noGrp="1"/>
          </p:cNvSpPr>
          <p:nvPr>
            <p:ph idx="4294967295"/>
          </p:nvPr>
        </p:nvSpPr>
        <p:spPr>
          <a:xfrm>
            <a:off x="25240" y="1772816"/>
            <a:ext cx="9144000" cy="1561227"/>
          </a:xfrm>
        </p:spPr>
        <p:txBody>
          <a:bodyPr/>
          <a:lstStyle/>
          <a:p>
            <a:pPr marL="0" indent="0" algn="just">
              <a:spcBef>
                <a:spcPts val="1200"/>
              </a:spcBef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Обесцененный актив 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– предприятие не сможет возместить его балансовую стоимость путем использования либо продажи. </a:t>
            </a:r>
          </a:p>
          <a:p>
            <a:pPr marL="0" indent="0" algn="just">
              <a:spcBef>
                <a:spcPts val="1200"/>
              </a:spcBef>
              <a:buNone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Для снижения трудоемкости тест на обесценение проводят для генерирующих единиц.</a:t>
            </a: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0846730"/>
              </p:ext>
            </p:extLst>
          </p:nvPr>
        </p:nvGraphicFramePr>
        <p:xfrm>
          <a:off x="2411760" y="3717032"/>
          <a:ext cx="4452938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48" name="Формула" r:id="rId3" imgW="2070000" imgH="228600" progId="Equation.3">
                  <p:embed/>
                </p:oleObj>
              </mc:Choice>
              <mc:Fallback>
                <p:oleObj name="Формула" r:id="rId3" imgW="2070000" imgH="228600" progId="Equation.3">
                  <p:embed/>
                  <p:pic>
                    <p:nvPicPr>
                      <p:cNvPr id="2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0" y="3717032"/>
                        <a:ext cx="4452938" cy="49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4298176"/>
              </p:ext>
            </p:extLst>
          </p:nvPr>
        </p:nvGraphicFramePr>
        <p:xfrm>
          <a:off x="1884635" y="5397078"/>
          <a:ext cx="5927725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49" name="Формула" r:id="rId5" imgW="2755800" imgH="457200" progId="Equation.3">
                  <p:embed/>
                </p:oleObj>
              </mc:Choice>
              <mc:Fallback>
                <p:oleObj name="Формула" r:id="rId5" imgW="2755800" imgH="457200" progId="Equation.3">
                  <p:embed/>
                  <p:pic>
                    <p:nvPicPr>
                      <p:cNvPr id="3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4635" y="5397078"/>
                        <a:ext cx="5927725" cy="984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658540"/>
              </p:ext>
            </p:extLst>
          </p:nvPr>
        </p:nvGraphicFramePr>
        <p:xfrm>
          <a:off x="3142084" y="4593059"/>
          <a:ext cx="3086100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50" name="Формула" r:id="rId7" imgW="1434960" imgH="228600" progId="Equation.3">
                  <p:embed/>
                </p:oleObj>
              </mc:Choice>
              <mc:Fallback>
                <p:oleObj name="Формула" r:id="rId7" imgW="1434960" imgH="228600" progId="Equation.3">
                  <p:embed/>
                  <p:pic>
                    <p:nvPicPr>
                      <p:cNvPr id="4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2084" y="4593059"/>
                        <a:ext cx="3086100" cy="49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26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419076A-B04C-4724-A1E0-E50404AA6E66}"/>
              </a:ext>
            </a:extLst>
          </p:cNvPr>
          <p:cNvSpPr txBox="1">
            <a:spLocks noChangeArrowheads="1"/>
          </p:cNvSpPr>
          <p:nvPr/>
        </p:nvSpPr>
        <p:spPr>
          <a:xfrm>
            <a:off x="1980638" y="29757"/>
            <a:ext cx="7163362" cy="644521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Коротко</a:t>
            </a:r>
          </a:p>
          <a:p>
            <a:pPr eaLnBrk="1" hangingPunct="1"/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про тест на обесценение</a:t>
            </a:r>
            <a:endParaRPr lang="ru-RU" sz="2400" b="1" kern="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A8A433DF-AF27-49E9-9CC7-2479828E55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ABA68377-FAE4-4DBF-9F2D-40CE791FEBE5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286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943808" y="1379765"/>
            <a:ext cx="4176264" cy="64633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alibri" panose="020F0502020204030204" pitchFamily="34" charset="0"/>
              </a:rPr>
              <a:t>Стоимость отражения актива</a:t>
            </a:r>
            <a:br>
              <a:rPr lang="ru-RU" dirty="0">
                <a:latin typeface="Calibri" panose="020F0502020204030204" pitchFamily="34" charset="0"/>
              </a:rPr>
            </a:br>
            <a:r>
              <a:rPr lang="ru-RU" dirty="0">
                <a:latin typeface="Calibri" panose="020F0502020204030204" pitchFamily="34" charset="0"/>
              </a:rPr>
              <a:t>в балансе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91880" y="2293309"/>
            <a:ext cx="108012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</a:rPr>
              <a:t>min</a:t>
            </a:r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9912" y="2913244"/>
            <a:ext cx="36000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Calibri" panose="020F0502020204030204" pitchFamily="34" charset="0"/>
              </a:rPr>
              <a:t>C</a:t>
            </a:r>
            <a:r>
              <a:rPr lang="ru-RU" sz="2000" b="1" baseline="-25000" dirty="0">
                <a:latin typeface="Calibri" panose="020F0502020204030204" pitchFamily="34" charset="0"/>
              </a:rPr>
              <a:t>Б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76450" y="4793178"/>
            <a:ext cx="28800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Calibri" panose="020F0502020204030204" pitchFamily="34" charset="0"/>
              </a:rPr>
              <a:t>C</a:t>
            </a:r>
            <a:r>
              <a:rPr lang="ru-RU" sz="2000" b="1" baseline="-25000" dirty="0">
                <a:latin typeface="Calibri" panose="020F0502020204030204" pitchFamily="34" charset="0"/>
              </a:rPr>
              <a:t>СПР</a:t>
            </a:r>
            <a:r>
              <a:rPr lang="ru-RU" sz="2000" b="1" dirty="0">
                <a:latin typeface="Calibri" panose="020F0502020204030204" pitchFamily="34" charset="0"/>
              </a:rPr>
              <a:t> – Затр</a:t>
            </a:r>
            <a:r>
              <a:rPr lang="ru-RU" sz="2000" b="1" baseline="-25000" dirty="0">
                <a:latin typeface="Calibri" panose="020F0502020204030204" pitchFamily="34" charset="0"/>
              </a:rPr>
              <a:t>ПРОД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98760" y="4142503"/>
            <a:ext cx="108012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</a:rPr>
              <a:t>max</a:t>
            </a:r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68228" y="4793689"/>
            <a:ext cx="288000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Calibri" panose="020F0502020204030204" pitchFamily="34" charset="0"/>
              </a:rPr>
              <a:t>Ценность</a:t>
            </a:r>
            <a:r>
              <a:rPr lang="ru-RU" b="1" baseline="-25000" dirty="0">
                <a:latin typeface="Calibri" panose="020F0502020204030204" pitchFamily="34" charset="0"/>
              </a:rPr>
              <a:t>ИСП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79912" y="3321080"/>
            <a:ext cx="36000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alibri" panose="020F0502020204030204" pitchFamily="34" charset="0"/>
              </a:rPr>
              <a:t>стоимость по балансу до проведения теста на обесценение</a:t>
            </a:r>
            <a:endParaRPr lang="ru-RU" sz="1600" baseline="-25000" dirty="0">
              <a:latin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38820" y="3313398"/>
            <a:ext cx="36000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alibri" panose="020F0502020204030204" pitchFamily="34" charset="0"/>
              </a:rPr>
              <a:t>экономическая выгода, которую можно получить от актива</a:t>
            </a:r>
            <a:endParaRPr lang="ru-RU" sz="1600" baseline="-25000" dirty="0">
              <a:latin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076450" y="5211665"/>
            <a:ext cx="28800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alibri" panose="020F0502020204030204" pitchFamily="34" charset="0"/>
              </a:rPr>
              <a:t>экономическая выгода</a:t>
            </a:r>
          </a:p>
          <a:p>
            <a:pPr algn="ctr"/>
            <a:r>
              <a:rPr lang="ru-RU" sz="1600" dirty="0">
                <a:latin typeface="Calibri" panose="020F0502020204030204" pitchFamily="34" charset="0"/>
              </a:rPr>
              <a:t>от продажи актива</a:t>
            </a:r>
            <a:endParaRPr lang="ru-RU" sz="1600" baseline="-25000" dirty="0">
              <a:latin typeface="Calibri" panose="020F0502020204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71049" y="5193288"/>
            <a:ext cx="28800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alibri" panose="020F0502020204030204" pitchFamily="34" charset="0"/>
              </a:rPr>
              <a:t>экономическая выгода</a:t>
            </a:r>
          </a:p>
          <a:p>
            <a:pPr algn="ctr"/>
            <a:r>
              <a:rPr lang="ru-RU" sz="1600" dirty="0">
                <a:latin typeface="Calibri" panose="020F0502020204030204" pitchFamily="34" charset="0"/>
              </a:rPr>
              <a:t>от использования актива</a:t>
            </a:r>
            <a:endParaRPr lang="ru-RU" sz="1600" baseline="-25000" dirty="0">
              <a:latin typeface="Calibri" panose="020F0502020204030204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0768854"/>
              </p:ext>
            </p:extLst>
          </p:nvPr>
        </p:nvGraphicFramePr>
        <p:xfrm>
          <a:off x="2555776" y="6393259"/>
          <a:ext cx="4452937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44" name="Формула" r:id="rId3" imgW="2070000" imgH="228600" progId="Equation.3">
                  <p:embed/>
                </p:oleObj>
              </mc:Choice>
              <mc:Fallback>
                <p:oleObj name="Формула" r:id="rId3" imgW="2070000" imgH="228600" progId="Equation.3">
                  <p:embed/>
                  <p:pic>
                    <p:nvPicPr>
                      <p:cNvPr id="5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6393259"/>
                        <a:ext cx="4452937" cy="49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79911" y="2909630"/>
            <a:ext cx="3600000" cy="100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059832" y="4793689"/>
            <a:ext cx="2880000" cy="100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52208" y="2909630"/>
            <a:ext cx="36000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Calibri" panose="020F0502020204030204" pitchFamily="34" charset="0"/>
              </a:rPr>
              <a:t>C</a:t>
            </a:r>
            <a:r>
              <a:rPr lang="ru-RU" sz="2000" b="1" baseline="-25000" dirty="0">
                <a:latin typeface="Calibri" panose="020F0502020204030204" pitchFamily="34" charset="0"/>
              </a:rPr>
              <a:t>ВОЗМ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171049" y="4796826"/>
            <a:ext cx="2880000" cy="100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Calibri" panose="020F0502020204030204" pitchFamily="34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4031940" y="2132904"/>
            <a:ext cx="0" cy="216000"/>
          </a:xfrm>
          <a:prstGeom prst="straightConnector1">
            <a:avLst/>
          </a:prstGeom>
          <a:ln w="25400">
            <a:solidFill>
              <a:schemeClr val="tx1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4245514" y="2925080"/>
            <a:ext cx="3600000" cy="100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Calibri" panose="020F0502020204030204" pitchFamily="34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flipH="1">
            <a:off x="3673926" y="2633453"/>
            <a:ext cx="144000" cy="216000"/>
          </a:xfrm>
          <a:prstGeom prst="straightConnector1">
            <a:avLst/>
          </a:prstGeom>
          <a:ln w="25400">
            <a:solidFill>
              <a:schemeClr val="tx1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4211960" y="2631480"/>
            <a:ext cx="144000" cy="216000"/>
          </a:xfrm>
          <a:prstGeom prst="straightConnector1">
            <a:avLst/>
          </a:prstGeom>
          <a:ln w="25400">
            <a:solidFill>
              <a:schemeClr val="tx1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6048164" y="4010568"/>
            <a:ext cx="0" cy="216000"/>
          </a:xfrm>
          <a:prstGeom prst="straightConnector1">
            <a:avLst/>
          </a:prstGeom>
          <a:ln w="25400">
            <a:solidFill>
              <a:schemeClr val="tx1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5690150" y="4511117"/>
            <a:ext cx="144000" cy="216000"/>
          </a:xfrm>
          <a:prstGeom prst="straightConnector1">
            <a:avLst/>
          </a:prstGeom>
          <a:ln w="25400">
            <a:solidFill>
              <a:schemeClr val="tx1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6228184" y="4509144"/>
            <a:ext cx="144000" cy="216000"/>
          </a:xfrm>
          <a:prstGeom prst="straightConnector1">
            <a:avLst/>
          </a:prstGeom>
          <a:ln w="25400">
            <a:solidFill>
              <a:schemeClr val="tx1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>
            <a:off x="6176505" y="5949304"/>
            <a:ext cx="144000" cy="216000"/>
          </a:xfrm>
          <a:prstGeom prst="straightConnector1">
            <a:avLst/>
          </a:prstGeom>
          <a:ln w="25400">
            <a:solidFill>
              <a:schemeClr val="tx1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5762150" y="5949304"/>
            <a:ext cx="144000" cy="216000"/>
          </a:xfrm>
          <a:prstGeom prst="straightConnector1">
            <a:avLst/>
          </a:prstGeom>
          <a:ln w="25400">
            <a:solidFill>
              <a:schemeClr val="tx1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1933353" y="4010568"/>
            <a:ext cx="0" cy="2154736"/>
          </a:xfrm>
          <a:prstGeom prst="straightConnector1">
            <a:avLst/>
          </a:prstGeom>
          <a:ln w="25400">
            <a:solidFill>
              <a:schemeClr val="tx1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1933353" y="6165328"/>
            <a:ext cx="4243152" cy="0"/>
          </a:xfrm>
          <a:prstGeom prst="straightConnector1">
            <a:avLst/>
          </a:prstGeom>
          <a:ln w="25400">
            <a:solidFill>
              <a:schemeClr val="tx1"/>
            </a:solidFill>
            <a:tailEnd type="non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4572000" y="6309344"/>
            <a:ext cx="0" cy="216000"/>
          </a:xfrm>
          <a:prstGeom prst="straightConnector1">
            <a:avLst/>
          </a:prstGeom>
          <a:ln w="25400">
            <a:solidFill>
              <a:schemeClr val="tx1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27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38" name="Rectangle 2">
            <a:extLst>
              <a:ext uri="{FF2B5EF4-FFF2-40B4-BE49-F238E27FC236}">
                <a16:creationId xmlns:a16="http://schemas.microsoft.com/office/drawing/2014/main" id="{A27DBFB2-7D2A-4B81-8CB8-BCCC576DFF38}"/>
              </a:ext>
            </a:extLst>
          </p:cNvPr>
          <p:cNvSpPr txBox="1">
            <a:spLocks noChangeArrowheads="1"/>
          </p:cNvSpPr>
          <p:nvPr/>
        </p:nvSpPr>
        <p:spPr>
          <a:xfrm>
            <a:off x="1980638" y="29757"/>
            <a:ext cx="7163362" cy="644521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Коротко</a:t>
            </a:r>
          </a:p>
          <a:p>
            <a:pPr eaLnBrk="1" hangingPunct="1"/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про тест на обесценение</a:t>
            </a:r>
            <a:endParaRPr lang="ru-RU" sz="2400" b="1" kern="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0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00CA2DCA-2754-415B-9336-63B933308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Заголовок 1">
            <a:extLst>
              <a:ext uri="{FF2B5EF4-FFF2-40B4-BE49-F238E27FC236}">
                <a16:creationId xmlns:a16="http://schemas.microsoft.com/office/drawing/2014/main" id="{051FF43E-5E7E-47ED-BBC2-571509F7E725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0164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0638" y="264199"/>
            <a:ext cx="7163362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Оценка доходных вложений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в материальные ценности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E505FD4-888C-4298-AFE6-9FAB661CEF2B}"/>
              </a:ext>
            </a:extLst>
          </p:cNvPr>
          <p:cNvSpPr/>
          <p:nvPr/>
        </p:nvSpPr>
        <p:spPr>
          <a:xfrm>
            <a:off x="323528" y="1484784"/>
            <a:ext cx="849694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Доходные вложения в материальные ценности – основные средства, предназначенные исключительно для предоставления организацией за плату во временное владение и пользование или во временное пользование с целью получения дохода (п. 5 ПБУ 6/01), т.е. основные средства, предоставляемые в аренду, лизинг, прокат (глава 34 ГК РФ).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Доходные вложения в материальные ценности списываются с баланса в общих для всех основных средств случаях, т.е. когда такое имущество выбывает из собственности компании или имущество утрачивает способность приносить организации экономические выгоды (доход) в будущем (п. 29 ПБУ 6/01).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Доходы и расходы от списания доходных вложений в материальные ценности с бухгалтерского учета подлежат зачислению на счет прибылей и убытков в качестве прочих доходов и расходов (п. 31 ПБУ 6/01).</a:t>
            </a:r>
          </a:p>
        </p:txBody>
      </p:sp>
      <p:pic>
        <p:nvPicPr>
          <p:cNvPr id="25605" name="Picture 5" descr="Картинки по запросу строительная техника">
            <a:extLst>
              <a:ext uri="{FF2B5EF4-FFF2-40B4-BE49-F238E27FC236}">
                <a16:creationId xmlns:a16="http://schemas.microsoft.com/office/drawing/2014/main" id="{E8D54773-C886-4D5D-BD15-0C2D79AD9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578212"/>
            <a:ext cx="2532534" cy="1233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Номер слайда 2">
            <a:extLst>
              <a:ext uri="{FF2B5EF4-FFF2-40B4-BE49-F238E27FC236}">
                <a16:creationId xmlns:a16="http://schemas.microsoft.com/office/drawing/2014/main" id="{DCBDF6A8-90E7-4822-A61B-192D0929F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28</a:t>
            </a:fld>
            <a:endParaRPr lang="en-US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31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0638" y="231031"/>
            <a:ext cx="7163362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Оценка прав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по договору лизинга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C1C2C139-38E9-4FF9-A2CE-2770A2AF3D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1553540"/>
              </p:ext>
            </p:extLst>
          </p:nvPr>
        </p:nvGraphicFramePr>
        <p:xfrm>
          <a:off x="323528" y="3020874"/>
          <a:ext cx="5146307" cy="9429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9199">
                  <a:extLst>
                    <a:ext uri="{9D8B030D-6E8A-4147-A177-3AD203B41FA5}">
                      <a16:colId xmlns:a16="http://schemas.microsoft.com/office/drawing/2014/main" val="3258934073"/>
                    </a:ext>
                  </a:extLst>
                </a:gridCol>
                <a:gridCol w="755828">
                  <a:extLst>
                    <a:ext uri="{9D8B030D-6E8A-4147-A177-3AD203B41FA5}">
                      <a16:colId xmlns:a16="http://schemas.microsoft.com/office/drawing/2014/main" val="3651293122"/>
                    </a:ext>
                  </a:extLst>
                </a:gridCol>
                <a:gridCol w="3911280">
                  <a:extLst>
                    <a:ext uri="{9D8B030D-6E8A-4147-A177-3AD203B41FA5}">
                      <a16:colId xmlns:a16="http://schemas.microsoft.com/office/drawing/2014/main" val="1244247413"/>
                    </a:ext>
                  </a:extLst>
                </a:gridCol>
              </a:tblGrid>
              <a:tr h="170180">
                <a:tc>
                  <a:txBody>
                    <a:bodyPr/>
                    <a:lstStyle/>
                    <a:p>
                      <a:pPr indent="18415" algn="ctr"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  <a:latin typeface="Calibri" panose="020F0502020204030204" pitchFamily="34" charset="0"/>
                        </a:rPr>
                        <a:t>где: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8415"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</a:rPr>
                        <a:t>ДП</a:t>
                      </a:r>
                      <a:r>
                        <a:rPr lang="en-US" sz="1200" baseline="-25000">
                          <a:effectLst/>
                          <a:latin typeface="Calibri" panose="020F0502020204030204" pitchFamily="34" charset="0"/>
                        </a:rPr>
                        <a:t>t</a:t>
                      </a:r>
                      <a:r>
                        <a:rPr lang="ru-RU" sz="1200">
                          <a:effectLst/>
                          <a:latin typeface="Calibri" panose="020F0502020204030204" pitchFamily="34" charset="0"/>
                        </a:rPr>
                        <a:t> –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  <a:latin typeface="Calibri" panose="020F0502020204030204" pitchFamily="34" charset="0"/>
                        </a:rPr>
                        <a:t>лизинговый платеж в период времени </a:t>
                      </a:r>
                      <a:r>
                        <a:rPr lang="en-US" sz="1200" kern="1200">
                          <a:effectLst/>
                          <a:latin typeface="Calibri" panose="020F0502020204030204" pitchFamily="34" charset="0"/>
                        </a:rPr>
                        <a:t>t</a:t>
                      </a:r>
                      <a:r>
                        <a:rPr lang="ru-RU" sz="1200" kern="1200">
                          <a:effectLst/>
                          <a:latin typeface="Calibri" panose="020F0502020204030204" pitchFamily="34" charset="0"/>
                        </a:rPr>
                        <a:t>, ден. ед.;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045216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indent="18415" algn="ctr"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8415"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</a:rPr>
                        <a:t>ДП</a:t>
                      </a:r>
                      <a:r>
                        <a:rPr lang="en-US" sz="1200" baseline="-25000">
                          <a:effectLst/>
                          <a:latin typeface="Calibri" panose="020F0502020204030204" pitchFamily="34" charset="0"/>
                        </a:rPr>
                        <a:t>T</a:t>
                      </a:r>
                      <a:r>
                        <a:rPr lang="ru-RU" sz="1200">
                          <a:effectLst/>
                          <a:latin typeface="Calibri" panose="020F0502020204030204" pitchFamily="34" charset="0"/>
                        </a:rPr>
                        <a:t> –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alibri" panose="020F0502020204030204" pitchFamily="34" charset="0"/>
                        </a:rPr>
                        <a:t>стоимость предмета лизинга на дату окончания договора лизинга, </a:t>
                      </a:r>
                      <a:r>
                        <a:rPr lang="ru-RU" sz="1200" kern="1200" dirty="0" err="1">
                          <a:effectLst/>
                          <a:latin typeface="Calibri" panose="020F0502020204030204" pitchFamily="34" charset="0"/>
                        </a:rPr>
                        <a:t>ден.ед</a:t>
                      </a:r>
                      <a:r>
                        <a:rPr lang="ru-RU" sz="1200" kern="1200" dirty="0">
                          <a:effectLst/>
                          <a:latin typeface="Calibri" panose="020F0502020204030204" pitchFamily="34" charset="0"/>
                        </a:rPr>
                        <a:t>.;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5149705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indent="18415" algn="ctr"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8415" algn="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</a:rPr>
                        <a:t>T </a:t>
                      </a:r>
                      <a:r>
                        <a:rPr lang="ru-RU" sz="1200">
                          <a:effectLst/>
                          <a:latin typeface="Calibri" panose="020F0502020204030204" pitchFamily="34" charset="0"/>
                        </a:rPr>
                        <a:t>–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alibri" panose="020F0502020204030204" pitchFamily="34" charset="0"/>
                        </a:rPr>
                        <a:t>оставшийся срок действия договора лизинга, </a:t>
                      </a:r>
                      <a:r>
                        <a:rPr lang="ru-RU" sz="1200" kern="1200" dirty="0" err="1">
                          <a:effectLst/>
                          <a:latin typeface="Calibri" panose="020F0502020204030204" pitchFamily="34" charset="0"/>
                        </a:rPr>
                        <a:t>пер.времени</a:t>
                      </a:r>
                      <a:r>
                        <a:rPr lang="ru-RU" sz="1200" kern="1200" dirty="0"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17720"/>
                  </a:ext>
                </a:extLst>
              </a:tr>
            </a:tbl>
          </a:graphicData>
        </a:graphic>
      </p:graphicFrame>
      <p:sp>
        <p:nvSpPr>
          <p:cNvPr id="4" name="Rectangle 2">
            <a:extLst>
              <a:ext uri="{FF2B5EF4-FFF2-40B4-BE49-F238E27FC236}">
                <a16:creationId xmlns:a16="http://schemas.microsoft.com/office/drawing/2014/main" id="{6E8B393E-5156-46AD-8A94-391E1985E3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45" y="1514134"/>
            <a:ext cx="583264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прав лизингодателя по договору лизинга: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22B9494A-0812-433F-8362-C229ACC6ACA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9557973"/>
              </p:ext>
            </p:extLst>
          </p:nvPr>
        </p:nvGraphicFramePr>
        <p:xfrm>
          <a:off x="1377978" y="2006769"/>
          <a:ext cx="3190384" cy="8427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9" name="Формула" r:id="rId4" imgW="1548728" imgH="431613" progId="Equation.3">
                  <p:embed/>
                </p:oleObj>
              </mc:Choice>
              <mc:Fallback>
                <p:oleObj name="Формула" r:id="rId4" imgW="1548728" imgH="431613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7978" y="2006769"/>
                        <a:ext cx="3190384" cy="84274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18401323-25EE-4734-8E42-C6FBE76BE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5687" y="495344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037BE94-BDC2-4351-B6AE-342A8A65465B}"/>
              </a:ext>
            </a:extLst>
          </p:cNvPr>
          <p:cNvSpPr/>
          <p:nvPr/>
        </p:nvSpPr>
        <p:spPr>
          <a:xfrm>
            <a:off x="35908" y="5157192"/>
            <a:ext cx="88565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прав лизингополучателя по договору лизинга (если по истечению договора права на предмет лизинга остаются у лизингополучателя):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29" name="Picture 9" descr="Картинки по запросу строительная техника">
            <a:extLst>
              <a:ext uri="{FF2B5EF4-FFF2-40B4-BE49-F238E27FC236}">
                <a16:creationId xmlns:a16="http://schemas.microsoft.com/office/drawing/2014/main" id="{769384B3-C967-4176-80CC-400FC316DD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628800"/>
            <a:ext cx="1409249" cy="1127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69CC847-CE5B-44AA-A2BE-6F88E4253BE4}"/>
              </a:ext>
            </a:extLst>
          </p:cNvPr>
          <p:cNvSpPr/>
          <p:nvPr/>
        </p:nvSpPr>
        <p:spPr>
          <a:xfrm>
            <a:off x="6012160" y="2849512"/>
            <a:ext cx="30243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Calibri" panose="020F0502020204030204" pitchFamily="34" charset="0"/>
              </a:rPr>
              <a:t>Если по договору лизинга после его окончания предмет лизинга переходит в собственность лизингополучателя –</a:t>
            </a:r>
            <a:br>
              <a:rPr lang="ru-RU" dirty="0">
                <a:latin typeface="Calibri" panose="020F0502020204030204" pitchFamily="34" charset="0"/>
              </a:rPr>
            </a:br>
            <a:r>
              <a:rPr lang="ru-RU" dirty="0">
                <a:latin typeface="Calibri" panose="020F0502020204030204" pitchFamily="34" charset="0"/>
              </a:rPr>
              <a:t>как учесть?</a:t>
            </a:r>
          </a:p>
        </p:txBody>
      </p:sp>
      <p:sp>
        <p:nvSpPr>
          <p:cNvPr id="14" name="Номер слайда 2">
            <a:extLst>
              <a:ext uri="{FF2B5EF4-FFF2-40B4-BE49-F238E27FC236}">
                <a16:creationId xmlns:a16="http://schemas.microsoft.com/office/drawing/2014/main" id="{1D478FC6-8035-4E54-8E23-3A93FEC83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29</a:t>
            </a:fld>
            <a:endParaRPr lang="en-US" sz="1200" dirty="0">
              <a:latin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07F7BEB8-E0BD-40D5-BF0A-0DB7C3078C21}"/>
                  </a:ext>
                </a:extLst>
              </p:cNvPr>
              <p:cNvSpPr/>
              <p:nvPr/>
            </p:nvSpPr>
            <p:spPr>
              <a:xfrm>
                <a:off x="3491880" y="5943036"/>
                <a:ext cx="2736304" cy="5672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000">
                        <a:latin typeface="Cambria Math" panose="02040503050406030204" pitchFamily="18" charset="0"/>
                      </a:rPr>
                      <m:t>С</m:t>
                    </m:r>
                    <m:r>
                      <a:rPr lang="ru-RU" sz="2000" i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2000" i="0">
                            <a:latin typeface="Cambria Math" panose="02040503050406030204" pitchFamily="18" charset="0"/>
                          </a:rPr>
                          <m:t>С</m:t>
                        </m:r>
                      </m:e>
                      <m:sub>
                        <m:r>
                          <a:rPr lang="ru-RU" sz="2000" i="0">
                            <a:latin typeface="Cambria Math" panose="02040503050406030204" pitchFamily="18" charset="0"/>
                          </a:rPr>
                          <m:t>ПЛ</m:t>
                        </m:r>
                      </m:sub>
                    </m:sSub>
                    <m:r>
                      <a:rPr lang="ru-RU" sz="2000" i="0"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chr m:val="∑"/>
                        <m:limLoc m:val="undOvr"/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ru-RU" sz="20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ru-RU" sz="2000" i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ru-RU" sz="2000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  <m:e>
                        <m:f>
                          <m:fPr>
                            <m:ctrlPr>
                              <a:rPr lang="ru-RU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ru-RU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000" i="0">
                                    <a:latin typeface="Cambria Math" panose="02040503050406030204" pitchFamily="18" charset="0"/>
                                  </a:rPr>
                                  <m:t>ДП</m:t>
                                </m:r>
                              </m:e>
                              <m:sub>
                                <m:r>
                                  <a:rPr lang="ru-RU" sz="20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num>
                          <m:den>
                            <m:sSup>
                              <m:sSupPr>
                                <m:ctrlPr>
                                  <a:rPr lang="ru-RU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ru-R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ru-RU" sz="2000" i="0">
                                        <a:latin typeface="Cambria Math" panose="02040503050406030204" pitchFamily="18" charset="0"/>
                                      </a:rPr>
                                      <m:t>1+</m:t>
                                    </m:r>
                                    <m:r>
                                      <a:rPr lang="ru-RU" sz="20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ru-RU" sz="20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p>
                            </m:sSup>
                          </m:den>
                        </m:f>
                      </m:e>
                    </m:nary>
                  </m:oMath>
                </a14:m>
                <a:r>
                  <a:rPr lang="ru-RU" sz="2000" dirty="0"/>
                  <a:t>.</a:t>
                </a: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07F7BEB8-E0BD-40D5-BF0A-0DB7C3078C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5943036"/>
                <a:ext cx="2736304" cy="567271"/>
              </a:xfrm>
              <a:prstGeom prst="rect">
                <a:avLst/>
              </a:prstGeom>
              <a:blipFill>
                <a:blip r:embed="rId7"/>
                <a:stretch>
                  <a:fillRect b="-10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0597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1944216" y="-27384"/>
            <a:ext cx="723629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noProof="0" dirty="0">
                <a:solidFill>
                  <a:srgbClr val="0070C0"/>
                </a:solidFill>
                <a:latin typeface="Calibri" panose="020F0502020204030204" pitchFamily="34" charset="0"/>
                <a:ea typeface="+mj-ea"/>
                <a:cs typeface="+mj-cs"/>
              </a:rPr>
              <a:t>Информация о преподавателе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1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30" y="2996952"/>
            <a:ext cx="25922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cs typeface="Arial" charset="0"/>
              </a:rPr>
              <a:t>Горев Сергей Владимирович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67744" y="692696"/>
            <a:ext cx="673448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763" indent="-47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70C0"/>
                </a:solidFill>
                <a:latin typeface="Calibri" panose="020F0502020204030204" pitchFamily="34" charset="0"/>
              </a:rPr>
              <a:t>Руководитель комитета по региональному развитию, эксперт, оценщик Ассоциации «СРОО «Экспертный совет»</a:t>
            </a:r>
          </a:p>
          <a:p>
            <a:pPr marL="4763" indent="-4763" fontAlgn="auto">
              <a:spcBef>
                <a:spcPts val="120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70C0"/>
                </a:solidFill>
                <a:latin typeface="Calibri" panose="020F0502020204030204" pitchFamily="34" charset="0"/>
              </a:rPr>
              <a:t>Стаж оценочной деятельности – с 2005 года.</a:t>
            </a:r>
          </a:p>
          <a:p>
            <a:pPr marL="4763" indent="-47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70C0"/>
                </a:solidFill>
                <a:latin typeface="Calibri" panose="020F0502020204030204" pitchFamily="34" charset="0"/>
              </a:rPr>
              <a:t>Стаж экспертной деятельности – с 2010 года.</a:t>
            </a:r>
          </a:p>
          <a:p>
            <a:pPr marL="4763" indent="-47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70C0"/>
                </a:solidFill>
                <a:latin typeface="Calibri" panose="020F0502020204030204" pitchFamily="34" charset="0"/>
              </a:rPr>
              <a:t>магистр по специальности «Экспертиза отчетов об оценке»</a:t>
            </a:r>
            <a:br>
              <a:rPr lang="ru-RU" sz="1600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1600" dirty="0">
                <a:solidFill>
                  <a:srgbClr val="0070C0"/>
                </a:solidFill>
                <a:latin typeface="Calibri" panose="020F0502020204030204" pitchFamily="34" charset="0"/>
              </a:rPr>
              <a:t>(РЭУ им. Г.В. Плеханова, 2014)</a:t>
            </a:r>
            <a:endParaRPr lang="en-US" sz="16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4763" indent="-4763" fontAlgn="auto">
              <a:spcBef>
                <a:spcPts val="120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70C0"/>
                </a:solidFill>
                <a:latin typeface="Calibri" panose="020F0502020204030204" pitchFamily="34" charset="0"/>
              </a:rPr>
              <a:t>8 (800) 200-29-50, </a:t>
            </a:r>
            <a:r>
              <a:rPr lang="en-US" sz="1600" dirty="0">
                <a:solidFill>
                  <a:srgbClr val="0070C0"/>
                </a:solidFill>
                <a:latin typeface="Calibri" panose="020F0502020204030204" pitchFamily="34" charset="0"/>
              </a:rPr>
              <a:t>gorev@srosovet.ru</a:t>
            </a:r>
            <a:endParaRPr lang="ru-RU" sz="16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3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13314" name="Picture 2" descr="http://previews.123rf.com/images/iarada/iarada1203/iarada120300010/12497733-Cartoon-scientists-and-magnifying-glass-Stock-Phot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429000"/>
            <a:ext cx="3491880" cy="2046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://reeana.ru/wp-content/uploads/2015/11/%D0%92-%D0%9A%D1%80%D1%8B%D0%BC%D1%83-%D0%B2%D1%8B%D0%B1%D1%80%D0%B0%D0%BB%D0%B8-%D0%BB%D1%83%D1%87%D1%88%D0%B8%D1%85-%D1%81%D1%82%D1%83%D0%B4%D0%B5%D0%BD%D1%82%D0%BE%D0%B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077" y="3905672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E35632F-B10E-4ADF-84AC-97F0CC1F31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2696"/>
            <a:ext cx="2267744" cy="2307145"/>
          </a:xfrm>
          <a:prstGeom prst="rect">
            <a:avLst/>
          </a:prstGeom>
          <a:solidFill>
            <a:schemeClr val="accent1">
              <a:alpha val="58000"/>
            </a:schemeClr>
          </a:solidFill>
        </p:spPr>
      </p:pic>
      <p:pic>
        <p:nvPicPr>
          <p:cNvPr id="49156" name="Picture 4" descr="https://www.megachange.is/blog/wp-content/uploads/2017/11/wpid-curata__a39bcaa527e80ad3cdfdb1ff3c3fafff.jpg">
            <a:extLst>
              <a:ext uri="{FF2B5EF4-FFF2-40B4-BE49-F238E27FC236}">
                <a16:creationId xmlns:a16="http://schemas.microsoft.com/office/drawing/2014/main" id="{32966C19-325E-4A8B-A68A-2247BB41D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77072"/>
            <a:ext cx="2780928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77716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0638" y="63035"/>
            <a:ext cx="7163362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Оценка финансовых вложений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(внеоборотные активы)</a:t>
            </a: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401323-25EE-4734-8E42-C6FBE76BE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5687" y="495344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Номер слайда 2">
            <a:extLst>
              <a:ext uri="{FF2B5EF4-FFF2-40B4-BE49-F238E27FC236}">
                <a16:creationId xmlns:a16="http://schemas.microsoft.com/office/drawing/2014/main" id="{AADC2D59-1E7F-4813-8AB2-7D837805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30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9D43D62-2F68-4D0F-85B4-F9FEDEFCF2A8}"/>
              </a:ext>
            </a:extLst>
          </p:cNvPr>
          <p:cNvSpPr/>
          <p:nvPr/>
        </p:nvSpPr>
        <p:spPr>
          <a:xfrm>
            <a:off x="287186" y="1340768"/>
            <a:ext cx="3960000" cy="792000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lvl="0"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Ценные бумаги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8316486-8BB7-408C-9321-D37005829666}"/>
              </a:ext>
            </a:extLst>
          </p:cNvPr>
          <p:cNvSpPr/>
          <p:nvPr/>
        </p:nvSpPr>
        <p:spPr>
          <a:xfrm>
            <a:off x="4948230" y="1340768"/>
            <a:ext cx="3960000" cy="1569660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lvl="0"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Вклады в уставные (складочные) капиталы других организаций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ECC04F3-8A66-4D3A-8A48-87BEC2C3AB8C}"/>
              </a:ext>
            </a:extLst>
          </p:cNvPr>
          <p:cNvSpPr/>
          <p:nvPr/>
        </p:nvSpPr>
        <p:spPr>
          <a:xfrm>
            <a:off x="4950177" y="3284984"/>
            <a:ext cx="3960000" cy="1569660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lvl="0"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Займы предоставленные другим организациям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9CB723F-721A-4CEC-985B-F2F0595D0AA2}"/>
              </a:ext>
            </a:extLst>
          </p:cNvPr>
          <p:cNvSpPr/>
          <p:nvPr/>
        </p:nvSpPr>
        <p:spPr>
          <a:xfrm>
            <a:off x="287186" y="2564904"/>
            <a:ext cx="3960000" cy="2308324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lvl="0"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Дебиторская задолженность, приобретенная по договору цессии на основании уступки права требования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7BC20B2-0DB2-4FDC-8DDA-2F80BF72FF69}"/>
              </a:ext>
            </a:extLst>
          </p:cNvPr>
          <p:cNvSpPr/>
          <p:nvPr/>
        </p:nvSpPr>
        <p:spPr>
          <a:xfrm>
            <a:off x="287186" y="5828291"/>
            <a:ext cx="8621044" cy="830997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lvl="0"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Вклады организации-товарища по договору простого товарищества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6ABACF-C5A1-4A7A-B91F-71630F76E6EE}"/>
              </a:ext>
            </a:extLst>
          </p:cNvPr>
          <p:cNvSpPr txBox="1"/>
          <p:nvPr/>
        </p:nvSpPr>
        <p:spPr>
          <a:xfrm>
            <a:off x="2267186" y="5229200"/>
            <a:ext cx="47525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Calibri" panose="020F0502020204030204" pitchFamily="34" charset="0"/>
              </a:rPr>
              <a:t>аналогично оценки прав требования дебиторской задолженности</a:t>
            </a:r>
          </a:p>
        </p:txBody>
      </p:sp>
      <p:sp>
        <p:nvSpPr>
          <p:cNvPr id="20" name="Правая фигурная скобка 19">
            <a:extLst>
              <a:ext uri="{FF2B5EF4-FFF2-40B4-BE49-F238E27FC236}">
                <a16:creationId xmlns:a16="http://schemas.microsoft.com/office/drawing/2014/main" id="{E2E5E0EF-321A-4C21-A951-A3E19DB3FF76}"/>
              </a:ext>
            </a:extLst>
          </p:cNvPr>
          <p:cNvSpPr/>
          <p:nvPr/>
        </p:nvSpPr>
        <p:spPr>
          <a:xfrm rot="5400000">
            <a:off x="4481634" y="802605"/>
            <a:ext cx="232147" cy="8621045"/>
          </a:xfrm>
          <a:prstGeom prst="rightBrace">
            <a:avLst>
              <a:gd name="adj1" fmla="val 42095"/>
              <a:gd name="adj2" fmla="val 50000"/>
            </a:avLst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681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7704" y="32593"/>
            <a:ext cx="7308304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Оценка финансовых вложений: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ценные бумаги</a:t>
            </a: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401323-25EE-4734-8E42-C6FBE76BE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5687" y="495344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Номер слайда 2">
            <a:extLst>
              <a:ext uri="{FF2B5EF4-FFF2-40B4-BE49-F238E27FC236}">
                <a16:creationId xmlns:a16="http://schemas.microsoft.com/office/drawing/2014/main" id="{AADC2D59-1E7F-4813-8AB2-7D837805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31</a:t>
            </a:fld>
            <a:endParaRPr lang="en-US" sz="1200" dirty="0">
              <a:latin typeface="Calibri" panose="020F0502020204030204" pitchFamily="34" charset="0"/>
            </a:endParaRP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D639B23D-2741-46BD-9070-BAD78A291D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1977488"/>
              </p:ext>
            </p:extLst>
          </p:nvPr>
        </p:nvGraphicFramePr>
        <p:xfrm>
          <a:off x="325218" y="1417923"/>
          <a:ext cx="8568951" cy="52301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567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Ценная бумага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Методы оценки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823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Акция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96850" indent="0">
                        <a:buFont typeface="Arial" panose="020B0604020202020204" pitchFamily="34" charset="0"/>
                        <a:buNone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Метод 1 – через стоимость всего бизнеса.</a:t>
                      </a:r>
                    </a:p>
                    <a:p>
                      <a:pPr marL="196850" indent="0">
                        <a:buFont typeface="Arial" panose="020B0604020202020204" pitchFamily="34" charset="0"/>
                        <a:buNone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Метод 2 – котировки.</a:t>
                      </a:r>
                    </a:p>
                    <a:p>
                      <a:pPr marL="196850" indent="0">
                        <a:buFont typeface="Arial" panose="020B0604020202020204" pitchFamily="34" charset="0"/>
                        <a:buNone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Метод 3 – дисконтирование дивидендов.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Облигации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96850" indent="0" algn="just">
                        <a:buFont typeface="Arial" panose="020B0604020202020204" pitchFamily="34" charset="0"/>
                        <a:buNone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Облигация с нулевым купоном:</a:t>
                      </a:r>
                    </a:p>
                    <a:p>
                      <a:pPr marL="196850" indent="0" algn="just">
                        <a:buFont typeface="Arial" panose="020B0604020202020204" pitchFamily="34" charset="0"/>
                        <a:buNone/>
                      </a:pPr>
                      <a:endParaRPr lang="ru-RU" sz="16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196850" indent="0" algn="just">
                        <a:buFont typeface="Arial" panose="020B0604020202020204" pitchFamily="34" charset="0"/>
                        <a:buNone/>
                      </a:pPr>
                      <a:endParaRPr lang="ru-RU" sz="16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196850" indent="0" algn="just">
                        <a:buFont typeface="Arial" panose="020B0604020202020204" pitchFamily="34" charset="0"/>
                        <a:buNone/>
                      </a:pPr>
                      <a:endParaRPr lang="ru-RU" sz="16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196850" indent="0" algn="just">
                        <a:buFont typeface="Arial" panose="020B0604020202020204" pitchFamily="34" charset="0"/>
                        <a:buNone/>
                      </a:pPr>
                      <a:endParaRPr lang="ru-RU" sz="16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196850" indent="0" algn="just">
                        <a:buFont typeface="Arial" panose="020B0604020202020204" pitchFamily="34" charset="0"/>
                        <a:buNone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Бессрочная облигация с купоном постоянного или плавающего дохода </a:t>
                      </a: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/ </a:t>
                      </a: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Безотзывная облигация с купоном постоянного дохода:</a:t>
                      </a:r>
                    </a:p>
                    <a:p>
                      <a:pPr marL="196850" indent="0" algn="just">
                        <a:buFont typeface="Arial" panose="020B0604020202020204" pitchFamily="34" charset="0"/>
                        <a:buNone/>
                      </a:pPr>
                      <a:endParaRPr lang="ru-RU" sz="16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196850" indent="0" algn="just">
                        <a:buFont typeface="Arial" panose="020B0604020202020204" pitchFamily="34" charset="0"/>
                        <a:buNone/>
                      </a:pPr>
                      <a:endParaRPr lang="ru-RU" sz="16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196850" indent="0" algn="just">
                        <a:buFont typeface="Arial" panose="020B0604020202020204" pitchFamily="34" charset="0"/>
                        <a:buNone/>
                      </a:pPr>
                      <a:endParaRPr lang="ru-RU" sz="16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196850" indent="0" algn="just">
                        <a:buFont typeface="Arial" panose="020B0604020202020204" pitchFamily="34" charset="0"/>
                        <a:buNone/>
                      </a:pPr>
                      <a:endParaRPr lang="ru-RU" sz="16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196850" indent="0" algn="just">
                        <a:buFont typeface="Arial" panose="020B0604020202020204" pitchFamily="34" charset="0"/>
                        <a:buNone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Отзывная облигация с купоном постоянного дохода (есть срок защиты от досрочного погашения, а также вероятность отзыва после указанного срока):</a:t>
                      </a:r>
                    </a:p>
                    <a:p>
                      <a:pPr marL="196850" indent="0" algn="just">
                        <a:buFont typeface="Arial" panose="020B0604020202020204" pitchFamily="34" charset="0"/>
                        <a:buNone/>
                      </a:pPr>
                      <a:endParaRPr lang="ru-RU" sz="16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196850" indent="0" algn="just">
                        <a:buFont typeface="Arial" panose="020B0604020202020204" pitchFamily="34" charset="0"/>
                        <a:buNone/>
                      </a:pPr>
                      <a:endParaRPr lang="ru-RU" sz="16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196850" indent="0" algn="just">
                        <a:buFont typeface="Arial" panose="020B0604020202020204" pitchFamily="34" charset="0"/>
                        <a:buNone/>
                      </a:pPr>
                      <a:endParaRPr lang="ru-RU" sz="16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0079962"/>
                  </a:ext>
                </a:extLst>
              </a:tr>
              <a:tr h="324803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Векселя, чеки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96850" indent="0" algn="just">
                        <a:buFont typeface="Arial" panose="020B0604020202020204" pitchFamily="34" charset="0"/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 целом, аналогично оценке прав требования дебиторской задолженности.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1814166"/>
                  </a:ext>
                </a:extLst>
              </a:tr>
            </a:tbl>
          </a:graphicData>
        </a:graphic>
      </p:graphicFrame>
      <p:sp>
        <p:nvSpPr>
          <p:cNvPr id="2" name="Rectangle 2">
            <a:extLst>
              <a:ext uri="{FF2B5EF4-FFF2-40B4-BE49-F238E27FC236}">
                <a16:creationId xmlns:a16="http://schemas.microsoft.com/office/drawing/2014/main" id="{C1B8B006-29B3-45D2-90DA-D6E381D04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2862" y="292494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4BA737F6-FB0B-4D57-B6C9-2BB5EA9007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1568348"/>
              </p:ext>
            </p:extLst>
          </p:nvPr>
        </p:nvGraphicFramePr>
        <p:xfrm>
          <a:off x="4609693" y="2789150"/>
          <a:ext cx="1438275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32" name="Формула" r:id="rId4" imgW="1129810" imgH="444307" progId="Equation.3">
                  <p:embed/>
                </p:oleObj>
              </mc:Choice>
              <mc:Fallback>
                <p:oleObj name="Формула" r:id="rId4" imgW="1129810" imgH="444307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9693" y="2789150"/>
                        <a:ext cx="1438275" cy="561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4">
            <a:extLst>
              <a:ext uri="{FF2B5EF4-FFF2-40B4-BE49-F238E27FC236}">
                <a16:creationId xmlns:a16="http://schemas.microsoft.com/office/drawing/2014/main" id="{6873273B-6217-4983-8D46-04E205097D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8852" y="439146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D192BCBC-F4FB-4BEB-A2ED-FD6139711D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9845873"/>
              </p:ext>
            </p:extLst>
          </p:nvPr>
        </p:nvGraphicFramePr>
        <p:xfrm>
          <a:off x="4542494" y="4226002"/>
          <a:ext cx="1466850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33" name="Формула" r:id="rId6" imgW="1193800" imgH="457200" progId="Equation.3">
                  <p:embed/>
                </p:oleObj>
              </mc:Choice>
              <mc:Fallback>
                <p:oleObj name="Формула" r:id="rId6" imgW="1193800" imgH="457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2494" y="4226002"/>
                        <a:ext cx="1466850" cy="552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6">
            <a:extLst>
              <a:ext uri="{FF2B5EF4-FFF2-40B4-BE49-F238E27FC236}">
                <a16:creationId xmlns:a16="http://schemas.microsoft.com/office/drawing/2014/main" id="{7C031EFC-F622-4AC6-B152-0E77A9B692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0912" y="51389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id="{7A76AD44-8A33-4D74-8BEA-0FE94AB0BC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6628639"/>
              </p:ext>
            </p:extLst>
          </p:nvPr>
        </p:nvGraphicFramePr>
        <p:xfrm>
          <a:off x="4194831" y="5591920"/>
          <a:ext cx="2162175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34" name="Формула" r:id="rId8" imgW="1727200" imgH="457200" progId="Equation.3">
                  <p:embed/>
                </p:oleObj>
              </mc:Choice>
              <mc:Fallback>
                <p:oleObj name="Формула" r:id="rId8" imgW="172720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4831" y="5591920"/>
                        <a:ext cx="2162175" cy="552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86D171A-8C17-4667-98ED-01281731C293}"/>
              </a:ext>
            </a:extLst>
          </p:cNvPr>
          <p:cNvSpPr/>
          <p:nvPr/>
        </p:nvSpPr>
        <p:spPr>
          <a:xfrm>
            <a:off x="5292080" y="2844270"/>
            <a:ext cx="936104" cy="4682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D7C440ED-BD90-48FF-A2C7-4E61246ABE24}"/>
              </a:ext>
            </a:extLst>
          </p:cNvPr>
          <p:cNvSpPr/>
          <p:nvPr/>
        </p:nvSpPr>
        <p:spPr>
          <a:xfrm>
            <a:off x="5541292" y="4248656"/>
            <a:ext cx="936104" cy="4682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E395ECE8-49F7-4D0F-901A-CBA0629C0246}"/>
              </a:ext>
            </a:extLst>
          </p:cNvPr>
          <p:cNvSpPr/>
          <p:nvPr/>
        </p:nvSpPr>
        <p:spPr>
          <a:xfrm>
            <a:off x="5888954" y="5675983"/>
            <a:ext cx="936104" cy="4682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181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7704" y="480223"/>
            <a:ext cx="7308304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Оценка финансовых вложений: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вклады в уставные (складочные) капиталы</a:t>
            </a:r>
            <a:b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других организаций</a:t>
            </a:r>
            <a:b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401323-25EE-4734-8E42-C6FBE76BE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5687" y="495344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Номер слайда 2">
            <a:extLst>
              <a:ext uri="{FF2B5EF4-FFF2-40B4-BE49-F238E27FC236}">
                <a16:creationId xmlns:a16="http://schemas.microsoft.com/office/drawing/2014/main" id="{AADC2D59-1E7F-4813-8AB2-7D837805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32</a:t>
            </a:fld>
            <a:endParaRPr lang="en-US" sz="1200" dirty="0">
              <a:latin typeface="Calibri" panose="020F0502020204030204" pitchFamily="34" charset="0"/>
            </a:endParaRPr>
          </a:p>
        </p:txBody>
      </p:sp>
      <p:pic>
        <p:nvPicPr>
          <p:cNvPr id="31748" name="Picture 4" descr="Картинки по запросу матрешка в разрезе">
            <a:extLst>
              <a:ext uri="{FF2B5EF4-FFF2-40B4-BE49-F238E27FC236}">
                <a16:creationId xmlns:a16="http://schemas.microsoft.com/office/drawing/2014/main" id="{FFF75C2C-D575-4618-B90D-1D43D8D91D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0" t="3294" r="3942" b="4501"/>
          <a:stretch/>
        </p:blipFill>
        <p:spPr bwMode="auto">
          <a:xfrm>
            <a:off x="218096" y="1916832"/>
            <a:ext cx="4248472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49430B7-5644-4D38-92F8-EBAF110F6421}"/>
              </a:ext>
            </a:extLst>
          </p:cNvPr>
          <p:cNvSpPr txBox="1"/>
          <p:nvPr/>
        </p:nvSpPr>
        <p:spPr>
          <a:xfrm>
            <a:off x="4788024" y="1884829"/>
            <a:ext cx="403244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В каких случаях возможен «эвристический анализ» стоимости дочерних компаний: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деятельность не ведется;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процедура банкротства, стоимость обязательств превышает стоимость активов;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информация отсутствует – формируем допущение;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стоимость незначительна.</a:t>
            </a:r>
          </a:p>
          <a:p>
            <a:endParaRPr lang="ru-RU" sz="20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12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0638" y="221362"/>
            <a:ext cx="7163362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Оценка отложенных налоговых активов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401323-25EE-4734-8E42-C6FBE76BE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5687" y="495344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Номер слайда 2">
            <a:extLst>
              <a:ext uri="{FF2B5EF4-FFF2-40B4-BE49-F238E27FC236}">
                <a16:creationId xmlns:a16="http://schemas.microsoft.com/office/drawing/2014/main" id="{AADC2D59-1E7F-4813-8AB2-7D837805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33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D06271A-C4EF-4F58-BEDD-4B4AD7714BE2}"/>
              </a:ext>
            </a:extLst>
          </p:cNvPr>
          <p:cNvSpPr/>
          <p:nvPr/>
        </p:nvSpPr>
        <p:spPr>
          <a:xfrm>
            <a:off x="323528" y="1870927"/>
            <a:ext cx="8496944" cy="967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Часть отложенного налога на прибыль, которая должна привести</a:t>
            </a:r>
            <a:b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к уменьшению налога на прибыль в последующих отчетных периодах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5AF63A5-9082-49FF-B524-EF3DD8B8DFFA}"/>
              </a:ext>
            </a:extLst>
          </p:cNvPr>
          <p:cNvSpPr txBox="1"/>
          <p:nvPr/>
        </p:nvSpPr>
        <p:spPr>
          <a:xfrm>
            <a:off x="827584" y="4005064"/>
            <a:ext cx="7560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Почему эту статью нужно учитывать при оценке?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3EC47F1B-F75A-49B5-BE16-155A362A1D27}"/>
              </a:ext>
            </a:extLst>
          </p:cNvPr>
          <p:cNvSpPr/>
          <p:nvPr/>
        </p:nvSpPr>
        <p:spPr>
          <a:xfrm>
            <a:off x="179512" y="4892966"/>
            <a:ext cx="4320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Приказ Минфина России</a:t>
            </a:r>
            <a:b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от 28.08.2014 № 84н</a:t>
            </a:r>
            <a:b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«Об утверждении Порядка определения стоимости чистых активов»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FC3EB95A-308A-4BD5-93B9-17242397B493}"/>
              </a:ext>
            </a:extLst>
          </p:cNvPr>
          <p:cNvSpPr/>
          <p:nvPr/>
        </p:nvSpPr>
        <p:spPr>
          <a:xfrm>
            <a:off x="4653501" y="5016860"/>
            <a:ext cx="4320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при прочих равных условиях, организация с ОНА будет более привлекательным вложением</a:t>
            </a:r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33A78729-84EB-47C4-A69F-3895D06F580E}"/>
              </a:ext>
            </a:extLst>
          </p:cNvPr>
          <p:cNvCxnSpPr>
            <a:cxnSpLocks/>
          </p:cNvCxnSpPr>
          <p:nvPr/>
        </p:nvCxnSpPr>
        <p:spPr>
          <a:xfrm>
            <a:off x="251520" y="6093295"/>
            <a:ext cx="4104456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9433A90A-2DE6-4B09-9295-B8565BD17895}"/>
              </a:ext>
            </a:extLst>
          </p:cNvPr>
          <p:cNvCxnSpPr>
            <a:cxnSpLocks/>
          </p:cNvCxnSpPr>
          <p:nvPr/>
        </p:nvCxnSpPr>
        <p:spPr>
          <a:xfrm>
            <a:off x="4869045" y="6093295"/>
            <a:ext cx="4104456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096DE4F4-E269-4B97-BED2-21E1F68C8036}"/>
              </a:ext>
            </a:extLst>
          </p:cNvPr>
          <p:cNvCxnSpPr>
            <a:cxnSpLocks/>
          </p:cNvCxnSpPr>
          <p:nvPr/>
        </p:nvCxnSpPr>
        <p:spPr>
          <a:xfrm flipV="1">
            <a:off x="4355976" y="4437112"/>
            <a:ext cx="143536" cy="1656184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8A4FBB15-C4BA-49F3-B6DF-445AE72DC5F3}"/>
              </a:ext>
            </a:extLst>
          </p:cNvPr>
          <p:cNvCxnSpPr>
            <a:cxnSpLocks/>
          </p:cNvCxnSpPr>
          <p:nvPr/>
        </p:nvCxnSpPr>
        <p:spPr>
          <a:xfrm flipH="1" flipV="1">
            <a:off x="4724400" y="4437112"/>
            <a:ext cx="133117" cy="1656184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2A45AA71-C3E1-406D-B2C6-BBF0B64164D9}"/>
              </a:ext>
            </a:extLst>
          </p:cNvPr>
          <p:cNvCxnSpPr>
            <a:cxnSpLocks/>
          </p:cNvCxnSpPr>
          <p:nvPr/>
        </p:nvCxnSpPr>
        <p:spPr>
          <a:xfrm>
            <a:off x="1835696" y="4437112"/>
            <a:ext cx="561662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680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0638" y="221362"/>
            <a:ext cx="7163362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Оценка отложенных налоговых активов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401323-25EE-4734-8E42-C6FBE76BE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5687" y="495344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Номер слайда 2">
            <a:extLst>
              <a:ext uri="{FF2B5EF4-FFF2-40B4-BE49-F238E27FC236}">
                <a16:creationId xmlns:a16="http://schemas.microsoft.com/office/drawing/2014/main" id="{AADC2D59-1E7F-4813-8AB2-7D837805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34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D06271A-C4EF-4F58-BEDD-4B4AD7714BE2}"/>
              </a:ext>
            </a:extLst>
          </p:cNvPr>
          <p:cNvSpPr/>
          <p:nvPr/>
        </p:nvSpPr>
        <p:spPr>
          <a:xfrm>
            <a:off x="323528" y="4293096"/>
            <a:ext cx="8496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Проблемы оценки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81F897-3C5A-4D77-9937-6293DF27CD70}"/>
              </a:ext>
            </a:extLst>
          </p:cNvPr>
          <p:cNvSpPr txBox="1"/>
          <p:nvPr/>
        </p:nvSpPr>
        <p:spPr>
          <a:xfrm>
            <a:off x="677409" y="4968386"/>
            <a:ext cx="3030496" cy="1631216"/>
          </a:xfrm>
          <a:prstGeom prst="rect">
            <a:avLst/>
          </a:prstGeom>
          <a:noFill/>
          <a:ln w="158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нужно сделать прогноз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налога на прибыль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=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полноценную модель доходного подхода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B73B2F-82FB-4008-824A-9DAF012023F2}"/>
              </a:ext>
            </a:extLst>
          </p:cNvPr>
          <p:cNvSpPr txBox="1"/>
          <p:nvPr/>
        </p:nvSpPr>
        <p:spPr>
          <a:xfrm>
            <a:off x="5364088" y="4966136"/>
            <a:ext cx="3030496" cy="1631216"/>
          </a:xfrm>
          <a:prstGeom prst="rect">
            <a:avLst/>
          </a:prstGeom>
          <a:noFill/>
          <a:ln w="158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не всегда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можно «зачесть»</a:t>
            </a:r>
            <a:b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всю сумму налога</a:t>
            </a:r>
            <a:b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на прибыль за соответствующий период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BFD77BB8-5FFC-463A-BE8B-C0BE3E71CCC2}"/>
              </a:ext>
            </a:extLst>
          </p:cNvPr>
          <p:cNvCxnSpPr/>
          <p:nvPr/>
        </p:nvCxnSpPr>
        <p:spPr>
          <a:xfrm>
            <a:off x="1579713" y="2245863"/>
            <a:ext cx="6408712" cy="0"/>
          </a:xfrm>
          <a:prstGeom prst="line">
            <a:avLst/>
          </a:prstGeom>
          <a:ln w="22225"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EFD7F61F-E57B-42E3-BEA0-F33A14152C4D}"/>
              </a:ext>
            </a:extLst>
          </p:cNvPr>
          <p:cNvCxnSpPr>
            <a:cxnSpLocks/>
          </p:cNvCxnSpPr>
          <p:nvPr/>
        </p:nvCxnSpPr>
        <p:spPr>
          <a:xfrm flipV="1">
            <a:off x="1579713" y="1453775"/>
            <a:ext cx="0" cy="1872208"/>
          </a:xfrm>
          <a:prstGeom prst="line">
            <a:avLst/>
          </a:prstGeom>
          <a:ln w="22225"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2417E35-B156-4A94-A6D6-C60C8D8EEADA}"/>
              </a:ext>
            </a:extLst>
          </p:cNvPr>
          <p:cNvSpPr/>
          <p:nvPr/>
        </p:nvSpPr>
        <p:spPr>
          <a:xfrm>
            <a:off x="7868037" y="2282582"/>
            <a:ext cx="2648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</a:rPr>
              <a:t>t</a:t>
            </a:r>
            <a:endParaRPr lang="ru-RU" i="1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39741E5-6C8A-4C43-9EC8-D87590446672}"/>
              </a:ext>
            </a:extLst>
          </p:cNvPr>
          <p:cNvSpPr/>
          <p:nvPr/>
        </p:nvSpPr>
        <p:spPr>
          <a:xfrm>
            <a:off x="1274821" y="1255094"/>
            <a:ext cx="304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</a:rPr>
              <a:t>C</a:t>
            </a:r>
            <a:endParaRPr lang="ru-RU" i="1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AA0985D-27C7-43C3-BA46-11520C2D4D68}"/>
              </a:ext>
            </a:extLst>
          </p:cNvPr>
          <p:cNvSpPr/>
          <p:nvPr/>
        </p:nvSpPr>
        <p:spPr>
          <a:xfrm>
            <a:off x="2627783" y="2270090"/>
            <a:ext cx="264778" cy="755368"/>
          </a:xfrm>
          <a:prstGeom prst="rect">
            <a:avLst/>
          </a:prstGeom>
          <a:pattFill prst="wdUpDiag">
            <a:fgClr>
              <a:srgbClr val="0070C0"/>
            </a:fgClr>
            <a:bgClr>
              <a:schemeClr val="bg1"/>
            </a:bgClr>
          </a:patt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4981CAE-01C2-410A-BD61-F5BF7DC8DF98}"/>
              </a:ext>
            </a:extLst>
          </p:cNvPr>
          <p:cNvSpPr/>
          <p:nvPr/>
        </p:nvSpPr>
        <p:spPr>
          <a:xfrm>
            <a:off x="3443127" y="2270090"/>
            <a:ext cx="264778" cy="879855"/>
          </a:xfrm>
          <a:prstGeom prst="rect">
            <a:avLst/>
          </a:prstGeom>
          <a:pattFill prst="wdUpDiag">
            <a:fgClr>
              <a:srgbClr val="0070C0"/>
            </a:fgClr>
            <a:bgClr>
              <a:schemeClr val="bg1"/>
            </a:bgClr>
          </a:patt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F18BE52D-12EA-4684-9114-F008BEB13B6F}"/>
              </a:ext>
            </a:extLst>
          </p:cNvPr>
          <p:cNvSpPr/>
          <p:nvPr/>
        </p:nvSpPr>
        <p:spPr>
          <a:xfrm>
            <a:off x="4224952" y="2266095"/>
            <a:ext cx="264778" cy="385819"/>
          </a:xfrm>
          <a:prstGeom prst="rect">
            <a:avLst/>
          </a:prstGeom>
          <a:pattFill prst="wdUpDiag">
            <a:fgClr>
              <a:srgbClr val="0070C0"/>
            </a:fgClr>
            <a:bgClr>
              <a:schemeClr val="bg1"/>
            </a:bgClr>
          </a:patt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EF7129B-B2CC-4AB0-B42A-AC6633E57C41}"/>
              </a:ext>
            </a:extLst>
          </p:cNvPr>
          <p:cNvSpPr txBox="1"/>
          <p:nvPr/>
        </p:nvSpPr>
        <p:spPr>
          <a:xfrm>
            <a:off x="4964514" y="2780613"/>
            <a:ext cx="3168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«экономия» на налоге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E8401C37-CB07-40A4-AAA3-FF2997845A2A}"/>
              </a:ext>
            </a:extLst>
          </p:cNvPr>
          <p:cNvCxnSpPr>
            <a:cxnSpLocks/>
          </p:cNvCxnSpPr>
          <p:nvPr/>
        </p:nvCxnSpPr>
        <p:spPr>
          <a:xfrm>
            <a:off x="4860032" y="3149945"/>
            <a:ext cx="2924509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A4E3B669-37DE-42BA-A4F2-5E762DC2C7D9}"/>
              </a:ext>
            </a:extLst>
          </p:cNvPr>
          <p:cNvCxnSpPr>
            <a:cxnSpLocks/>
            <a:stCxn id="22" idx="2"/>
          </p:cNvCxnSpPr>
          <p:nvPr/>
        </p:nvCxnSpPr>
        <p:spPr>
          <a:xfrm>
            <a:off x="4357341" y="2651914"/>
            <a:ext cx="502691" cy="498031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4E4546E9-3A48-405B-BF23-6F2331F198D9}"/>
              </a:ext>
            </a:extLst>
          </p:cNvPr>
          <p:cNvCxnSpPr>
            <a:cxnSpLocks/>
          </p:cNvCxnSpPr>
          <p:nvPr/>
        </p:nvCxnSpPr>
        <p:spPr>
          <a:xfrm flipH="1">
            <a:off x="3676404" y="3149945"/>
            <a:ext cx="1183630" cy="34856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254B8CF1-C97A-416C-B03A-74B83510C3C6}"/>
              </a:ext>
            </a:extLst>
          </p:cNvPr>
          <p:cNvCxnSpPr>
            <a:cxnSpLocks/>
          </p:cNvCxnSpPr>
          <p:nvPr/>
        </p:nvCxnSpPr>
        <p:spPr>
          <a:xfrm>
            <a:off x="2758595" y="3027960"/>
            <a:ext cx="917809" cy="47054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D52C4962-5E90-42AE-BBF5-CE9ABD1F409A}"/>
              </a:ext>
            </a:extLst>
          </p:cNvPr>
          <p:cNvCxnSpPr>
            <a:cxnSpLocks/>
          </p:cNvCxnSpPr>
          <p:nvPr/>
        </p:nvCxnSpPr>
        <p:spPr>
          <a:xfrm>
            <a:off x="3557968" y="3141931"/>
            <a:ext cx="118436" cy="359077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919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0638" y="221362"/>
            <a:ext cx="7163362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Оценка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прочих внеоборотных активов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401323-25EE-4734-8E42-C6FBE76BE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5687" y="495344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Номер слайда 2">
            <a:extLst>
              <a:ext uri="{FF2B5EF4-FFF2-40B4-BE49-F238E27FC236}">
                <a16:creationId xmlns:a16="http://schemas.microsoft.com/office/drawing/2014/main" id="{AADC2D59-1E7F-4813-8AB2-7D837805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35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FDCD901-39C4-447B-90CC-CB60742F18B8}"/>
              </a:ext>
            </a:extLst>
          </p:cNvPr>
          <p:cNvSpPr/>
          <p:nvPr/>
        </p:nvSpPr>
        <p:spPr>
          <a:xfrm>
            <a:off x="343443" y="1767006"/>
            <a:ext cx="8568952" cy="370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оборудование, требующее монтажа и комплекты запчастей к нему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вложения во внеоборотные активы</a:t>
            </a:r>
          </a:p>
          <a:p>
            <a:pPr marL="269875" algn="just">
              <a:spcBef>
                <a:spcPts val="0"/>
              </a:spcBef>
            </a:pPr>
            <a:r>
              <a:rPr lang="ru-RU" sz="1400" dirty="0">
                <a:solidFill>
                  <a:srgbClr val="0070C0"/>
                </a:solidFill>
                <a:latin typeface="Calibri" panose="020F0502020204030204" pitchFamily="34" charset="0"/>
              </a:rPr>
              <a:t>(например, затраты организации на объекты, которые впоследствии будут приняты к учету в качестве объектов нематериальных активов или основных средств, а также затраты на выполнение незавершенных НИОКР)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расходы, относящиеся к будущим отчетным периодам</a:t>
            </a:r>
          </a:p>
          <a:p>
            <a:pPr marL="269875" algn="just">
              <a:spcBef>
                <a:spcPts val="0"/>
              </a:spcBef>
            </a:pPr>
            <a:r>
              <a:rPr lang="ru-RU" sz="1400" dirty="0">
                <a:solidFill>
                  <a:srgbClr val="0070C0"/>
                </a:solidFill>
                <a:latin typeface="Calibri" panose="020F0502020204030204" pitchFamily="34" charset="0"/>
              </a:rPr>
              <a:t>(например, расходы на освоение природных ресурсов, разовый платеж за право пользования результатами интеллектуальной деятельности и др.)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стоимость многолетних насаждений, если они не достигли эксплуатационного возраста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суммы перечисленных авансов и предоплаты работ, услуг, связанных со строительством объектов ОС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C74248-A4AF-439D-8D11-822C82C0D873}"/>
              </a:ext>
            </a:extLst>
          </p:cNvPr>
          <p:cNvSpPr txBox="1"/>
          <p:nvPr/>
        </p:nvSpPr>
        <p:spPr>
          <a:xfrm>
            <a:off x="287524" y="5475714"/>
            <a:ext cx="8568952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Оценивают с учетом принципа существенности – как правило, принимаются по балансу.</a:t>
            </a:r>
          </a:p>
          <a:p>
            <a:pPr algn="just">
              <a:spcBef>
                <a:spcPts val="600"/>
              </a:spcBef>
            </a:pPr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Рыночная стоимость каких подстатей может сильно отличаться от балансовой?</a:t>
            </a:r>
          </a:p>
        </p:txBody>
      </p:sp>
    </p:spTree>
    <p:extLst>
      <p:ext uri="{BB962C8B-B14F-4D97-AF65-F5344CB8AC3E}">
        <p14:creationId xmlns:p14="http://schemas.microsoft.com/office/powerpoint/2010/main" val="3535580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36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84A5BFC-F0A4-40D2-9EEA-405EA7689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664" y="2204864"/>
            <a:ext cx="633670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spcAft>
                <a:spcPts val="0"/>
              </a:spcAft>
            </a:pPr>
            <a:r>
              <a:rPr lang="en-US" sz="4000" b="1" kern="0" dirty="0">
                <a:solidFill>
                  <a:srgbClr val="0070C0"/>
                </a:solidFill>
                <a:latin typeface="Calibri" panose="020F0502020204030204" pitchFamily="34" charset="0"/>
              </a:rPr>
              <a:t>III.</a:t>
            </a:r>
            <a:br>
              <a:rPr lang="en-US" sz="4000" b="1" kern="0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4000" b="1" kern="0" dirty="0">
                <a:solidFill>
                  <a:srgbClr val="0070C0"/>
                </a:solidFill>
                <a:latin typeface="Calibri" panose="020F0502020204030204" pitchFamily="34" charset="0"/>
              </a:rPr>
              <a:t>Оценка оборотных активов</a:t>
            </a:r>
            <a:endParaRPr lang="ru-RU" sz="2400" b="1" kern="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634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55398" y="0"/>
            <a:ext cx="7163362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Оценка запасов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13" name="Номер слайда 2">
            <a:extLst>
              <a:ext uri="{FF2B5EF4-FFF2-40B4-BE49-F238E27FC236}">
                <a16:creationId xmlns:a16="http://schemas.microsoft.com/office/drawing/2014/main" id="{AADC2D59-1E7F-4813-8AB2-7D837805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37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F6071FC-3FEA-45EC-93BA-01BCF2A6A9C2}"/>
              </a:ext>
            </a:extLst>
          </p:cNvPr>
          <p:cNvSpPr/>
          <p:nvPr/>
        </p:nvSpPr>
        <p:spPr>
          <a:xfrm>
            <a:off x="323527" y="1043905"/>
            <a:ext cx="83529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Материально-производственные запасы — активы, используемые в качестве сырья, материалов и т. п. при производстве продукции, предназначенной для продажи (выполнения работ, оказания услуг), приобретаемые непосредственно для перепродажи, а также используемые для управленческих нужд организации.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C504FDF-1609-4959-973F-DAAA006AE430}"/>
              </a:ext>
            </a:extLst>
          </p:cNvPr>
          <p:cNvSpPr/>
          <p:nvPr/>
        </p:nvSpPr>
        <p:spPr>
          <a:xfrm>
            <a:off x="6089360" y="3694932"/>
            <a:ext cx="2520280" cy="1080000"/>
          </a:xfrm>
          <a:prstGeom prst="rect">
            <a:avLst/>
          </a:prstGeom>
          <a:ln w="1905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600" dirty="0">
                <a:solidFill>
                  <a:srgbClr val="0070C0"/>
                </a:solidFill>
                <a:latin typeface="Calibri" panose="020F0502020204030204" pitchFamily="34" charset="0"/>
              </a:rPr>
              <a:t>животные на выращивании и откорме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9CC7DB3-AA4E-477A-AB5C-84096454F0D8}"/>
              </a:ext>
            </a:extLst>
          </p:cNvPr>
          <p:cNvSpPr/>
          <p:nvPr/>
        </p:nvSpPr>
        <p:spPr>
          <a:xfrm>
            <a:off x="432581" y="3694380"/>
            <a:ext cx="5184576" cy="3046988"/>
          </a:xfrm>
          <a:prstGeom prst="rect">
            <a:avLst/>
          </a:prstGeom>
          <a:ln w="190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70C0"/>
                </a:solidFill>
                <a:latin typeface="Calibri" panose="020F0502020204030204" pitchFamily="34" charset="0"/>
              </a:rPr>
              <a:t>сырье и материалы;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70C0"/>
                </a:solidFill>
                <a:latin typeface="Calibri" panose="020F0502020204030204" pitchFamily="34" charset="0"/>
              </a:rPr>
              <a:t>покупные полуфабрикаты и комплектующие изделия, конструкции и детали;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70C0"/>
                </a:solidFill>
                <a:latin typeface="Calibri" panose="020F0502020204030204" pitchFamily="34" charset="0"/>
              </a:rPr>
              <a:t>топливо;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70C0"/>
                </a:solidFill>
                <a:latin typeface="Calibri" panose="020F0502020204030204" pitchFamily="34" charset="0"/>
              </a:rPr>
              <a:t>тара и тарные материалы;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70C0"/>
                </a:solidFill>
                <a:latin typeface="Calibri" panose="020F0502020204030204" pitchFamily="34" charset="0"/>
              </a:rPr>
              <a:t>запасные части;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70C0"/>
                </a:solidFill>
                <a:latin typeface="Calibri" panose="020F0502020204030204" pitchFamily="34" charset="0"/>
              </a:rPr>
              <a:t>прочие материалы;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70C0"/>
                </a:solidFill>
                <a:latin typeface="Calibri" panose="020F0502020204030204" pitchFamily="34" charset="0"/>
              </a:rPr>
              <a:t>материалы, переданные в переработку на сторону;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70C0"/>
                </a:solidFill>
                <a:latin typeface="Calibri" panose="020F0502020204030204" pitchFamily="34" charset="0"/>
              </a:rPr>
              <a:t>строительные материалы;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70C0"/>
                </a:solidFill>
                <a:latin typeface="Calibri" panose="020F0502020204030204" pitchFamily="34" charset="0"/>
              </a:rPr>
              <a:t>инвентарь и хозяйственные принадлежности;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70C0"/>
                </a:solidFill>
                <a:latin typeface="Calibri" panose="020F0502020204030204" pitchFamily="34" charset="0"/>
              </a:rPr>
              <a:t>специальная оснастка и специальная одежда на складе </a:t>
            </a:r>
            <a:r>
              <a:rPr lang="en-US" sz="1600" dirty="0">
                <a:solidFill>
                  <a:srgbClr val="0070C0"/>
                </a:solidFill>
                <a:latin typeface="Calibri" panose="020F0502020204030204" pitchFamily="34" charset="0"/>
              </a:rPr>
              <a:t>/</a:t>
            </a:r>
            <a:r>
              <a:rPr lang="ru-RU" sz="1600" dirty="0">
                <a:solidFill>
                  <a:srgbClr val="0070C0"/>
                </a:solidFill>
                <a:latin typeface="Calibri" panose="020F0502020204030204" pitchFamily="34" charset="0"/>
              </a:rPr>
              <a:t> в эксплуатации;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FBF4DA0-9F72-40D2-98E8-93F975396516}"/>
              </a:ext>
            </a:extLst>
          </p:cNvPr>
          <p:cNvSpPr/>
          <p:nvPr/>
        </p:nvSpPr>
        <p:spPr>
          <a:xfrm>
            <a:off x="6089360" y="5661368"/>
            <a:ext cx="2525473" cy="1080000"/>
          </a:xfrm>
          <a:prstGeom prst="rect">
            <a:avLst/>
          </a:prstGeom>
          <a:ln w="1905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600" dirty="0">
                <a:solidFill>
                  <a:srgbClr val="0070C0"/>
                </a:solidFill>
                <a:latin typeface="Calibri" panose="020F0502020204030204" pitchFamily="34" charset="0"/>
              </a:rPr>
              <a:t>товары, </a:t>
            </a:r>
          </a:p>
          <a:p>
            <a:pPr algn="ctr"/>
            <a:r>
              <a:rPr lang="ru-RU" sz="1600" dirty="0">
                <a:solidFill>
                  <a:srgbClr val="0070C0"/>
                </a:solidFill>
                <a:latin typeface="Calibri" panose="020F0502020204030204" pitchFamily="34" charset="0"/>
              </a:rPr>
              <a:t>товары отгруженные, </a:t>
            </a:r>
          </a:p>
          <a:p>
            <a:pPr algn="ctr"/>
            <a:r>
              <a:rPr lang="ru-RU" sz="1600" dirty="0">
                <a:solidFill>
                  <a:srgbClr val="0070C0"/>
                </a:solidFill>
                <a:latin typeface="Calibri" panose="020F0502020204030204" pitchFamily="34" charset="0"/>
              </a:rPr>
              <a:t>готовая продукция».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7B5E6A-FA86-4E82-A5C8-D87FC3CAC3E3}"/>
              </a:ext>
            </a:extLst>
          </p:cNvPr>
          <p:cNvSpPr txBox="1"/>
          <p:nvPr/>
        </p:nvSpPr>
        <p:spPr>
          <a:xfrm>
            <a:off x="2627784" y="3163068"/>
            <a:ext cx="4067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 группировки «по смыслу»</a:t>
            </a:r>
          </a:p>
        </p:txBody>
      </p:sp>
    </p:spTree>
    <p:extLst>
      <p:ext uri="{BB962C8B-B14F-4D97-AF65-F5344CB8AC3E}">
        <p14:creationId xmlns:p14="http://schemas.microsoft.com/office/powerpoint/2010/main" val="4145373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70868" y="8772"/>
            <a:ext cx="7163362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Методы оценки запасов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E7DB1C-B390-4260-8F89-7E5915B56E55}"/>
              </a:ext>
            </a:extLst>
          </p:cNvPr>
          <p:cNvSpPr txBox="1"/>
          <p:nvPr/>
        </p:nvSpPr>
        <p:spPr>
          <a:xfrm>
            <a:off x="323968" y="3356992"/>
            <a:ext cx="3960000" cy="169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Calibri" panose="020F0502020204030204" pitchFamily="34" charset="0"/>
              </a:rPr>
              <a:t>По рыночным данным</a:t>
            </a:r>
          </a:p>
          <a:p>
            <a:pPr algn="ctr"/>
            <a:r>
              <a:rPr lang="ru-RU" sz="2000" b="1" dirty="0">
                <a:latin typeface="Calibri" panose="020F0502020204030204" pitchFamily="34" charset="0"/>
              </a:rPr>
              <a:t>с учетом перехода на вторичный рынок</a:t>
            </a:r>
            <a:endParaRPr lang="ru-RU" sz="1600" dirty="0">
              <a:latin typeface="Calibri" panose="020F0502020204030204" pitchFamily="34" charset="0"/>
            </a:endParaRP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13" name="Номер слайда 2">
            <a:extLst>
              <a:ext uri="{FF2B5EF4-FFF2-40B4-BE49-F238E27FC236}">
                <a16:creationId xmlns:a16="http://schemas.microsoft.com/office/drawing/2014/main" id="{AADC2D59-1E7F-4813-8AB2-7D837805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38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C504FDF-1609-4959-973F-DAAA006AE430}"/>
              </a:ext>
            </a:extLst>
          </p:cNvPr>
          <p:cNvSpPr/>
          <p:nvPr/>
        </p:nvSpPr>
        <p:spPr>
          <a:xfrm>
            <a:off x="323528" y="1236867"/>
            <a:ext cx="3851388" cy="1152000"/>
          </a:xfrm>
          <a:prstGeom prst="rect">
            <a:avLst/>
          </a:prstGeom>
          <a:ln w="1905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стандартные методы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оценки для основных средств</a:t>
            </a:r>
          </a:p>
          <a:p>
            <a:pPr algn="ctr"/>
            <a:r>
              <a:rPr lang="ru-RU" sz="1400" dirty="0">
                <a:solidFill>
                  <a:srgbClr val="0070C0"/>
                </a:solidFill>
                <a:latin typeface="Calibri" panose="020F0502020204030204" pitchFamily="34" charset="0"/>
              </a:rPr>
              <a:t>(«индивидуальная переоценка», «по удельным показателям», «индексация»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DA08616-2D66-4319-807B-FF2DA605BE85}"/>
              </a:ext>
            </a:extLst>
          </p:cNvPr>
          <p:cNvSpPr/>
          <p:nvPr/>
        </p:nvSpPr>
        <p:spPr>
          <a:xfrm>
            <a:off x="4966218" y="1236867"/>
            <a:ext cx="3851388" cy="1152000"/>
          </a:xfrm>
          <a:prstGeom prst="rect">
            <a:avLst/>
          </a:prstGeom>
          <a:ln w="1905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дополнительные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методы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87471BD-B55F-4A9F-AB6F-83313CF2D6BA}"/>
              </a:ext>
            </a:extLst>
          </p:cNvPr>
          <p:cNvSpPr/>
          <p:nvPr/>
        </p:nvSpPr>
        <p:spPr>
          <a:xfrm>
            <a:off x="4402723" y="1582034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+</a:t>
            </a:r>
            <a:endParaRPr lang="ru-RU" sz="2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A3A14BA-A0E9-4DBF-A555-DA1E7E75FB7B}"/>
              </a:ext>
            </a:extLst>
          </p:cNvPr>
          <p:cNvSpPr txBox="1"/>
          <p:nvPr/>
        </p:nvSpPr>
        <p:spPr>
          <a:xfrm>
            <a:off x="4942269" y="4380958"/>
            <a:ext cx="3848632" cy="1656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Calibri" panose="020F0502020204030204" pitchFamily="34" charset="0"/>
              </a:rPr>
              <a:t>С учетом фактической рентабельности</a:t>
            </a:r>
            <a:br>
              <a:rPr lang="ru-RU" sz="2000" b="1" dirty="0">
                <a:latin typeface="Calibri" panose="020F0502020204030204" pitchFamily="34" charset="0"/>
              </a:rPr>
            </a:br>
            <a:r>
              <a:rPr lang="ru-RU" sz="2000" b="1" dirty="0">
                <a:latin typeface="Calibri" panose="020F0502020204030204" pitchFamily="34" charset="0"/>
              </a:rPr>
              <a:t>и оборачиваемости</a:t>
            </a:r>
          </a:p>
        </p:txBody>
      </p:sp>
      <p:graphicFrame>
        <p:nvGraphicFramePr>
          <p:cNvPr id="18" name="Object 1">
            <a:extLst>
              <a:ext uri="{FF2B5EF4-FFF2-40B4-BE49-F238E27FC236}">
                <a16:creationId xmlns:a16="http://schemas.microsoft.com/office/drawing/2014/main" id="{64486B0A-4D2E-405D-9F4B-20A85AA8D4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1625524"/>
              </p:ext>
            </p:extLst>
          </p:nvPr>
        </p:nvGraphicFramePr>
        <p:xfrm>
          <a:off x="5508104" y="5488197"/>
          <a:ext cx="2712019" cy="465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06" name="Формула" r:id="rId4" imgW="1422360" imgH="241200" progId="Equation.3">
                  <p:embed/>
                </p:oleObj>
              </mc:Choice>
              <mc:Fallback>
                <p:oleObj name="Формула" r:id="rId4" imgW="1422360" imgH="241200" progId="Equation.3">
                  <p:embed/>
                  <p:pic>
                    <p:nvPicPr>
                      <p:cNvPr id="19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104" y="5488197"/>
                        <a:ext cx="2712019" cy="46527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4">
            <a:extLst>
              <a:ext uri="{FF2B5EF4-FFF2-40B4-BE49-F238E27FC236}">
                <a16:creationId xmlns:a16="http://schemas.microsoft.com/office/drawing/2014/main" id="{44D6C009-DFFA-459F-A1F9-A413A45C04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7296323"/>
              </p:ext>
            </p:extLst>
          </p:nvPr>
        </p:nvGraphicFramePr>
        <p:xfrm>
          <a:off x="1097480" y="4359436"/>
          <a:ext cx="2386271" cy="6446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07" name="Формула" r:id="rId6" imgW="1473120" imgH="393480" progId="Equation.3">
                  <p:embed/>
                </p:oleObj>
              </mc:Choice>
              <mc:Fallback>
                <p:oleObj name="Формула" r:id="rId6" imgW="1473120" imgH="393480" progId="Equation.3">
                  <p:embed/>
                  <p:pic>
                    <p:nvPicPr>
                      <p:cNvPr id="2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7480" y="4359436"/>
                        <a:ext cx="2386271" cy="64465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4738FAF1-B207-4885-A985-A79827904E35}"/>
              </a:ext>
            </a:extLst>
          </p:cNvPr>
          <p:cNvSpPr txBox="1"/>
          <p:nvPr/>
        </p:nvSpPr>
        <p:spPr>
          <a:xfrm>
            <a:off x="310615" y="5361025"/>
            <a:ext cx="3960000" cy="1404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Calibri" panose="020F0502020204030204" pitchFamily="34" charset="0"/>
              </a:rPr>
              <a:t>По стоимости материалов</a:t>
            </a:r>
          </a:p>
          <a:p>
            <a:pPr algn="ctr"/>
            <a:r>
              <a:rPr lang="ru-RU" sz="1400" b="1" dirty="0">
                <a:latin typeface="Calibri" panose="020F0502020204030204" pitchFamily="34" charset="0"/>
              </a:rPr>
              <a:t>(</a:t>
            </a:r>
            <a:r>
              <a:rPr lang="en-US" sz="1400" b="1" dirty="0">
                <a:latin typeface="Calibri" panose="020F0502020204030204" pitchFamily="34" charset="0"/>
              </a:rPr>
              <a:t>~ </a:t>
            </a:r>
            <a:r>
              <a:rPr lang="ru-RU" sz="1400" b="1" dirty="0">
                <a:latin typeface="Calibri" panose="020F0502020204030204" pitchFamily="34" charset="0"/>
              </a:rPr>
              <a:t>утилизационная стоимость)</a:t>
            </a:r>
          </a:p>
        </p:txBody>
      </p:sp>
      <p:graphicFrame>
        <p:nvGraphicFramePr>
          <p:cNvPr id="21" name="Object 1">
            <a:extLst>
              <a:ext uri="{FF2B5EF4-FFF2-40B4-BE49-F238E27FC236}">
                <a16:creationId xmlns:a16="http://schemas.microsoft.com/office/drawing/2014/main" id="{080CCC0A-C36F-4906-A980-DF445EA418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9839640"/>
              </p:ext>
            </p:extLst>
          </p:nvPr>
        </p:nvGraphicFramePr>
        <p:xfrm>
          <a:off x="1470239" y="5976579"/>
          <a:ext cx="1640752" cy="6975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08" name="Формула" r:id="rId8" imgW="1028520" imgH="431640" progId="Equation.3">
                  <p:embed/>
                </p:oleObj>
              </mc:Choice>
              <mc:Fallback>
                <p:oleObj name="Формула" r:id="rId8" imgW="1028520" imgH="431640" progId="Equation.3">
                  <p:embed/>
                  <p:pic>
                    <p:nvPicPr>
                      <p:cNvPr id="22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0239" y="5976579"/>
                        <a:ext cx="1640752" cy="69752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авая фигурная скобка 22">
            <a:extLst>
              <a:ext uri="{FF2B5EF4-FFF2-40B4-BE49-F238E27FC236}">
                <a16:creationId xmlns:a16="http://schemas.microsoft.com/office/drawing/2014/main" id="{4211D8A9-0184-400A-99D9-6EEA784A1CF0}"/>
              </a:ext>
            </a:extLst>
          </p:cNvPr>
          <p:cNvSpPr/>
          <p:nvPr/>
        </p:nvSpPr>
        <p:spPr>
          <a:xfrm rot="16200000">
            <a:off x="4454494" y="-1318154"/>
            <a:ext cx="232147" cy="8494078"/>
          </a:xfrm>
          <a:prstGeom prst="rightBrace">
            <a:avLst>
              <a:gd name="adj1" fmla="val 42095"/>
              <a:gd name="adj2" fmla="val 77395"/>
            </a:avLst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7450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0638" y="408215"/>
            <a:ext cx="7163362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Оценка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дебиторской задолженности: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методическая основа</a:t>
            </a: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401323-25EE-4734-8E42-C6FBE76BE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5687" y="495344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Номер слайда 2">
            <a:extLst>
              <a:ext uri="{FF2B5EF4-FFF2-40B4-BE49-F238E27FC236}">
                <a16:creationId xmlns:a16="http://schemas.microsoft.com/office/drawing/2014/main" id="{AADC2D59-1E7F-4813-8AB2-7D837805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39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EC8A3B0-BBA7-4AE1-8E93-7FE967EA0C49}"/>
              </a:ext>
            </a:extLst>
          </p:cNvPr>
          <p:cNvSpPr/>
          <p:nvPr/>
        </p:nvSpPr>
        <p:spPr>
          <a:xfrm>
            <a:off x="5288085" y="5652537"/>
            <a:ext cx="33883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Calibri" panose="020F0502020204030204" pitchFamily="34" charset="0"/>
              </a:rPr>
              <a:t>https://srosovet.ru/activities/Metod/method_r/mr_zadolgennost/</a:t>
            </a:r>
            <a:endParaRPr lang="ru-RU" sz="1600" dirty="0">
              <a:latin typeface="Calibri" panose="020F050202020403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C344D56-39B9-4B90-B832-33765C1886CF}"/>
              </a:ext>
            </a:extLst>
          </p:cNvPr>
          <p:cNvSpPr/>
          <p:nvPr/>
        </p:nvSpPr>
        <p:spPr>
          <a:xfrm>
            <a:off x="4678291" y="2033740"/>
            <a:ext cx="44484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222222"/>
                </a:solidFill>
                <a:latin typeface="Calibri" panose="020F0502020204030204" pitchFamily="34" charset="0"/>
              </a:rPr>
              <a:t>Методические рекомендации</a:t>
            </a:r>
            <a:br>
              <a:rPr lang="ru-RU" sz="2000" b="1" dirty="0">
                <a:solidFill>
                  <a:srgbClr val="222222"/>
                </a:solidFill>
                <a:latin typeface="Calibri" panose="020F0502020204030204" pitchFamily="34" charset="0"/>
              </a:rPr>
            </a:br>
            <a:r>
              <a:rPr lang="ru-RU" sz="2000" b="1" dirty="0">
                <a:solidFill>
                  <a:srgbClr val="222222"/>
                </a:solidFill>
                <a:latin typeface="Calibri" panose="020F0502020204030204" pitchFamily="34" charset="0"/>
              </a:rPr>
              <a:t>по оценке рыночной стоимости прав требования задолженности</a:t>
            </a:r>
            <a:br>
              <a:rPr lang="ru-RU" sz="2000" b="1" dirty="0">
                <a:solidFill>
                  <a:srgbClr val="222222"/>
                </a:solidFill>
                <a:latin typeface="Calibri" panose="020F0502020204030204" pitchFamily="34" charset="0"/>
              </a:rPr>
            </a:br>
            <a:r>
              <a:rPr lang="ru-RU" b="1" dirty="0"/>
              <a:t>МР–1/17 от 11.01.2017 г.</a:t>
            </a:r>
            <a:endParaRPr lang="ru-RU" sz="2000" b="1" i="0" dirty="0">
              <a:solidFill>
                <a:srgbClr val="222222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49156" name="Picture 4" descr="http://qrcoder.ru/code/?https%3A%2F%2Fsrosovet.ru%2Factivities%2FMetod%2Fmethod_r%2Fmr_zadolgennost%2F&amp;6&amp;0">
            <a:extLst>
              <a:ext uri="{FF2B5EF4-FFF2-40B4-BE49-F238E27FC236}">
                <a16:creationId xmlns:a16="http://schemas.microsoft.com/office/drawing/2014/main" id="{4D05FD96-6A74-4BF9-840F-F89B5EAD1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786" y="3309387"/>
            <a:ext cx="2343150" cy="23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8" name="Picture 6" descr="http://qrcoder.ru/code/?http%3A%2F%2Fmaxosite.ru%2Fresources%2Fworks%2Filin_dz.pdf&amp;6&amp;0">
            <a:extLst>
              <a:ext uri="{FF2B5EF4-FFF2-40B4-BE49-F238E27FC236}">
                <a16:creationId xmlns:a16="http://schemas.microsoft.com/office/drawing/2014/main" id="{DD2BE648-469B-41FB-934E-313460BEA3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29" y="3393539"/>
            <a:ext cx="2343150" cy="23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F7E87ED-F0FE-4EC5-89FE-1F34B833053A}"/>
              </a:ext>
            </a:extLst>
          </p:cNvPr>
          <p:cNvSpPr/>
          <p:nvPr/>
        </p:nvSpPr>
        <p:spPr>
          <a:xfrm>
            <a:off x="25240" y="5601853"/>
            <a:ext cx="41044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Calibri" panose="020F0502020204030204" pitchFamily="34" charset="0"/>
              </a:rPr>
              <a:t>http://maxosite.ru/resources/works/ilin_dz.pdf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1769A2F-10D5-4AED-ABA3-B400A6403F74}"/>
              </a:ext>
            </a:extLst>
          </p:cNvPr>
          <p:cNvSpPr/>
          <p:nvPr/>
        </p:nvSpPr>
        <p:spPr>
          <a:xfrm>
            <a:off x="-106289" y="2069189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222222"/>
                </a:solidFill>
                <a:latin typeface="Calibri" panose="020F0502020204030204" pitchFamily="34" charset="0"/>
              </a:rPr>
              <a:t>Методические проблемы</a:t>
            </a:r>
          </a:p>
          <a:p>
            <a:pPr algn="ctr"/>
            <a:r>
              <a:rPr lang="ru-RU" sz="2000" b="1" dirty="0">
                <a:solidFill>
                  <a:srgbClr val="222222"/>
                </a:solidFill>
                <a:latin typeface="Calibri" panose="020F0502020204030204" pitchFamily="34" charset="0"/>
              </a:rPr>
              <a:t>оценки стоимости прав требования дебиторской задолженности</a:t>
            </a:r>
          </a:p>
        </p:txBody>
      </p:sp>
    </p:spTree>
    <p:extLst>
      <p:ext uri="{BB962C8B-B14F-4D97-AF65-F5344CB8AC3E}">
        <p14:creationId xmlns:p14="http://schemas.microsoft.com/office/powerpoint/2010/main" val="265327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55776" y="2204864"/>
            <a:ext cx="4427984" cy="2143140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US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I.</a:t>
            </a:r>
            <a:br>
              <a:rPr lang="en-US" sz="4000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Общие положения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013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0638" y="117211"/>
            <a:ext cx="7163362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Оценка ДЗ: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что встречается в отчетах об оценке</a:t>
            </a: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401323-25EE-4734-8E42-C6FBE76BE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5687" y="495344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Номер слайда 2">
            <a:extLst>
              <a:ext uri="{FF2B5EF4-FFF2-40B4-BE49-F238E27FC236}">
                <a16:creationId xmlns:a16="http://schemas.microsoft.com/office/drawing/2014/main" id="{AADC2D59-1E7F-4813-8AB2-7D837805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40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BF59C04-1C55-4F99-8C26-1A7DC431CC08}"/>
              </a:ext>
            </a:extLst>
          </p:cNvPr>
          <p:cNvSpPr/>
          <p:nvPr/>
        </p:nvSpPr>
        <p:spPr>
          <a:xfrm>
            <a:off x="256176" y="1405487"/>
            <a:ext cx="4140000" cy="1260000"/>
          </a:xfrm>
          <a:prstGeom prst="rect">
            <a:avLst/>
          </a:prstGeom>
          <a:ln w="15875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1. Коэффициентная методика оценки дебиторской задолженности</a:t>
            </a:r>
          </a:p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(пул схожих методик)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FC2038D-0B29-4EB3-96B2-B267FE7A80C0}"/>
              </a:ext>
            </a:extLst>
          </p:cNvPr>
          <p:cNvSpPr/>
          <p:nvPr/>
        </p:nvSpPr>
        <p:spPr>
          <a:xfrm>
            <a:off x="4779536" y="5193336"/>
            <a:ext cx="4140000" cy="1260000"/>
          </a:xfrm>
          <a:prstGeom prst="rect">
            <a:avLst/>
          </a:prstGeom>
          <a:ln w="15875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6. Методические рекомендации по оценке рыночной стоимости</a:t>
            </a:r>
            <a:b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прав требования задолженности МР–1/17 от 11.01.2017 г.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F994FBD-64BE-4258-92C4-CC9D47AC8924}"/>
              </a:ext>
            </a:extLst>
          </p:cNvPr>
          <p:cNvSpPr/>
          <p:nvPr/>
        </p:nvSpPr>
        <p:spPr>
          <a:xfrm>
            <a:off x="224464" y="5193336"/>
            <a:ext cx="4140000" cy="1260000"/>
          </a:xfrm>
          <a:prstGeom prst="rect">
            <a:avLst/>
          </a:prstGeom>
          <a:ln w="15875">
            <a:solidFill>
              <a:srgbClr val="0070C0"/>
            </a:solidFill>
          </a:ln>
        </p:spPr>
        <p:txBody>
          <a:bodyPr wrap="none" anchor="ctr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5. Методика Козыря Ю.В. 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F8D4B39-2E58-4E74-89EC-17D5947B631B}"/>
              </a:ext>
            </a:extLst>
          </p:cNvPr>
          <p:cNvSpPr/>
          <p:nvPr/>
        </p:nvSpPr>
        <p:spPr>
          <a:xfrm>
            <a:off x="4768230" y="3309242"/>
            <a:ext cx="4140000" cy="1260000"/>
          </a:xfrm>
          <a:prstGeom prst="rect">
            <a:avLst/>
          </a:prstGeom>
          <a:ln w="15875">
            <a:solidFill>
              <a:srgbClr val="0070C0"/>
            </a:solidFill>
          </a:ln>
        </p:spPr>
        <p:txBody>
          <a:bodyPr wrap="none" anchor="ctr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4. Методика Круглова М.В. 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F8B676A-C986-4DEE-88EC-6EC8E7F165AA}"/>
              </a:ext>
            </a:extLst>
          </p:cNvPr>
          <p:cNvSpPr/>
          <p:nvPr/>
        </p:nvSpPr>
        <p:spPr>
          <a:xfrm>
            <a:off x="224464" y="3309242"/>
            <a:ext cx="4140000" cy="1260000"/>
          </a:xfrm>
          <a:prstGeom prst="rect">
            <a:avLst/>
          </a:prstGeom>
          <a:ln w="15875">
            <a:solidFill>
              <a:srgbClr val="0070C0"/>
            </a:solidFill>
          </a:ln>
        </p:spPr>
        <p:txBody>
          <a:bodyPr anchor="ctr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3. Методика оценки дебиторской задолженности Национальной коллегии оценщиков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383ADBE-BAE1-47A0-A9C2-0AED9C0B9279}"/>
              </a:ext>
            </a:extLst>
          </p:cNvPr>
          <p:cNvSpPr/>
          <p:nvPr/>
        </p:nvSpPr>
        <p:spPr>
          <a:xfrm>
            <a:off x="4768230" y="1407980"/>
            <a:ext cx="4140000" cy="1260000"/>
          </a:xfrm>
          <a:prstGeom prst="rect">
            <a:avLst/>
          </a:prstGeom>
          <a:ln w="15875">
            <a:solidFill>
              <a:srgbClr val="0070C0"/>
            </a:solidFill>
          </a:ln>
        </p:spPr>
        <p:txBody>
          <a:bodyPr wrap="none" anchor="ctr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2. Методика Финансовой академии</a:t>
            </a:r>
          </a:p>
        </p:txBody>
      </p:sp>
    </p:spTree>
    <p:extLst>
      <p:ext uri="{BB962C8B-B14F-4D97-AF65-F5344CB8AC3E}">
        <p14:creationId xmlns:p14="http://schemas.microsoft.com/office/powerpoint/2010/main" val="10174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0638" y="117211"/>
            <a:ext cx="7163362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Оценка ДЗ: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суть коэффициентных методик</a:t>
            </a: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401323-25EE-4734-8E42-C6FBE76BE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5687" y="495344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Номер слайда 2">
            <a:extLst>
              <a:ext uri="{FF2B5EF4-FFF2-40B4-BE49-F238E27FC236}">
                <a16:creationId xmlns:a16="http://schemas.microsoft.com/office/drawing/2014/main" id="{AADC2D59-1E7F-4813-8AB2-7D837805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41</a:t>
            </a:fld>
            <a:endParaRPr lang="en-US" sz="1200" dirty="0">
              <a:latin typeface="Calibri" panose="020F0502020204030204" pitchFamily="34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63E8AFC9-9582-48D0-9CBE-D38DDA72A7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9399437"/>
              </p:ext>
            </p:extLst>
          </p:nvPr>
        </p:nvGraphicFramePr>
        <p:xfrm>
          <a:off x="1763688" y="2581655"/>
          <a:ext cx="5439663" cy="9193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7914">
                  <a:extLst>
                    <a:ext uri="{9D8B030D-6E8A-4147-A177-3AD203B41FA5}">
                      <a16:colId xmlns:a16="http://schemas.microsoft.com/office/drawing/2014/main" val="1340933661"/>
                    </a:ext>
                  </a:extLst>
                </a:gridCol>
                <a:gridCol w="627653">
                  <a:extLst>
                    <a:ext uri="{9D8B030D-6E8A-4147-A177-3AD203B41FA5}">
                      <a16:colId xmlns:a16="http://schemas.microsoft.com/office/drawing/2014/main" val="3511813582"/>
                    </a:ext>
                  </a:extLst>
                </a:gridCol>
                <a:gridCol w="4254096">
                  <a:extLst>
                    <a:ext uri="{9D8B030D-6E8A-4147-A177-3AD203B41FA5}">
                      <a16:colId xmlns:a16="http://schemas.microsoft.com/office/drawing/2014/main" val="872164735"/>
                    </a:ext>
                  </a:extLst>
                </a:gridCol>
              </a:tblGrid>
              <a:tr h="170180">
                <a:tc>
                  <a:txBody>
                    <a:bodyPr/>
                    <a:lstStyle/>
                    <a:p>
                      <a:pPr indent="1841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Calibri" panose="020F0502020204030204" pitchFamily="34" charset="0"/>
                        </a:rPr>
                        <a:t>где: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 panose="020F0502020204030204" pitchFamily="34" charset="0"/>
                        </a:rPr>
                        <a:t>С –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</a:rPr>
                        <a:t>рыночная стоимость ДЗ, </a:t>
                      </a:r>
                      <a:r>
                        <a:rPr lang="ru-RU" sz="1800" dirty="0" err="1">
                          <a:effectLst/>
                          <a:latin typeface="Calibri" panose="020F0502020204030204" pitchFamily="34" charset="0"/>
                        </a:rPr>
                        <a:t>ден</a:t>
                      </a:r>
                      <a:r>
                        <a:rPr lang="ru-RU" sz="1800" dirty="0">
                          <a:effectLst/>
                          <a:latin typeface="Calibri" panose="020F0502020204030204" pitchFamily="34" charset="0"/>
                        </a:rPr>
                        <a:t>. ед.;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6002439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indent="1841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</a:rPr>
                        <a:t>С</a:t>
                      </a:r>
                      <a:r>
                        <a:rPr lang="ru-RU" sz="1800" baseline="-25000" dirty="0">
                          <a:effectLst/>
                          <a:latin typeface="Calibri" panose="020F0502020204030204" pitchFamily="34" charset="0"/>
                        </a:rPr>
                        <a:t>Б</a:t>
                      </a:r>
                      <a:r>
                        <a:rPr lang="ru-RU" sz="1800" dirty="0">
                          <a:effectLst/>
                          <a:latin typeface="Calibri" panose="020F0502020204030204" pitchFamily="34" charset="0"/>
                        </a:rPr>
                        <a:t> –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 panose="020F0502020204030204" pitchFamily="34" charset="0"/>
                        </a:rPr>
                        <a:t>балансовая стоимость ДЗ, ден. ед.;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2764186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indent="1841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indent="1841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  <a:latin typeface="Calibri" panose="020F0502020204030204" pitchFamily="34" charset="0"/>
                        </a:rPr>
                        <a:t>k</a:t>
                      </a:r>
                      <a:r>
                        <a:rPr lang="ru-RU" sz="1800" kern="1200" baseline="-25000">
                          <a:effectLst/>
                          <a:latin typeface="Calibri" panose="020F0502020204030204" pitchFamily="34" charset="0"/>
                        </a:rPr>
                        <a:t>О </a:t>
                      </a:r>
                      <a:r>
                        <a:rPr lang="ru-RU" sz="1800" kern="1200">
                          <a:effectLst/>
                          <a:latin typeface="Calibri" panose="020F0502020204030204" pitchFamily="34" charset="0"/>
                        </a:rPr>
                        <a:t>–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Calibri" panose="020F0502020204030204" pitchFamily="34" charset="0"/>
                        </a:rPr>
                        <a:t>коэффициент обесценивания, доли ед.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2324536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F3BECBA2-D327-4B0B-A2B4-7D0C78D6D2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6030" y="429309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FA40956-2B80-473F-BAF1-1A06E8C6243D}"/>
                  </a:ext>
                </a:extLst>
              </p:cNvPr>
              <p:cNvSpPr txBox="1"/>
              <p:nvPr/>
            </p:nvSpPr>
            <p:spPr>
              <a:xfrm>
                <a:off x="3144565" y="1887892"/>
                <a:ext cx="2677907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0" i="1" smtClean="0">
                          <a:latin typeface="Cambria Math" panose="02040503050406030204" pitchFamily="18" charset="0"/>
                        </a:rPr>
                        <m:t>С</m:t>
                      </m:r>
                      <m:r>
                        <a:rPr lang="en-US" sz="360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3600" b="0" i="1" smtClean="0">
                              <a:latin typeface="Cambria Math" panose="02040503050406030204" pitchFamily="18" charset="0"/>
                            </a:rPr>
                            <m:t>С</m:t>
                          </m:r>
                        </m:e>
                        <m:sub>
                          <m:r>
                            <a:rPr lang="ru-RU" sz="3600" b="0" i="1" smtClean="0">
                              <a:latin typeface="Cambria Math" panose="02040503050406030204" pitchFamily="18" charset="0"/>
                            </a:rPr>
                            <m:t>Б</m:t>
                          </m:r>
                        </m:sub>
                      </m:sSub>
                      <m:r>
                        <a:rPr lang="ru-RU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ru-RU" sz="3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ru-RU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О</m:t>
                          </m:r>
                        </m:sub>
                      </m:sSub>
                      <m:r>
                        <a:rPr lang="ru-RU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FA40956-2B80-473F-BAF1-1A06E8C624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4565" y="1887892"/>
                <a:ext cx="2677907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EF3F788-92CF-4218-9CB8-FD3360C95904}"/>
              </a:ext>
            </a:extLst>
          </p:cNvPr>
          <p:cNvSpPr/>
          <p:nvPr/>
        </p:nvSpPr>
        <p:spPr>
          <a:xfrm>
            <a:off x="271773" y="4131409"/>
            <a:ext cx="860045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Величину коэффициента обесценивания предлагается определять, например, по данным: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СТО ФДЦ 13-05-98,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Financial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management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CARANA </a:t>
            </a:r>
            <a:r>
              <a:rPr lang="ru-RU" sz="20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Corporation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(USAID-RPС — </a:t>
            </a:r>
            <a:r>
              <a:rPr lang="ru-RU" sz="20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Moscow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1997),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ряда нормативных документов;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результатам статистической экспертной обработки неактуальных ретроспективных данных.</a:t>
            </a:r>
            <a:endParaRPr lang="ru-RU" sz="20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2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0638" y="117211"/>
            <a:ext cx="7163362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Оценка ДЗ: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суть методики Финансовой академии</a:t>
            </a: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401323-25EE-4734-8E42-C6FBE76BE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5687" y="495344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Номер слайда 2">
            <a:extLst>
              <a:ext uri="{FF2B5EF4-FFF2-40B4-BE49-F238E27FC236}">
                <a16:creationId xmlns:a16="http://schemas.microsoft.com/office/drawing/2014/main" id="{AADC2D59-1E7F-4813-8AB2-7D837805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42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3BECBA2-D327-4B0B-A2B4-7D0C78D6D2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6030" y="429309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FA40956-2B80-473F-BAF1-1A06E8C6243D}"/>
                  </a:ext>
                </a:extLst>
              </p:cNvPr>
              <p:cNvSpPr txBox="1"/>
              <p:nvPr/>
            </p:nvSpPr>
            <p:spPr>
              <a:xfrm>
                <a:off x="179512" y="1707362"/>
                <a:ext cx="8784976" cy="10125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0" i="1" smtClean="0">
                          <a:latin typeface="Cambria Math" panose="02040503050406030204" pitchFamily="18" charset="0"/>
                        </a:rPr>
                        <m:t>С</m:t>
                      </m:r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3200" b="0" i="1" smtClean="0">
                              <a:latin typeface="Cambria Math" panose="02040503050406030204" pitchFamily="18" charset="0"/>
                            </a:rPr>
                            <m:t>С</m:t>
                          </m:r>
                        </m:e>
                        <m:sub>
                          <m:r>
                            <a:rPr lang="ru-RU" sz="3200" b="0" i="1" smtClean="0">
                              <a:latin typeface="Cambria Math" panose="02040503050406030204" pitchFamily="18" charset="0"/>
                            </a:rPr>
                            <m:t>Б</m:t>
                          </m:r>
                        </m:sub>
                      </m:sSub>
                      <m:r>
                        <a:rPr lang="ru-RU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ru-RU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𝜑</m:t>
                      </m:r>
                      <m:r>
                        <a:rPr lang="ru-RU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ru-RU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(1+</m:t>
                              </m:r>
                              <m:sSub>
                                <m:sSubPr>
                                  <m:ctrlPr>
                                    <a:rPr lang="ru-RU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ru-RU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Б</m:t>
                                  </m:r>
                                </m:sub>
                              </m:sSub>
                              <m:r>
                                <a:rPr lang="ru-RU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den>
                      </m:f>
                      <m:r>
                        <a:rPr lang="ru-RU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×…×</m:t>
                          </m:r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ru-RU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FA40956-2B80-473F-BAF1-1A06E8C624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707362"/>
                <a:ext cx="8784976" cy="10125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F575B75E-821B-459B-A20F-101CAEA1EB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8366240"/>
              </p:ext>
            </p:extLst>
          </p:nvPr>
        </p:nvGraphicFramePr>
        <p:xfrm>
          <a:off x="431540" y="2907382"/>
          <a:ext cx="8280919" cy="18567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5350">
                  <a:extLst>
                    <a:ext uri="{9D8B030D-6E8A-4147-A177-3AD203B41FA5}">
                      <a16:colId xmlns:a16="http://schemas.microsoft.com/office/drawing/2014/main" val="2442794219"/>
                    </a:ext>
                  </a:extLst>
                </a:gridCol>
                <a:gridCol w="636578">
                  <a:extLst>
                    <a:ext uri="{9D8B030D-6E8A-4147-A177-3AD203B41FA5}">
                      <a16:colId xmlns:a16="http://schemas.microsoft.com/office/drawing/2014/main" val="3485906812"/>
                    </a:ext>
                  </a:extLst>
                </a:gridCol>
                <a:gridCol w="6978991">
                  <a:extLst>
                    <a:ext uri="{9D8B030D-6E8A-4147-A177-3AD203B41FA5}">
                      <a16:colId xmlns:a16="http://schemas.microsoft.com/office/drawing/2014/main" val="3118178927"/>
                    </a:ext>
                  </a:extLst>
                </a:gridCol>
              </a:tblGrid>
              <a:tr h="170180">
                <a:tc>
                  <a:txBody>
                    <a:bodyPr/>
                    <a:lstStyle/>
                    <a:p>
                      <a:pPr indent="184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  <a:latin typeface="Calibri" panose="020F0502020204030204" pitchFamily="34" charset="0"/>
                        </a:rPr>
                        <a:t>где: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  <a:latin typeface="Calibri" panose="020F0502020204030204" pitchFamily="34" charset="0"/>
                        </a:rPr>
                        <a:t>ϕ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Calibri" panose="020F0502020204030204" pitchFamily="34" charset="0"/>
                        </a:rPr>
                        <a:t>–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 panose="020F0502020204030204" pitchFamily="34" charset="0"/>
                        </a:rPr>
                        <a:t>кумулятивный коэффициент уменьшения, доли ед.;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0485824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ru-RU" sz="1800" baseline="-25000" dirty="0" err="1">
                          <a:effectLst/>
                          <a:latin typeface="Calibri" panose="020F0502020204030204" pitchFamily="34" charset="0"/>
                        </a:rPr>
                        <a:t>Б</a:t>
                      </a:r>
                      <a:r>
                        <a:rPr lang="ru-RU" sz="1800" dirty="0">
                          <a:effectLst/>
                          <a:latin typeface="Calibri" panose="020F0502020204030204" pitchFamily="34" charset="0"/>
                        </a:rPr>
                        <a:t> –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 panose="020F0502020204030204" pitchFamily="34" charset="0"/>
                        </a:rPr>
                        <a:t>ставка дисконтирования, соответствующая безрисковым вложениям, доли ед.;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1357639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 panose="020F0502020204030204" pitchFamily="34" charset="0"/>
                        </a:rPr>
                        <a:t>k</a:t>
                      </a:r>
                      <a:r>
                        <a:rPr lang="ru-RU" sz="1800" baseline="-25000">
                          <a:effectLst/>
                          <a:latin typeface="Calibri" panose="020F0502020204030204" pitchFamily="34" charset="0"/>
                        </a:rPr>
                        <a:t>1-j</a:t>
                      </a:r>
                      <a:r>
                        <a:rPr lang="ru-RU" sz="1800">
                          <a:effectLst/>
                          <a:latin typeface="Calibri" panose="020F0502020204030204" pitchFamily="34" charset="0"/>
                        </a:rPr>
                        <a:t> –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</a:rPr>
                        <a:t>коэффициенты, характеризующие обесценение задолженности по различным факторам, доли ед.;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5825827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</a:rPr>
                        <a:t>d</a:t>
                      </a:r>
                      <a:r>
                        <a:rPr lang="ru-RU" sz="1800" baseline="-25000">
                          <a:effectLst/>
                          <a:latin typeface="Calibri" panose="020F0502020204030204" pitchFamily="34" charset="0"/>
                        </a:rPr>
                        <a:t>1-j</a:t>
                      </a:r>
                      <a:r>
                        <a:rPr lang="ru-RU" sz="1800">
                          <a:effectLst/>
                          <a:latin typeface="Calibri" panose="020F0502020204030204" pitchFamily="34" charset="0"/>
                        </a:rPr>
                        <a:t> –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</a:rPr>
                        <a:t>веса коэффициентов k</a:t>
                      </a:r>
                      <a:r>
                        <a:rPr lang="ru-RU" sz="1800" baseline="-25000" dirty="0">
                          <a:effectLst/>
                          <a:latin typeface="Calibri" panose="020F0502020204030204" pitchFamily="34" charset="0"/>
                        </a:rPr>
                        <a:t>1-j</a:t>
                      </a:r>
                      <a:r>
                        <a:rPr lang="ru-RU" sz="1800" dirty="0">
                          <a:effectLst/>
                          <a:latin typeface="Calibri" panose="020F0502020204030204" pitchFamily="34" charset="0"/>
                        </a:rPr>
                        <a:t>, доли ед.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6133935"/>
                  </a:ext>
                </a:extLst>
              </a:tr>
            </a:tbl>
          </a:graphicData>
        </a:graphic>
      </p:graphicFrame>
      <p:sp>
        <p:nvSpPr>
          <p:cNvPr id="5" name="Rectangle 2">
            <a:extLst>
              <a:ext uri="{FF2B5EF4-FFF2-40B4-BE49-F238E27FC236}">
                <a16:creationId xmlns:a16="http://schemas.microsoft.com/office/drawing/2014/main" id="{EA2FCF29-D49D-40A1-9EF4-CC1383473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624" y="540236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BD4B127-25A3-48B7-87E3-8ECAF2D125F6}"/>
              </a:ext>
            </a:extLst>
          </p:cNvPr>
          <p:cNvSpPr/>
          <p:nvPr/>
        </p:nvSpPr>
        <p:spPr>
          <a:xfrm>
            <a:off x="128704" y="4928986"/>
            <a:ext cx="8784976" cy="1918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Отсутствует полноценное обоснования структуры факторов, влияющих на стоимость, а также коэффициентов и их весов.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набора экспертных параметров приводит к утяжелению расчетной модели относительно коэффициентной методики, при этом рост достоверности получаемых результатов сомнителен.</a:t>
            </a:r>
            <a:endParaRPr lang="ru-RU" sz="20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59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0638" y="117211"/>
            <a:ext cx="7163362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Оценка ДЗ: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суть методики Национальной коллегии оценщиков</a:t>
            </a: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401323-25EE-4734-8E42-C6FBE76BE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5687" y="495344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Номер слайда 2">
            <a:extLst>
              <a:ext uri="{FF2B5EF4-FFF2-40B4-BE49-F238E27FC236}">
                <a16:creationId xmlns:a16="http://schemas.microsoft.com/office/drawing/2014/main" id="{AADC2D59-1E7F-4813-8AB2-7D837805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43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A2FCF29-D49D-40A1-9EF4-CC1383473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624" y="540236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8E0D055-FCFA-4DB8-BCF8-04903AFEA0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7860735"/>
              </p:ext>
            </p:extLst>
          </p:nvPr>
        </p:nvGraphicFramePr>
        <p:xfrm>
          <a:off x="179512" y="1150261"/>
          <a:ext cx="8784975" cy="56291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0080">
                  <a:extLst>
                    <a:ext uri="{9D8B030D-6E8A-4147-A177-3AD203B41FA5}">
                      <a16:colId xmlns:a16="http://schemas.microsoft.com/office/drawing/2014/main" val="3012647679"/>
                    </a:ext>
                  </a:extLst>
                </a:gridCol>
                <a:gridCol w="4319956">
                  <a:extLst>
                    <a:ext uri="{9D8B030D-6E8A-4147-A177-3AD203B41FA5}">
                      <a16:colId xmlns:a16="http://schemas.microsoft.com/office/drawing/2014/main" val="1423078898"/>
                    </a:ext>
                  </a:extLst>
                </a:gridCol>
                <a:gridCol w="3744939">
                  <a:extLst>
                    <a:ext uri="{9D8B030D-6E8A-4147-A177-3AD203B41FA5}">
                      <a16:colId xmlns:a16="http://schemas.microsoft.com/office/drawing/2014/main" val="4010808856"/>
                    </a:ext>
                  </a:extLst>
                </a:gridCol>
              </a:tblGrid>
              <a:tr h="1762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Подход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к оценке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64" marR="323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Способ расчета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64" marR="323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Комментарий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64" marR="323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3055928"/>
                  </a:ext>
                </a:extLst>
              </a:tr>
              <a:tr h="17228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ЗП</a:t>
                      </a:r>
                    </a:p>
                  </a:txBody>
                  <a:tcPr marL="32364" marR="323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Умножение балансовой стоимости ДЗ на коэффициент, зависящий от периода просрочки задолженности. Пороговым значением периода просрочки является 4 месяца: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при меньшем значении величина коэффициента принимается равной 1,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при большей – 0 (нулю).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64" marR="323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Рыночную стоимость ДЗ предлагается принимать равной номиналу либо 0.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Отсутствует учет следующих факторов: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 даты оценки до предполагаемой даты погашения задолженности в ситуации, когда просрочка платежей отсутствует, однако поступление ожидается через значительный интервал времени;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исковой давности по возврату просроченной дебиторской задолженности (даже по истечении 4 месяцев просрочки задолженность можно истребовать через суд).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64" marR="323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0404289"/>
                  </a:ext>
                </a:extLst>
              </a:tr>
              <a:tr h="5168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СП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64" marR="323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Сравнение ДЗ с аналогичной ДЗ сопоставимых предприятий.</a:t>
                      </a:r>
                      <a:b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В качестве сопоставимого предприятия рекомендуется брать кредиторов дебитора анализируемого предприятия.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64" marR="323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Нет описания основных корректировок, а также дает трудно реализуемую на практике рекомендацию относительно выбора компаний-аналогов.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64" marR="323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6493267"/>
                  </a:ext>
                </a:extLst>
              </a:tr>
              <a:tr h="18138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ДП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64" marR="323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 = 0, если величина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K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восстановления платежеспособности меньше единицы (функция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K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текущей ликвидности на начало и конец периода, а также его нормативного значения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Если величина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K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восстановления платежеспособности больше единицы – ДЗ дисконтируется по ставке рефинансирования, с учетом суммы начисленной пени. Период погашения определяется как сумма периода оборачиваемости кредиторской задолженности должника и времени, прошедшего с момента образования права требования до даты оценки.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64" marR="323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«Дискретность» результатов расчета в зависимости от коэффициента платежеспособности. Величина данного коэффициента определяется как функция от нормативных значений финансовых коэффициентов, которые не только не учитывают специфику конкретного предприятия или отрасли, но даже и макроэкономическую динамику рынка. Кроме того, дисконтирование по ставке рефинансирования не позволяет учесть все риски, присущие конкретной ДЗ.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64" marR="323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81486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898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0638" y="117211"/>
            <a:ext cx="7163362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Оценка ДЗ: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суть методики Круглова М.В.</a:t>
            </a: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401323-25EE-4734-8E42-C6FBE76BE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5687" y="495344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Номер слайда 2">
            <a:extLst>
              <a:ext uri="{FF2B5EF4-FFF2-40B4-BE49-F238E27FC236}">
                <a16:creationId xmlns:a16="http://schemas.microsoft.com/office/drawing/2014/main" id="{AADC2D59-1E7F-4813-8AB2-7D837805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44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A2FCF29-D49D-40A1-9EF4-CC1383473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624" y="540236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802AF44D-E255-4417-BB36-81A87D9977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7774489"/>
              </p:ext>
            </p:extLst>
          </p:nvPr>
        </p:nvGraphicFramePr>
        <p:xfrm>
          <a:off x="222740" y="2276399"/>
          <a:ext cx="8698521" cy="25260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0139">
                  <a:extLst>
                    <a:ext uri="{9D8B030D-6E8A-4147-A177-3AD203B41FA5}">
                      <a16:colId xmlns:a16="http://schemas.microsoft.com/office/drawing/2014/main" val="3858543302"/>
                    </a:ext>
                  </a:extLst>
                </a:gridCol>
                <a:gridCol w="817810">
                  <a:extLst>
                    <a:ext uri="{9D8B030D-6E8A-4147-A177-3AD203B41FA5}">
                      <a16:colId xmlns:a16="http://schemas.microsoft.com/office/drawing/2014/main" val="2159899953"/>
                    </a:ext>
                  </a:extLst>
                </a:gridCol>
                <a:gridCol w="7330572">
                  <a:extLst>
                    <a:ext uri="{9D8B030D-6E8A-4147-A177-3AD203B41FA5}">
                      <a16:colId xmlns:a16="http://schemas.microsoft.com/office/drawing/2014/main" val="2684157381"/>
                    </a:ext>
                  </a:extLst>
                </a:gridCol>
              </a:tblGrid>
              <a:tr h="170180">
                <a:tc>
                  <a:txBody>
                    <a:bodyPr/>
                    <a:lstStyle/>
                    <a:p>
                      <a:pPr indent="184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  <a:latin typeface="Calibri" panose="020F0502020204030204" pitchFamily="34" charset="0"/>
                        </a:rPr>
                        <a:t>где: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 panose="020F0502020204030204" pitchFamily="34" charset="0"/>
                        </a:rPr>
                        <a:t>Д – 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  <a:latin typeface="Calibri" panose="020F0502020204030204" pitchFamily="34" charset="0"/>
                        </a:rPr>
                        <a:t>дисконт на реализацию товара, отражающий превышение отпускных цен на товары и материалы предприятий-дебиторов в счет долга над ценами, сложившимися на рынке, доли ед.;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1496893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  <a:latin typeface="Calibri" panose="020F0502020204030204" pitchFamily="34" charset="0"/>
                        </a:rPr>
                        <a:t>НА </a:t>
                      </a:r>
                      <a:r>
                        <a:rPr lang="ru-RU" sz="1800" kern="1200" baseline="-2500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1800" kern="1200">
                          <a:effectLst/>
                          <a:latin typeface="Calibri" panose="020F0502020204030204" pitchFamily="34" charset="0"/>
                        </a:rPr>
                        <a:t>–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  <a:latin typeface="Calibri" panose="020F0502020204030204" pitchFamily="34" charset="0"/>
                        </a:rPr>
                        <a:t>ставка налога на пользование автодорог, доли ед.;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3907292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889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  <a:latin typeface="Calibri" panose="020F0502020204030204" pitchFamily="34" charset="0"/>
                        </a:rPr>
                        <a:t>НДС </a:t>
                      </a:r>
                      <a:r>
                        <a:rPr lang="ru-RU" sz="1800" kern="1200" baseline="-2500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1800" kern="1200">
                          <a:effectLst/>
                          <a:latin typeface="Calibri" panose="020F0502020204030204" pitchFamily="34" charset="0"/>
                        </a:rPr>
                        <a:t>–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 panose="020F0502020204030204" pitchFamily="34" charset="0"/>
                        </a:rPr>
                        <a:t>ставка налога на добавленную стоимость, доли ед.;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8882677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  <a:latin typeface="Calibri" panose="020F0502020204030204" pitchFamily="34" charset="0"/>
                        </a:rPr>
                        <a:t>НП </a:t>
                      </a:r>
                      <a:r>
                        <a:rPr lang="ru-RU" sz="1800" kern="1200" baseline="-2500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1800" kern="1200">
                          <a:effectLst/>
                          <a:latin typeface="Calibri" panose="020F0502020204030204" pitchFamily="34" charset="0"/>
                        </a:rPr>
                        <a:t>–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  <a:latin typeface="Calibri" panose="020F0502020204030204" pitchFamily="34" charset="0"/>
                        </a:rPr>
                        <a:t>ставка налога на прибыль, доли ед.;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8513140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  <a:latin typeface="Calibri" panose="020F0502020204030204" pitchFamily="34" charset="0"/>
                        </a:rPr>
                        <a:t>ЗР </a:t>
                      </a:r>
                      <a:r>
                        <a:rPr lang="ru-RU" sz="1800" kern="1200" baseline="-2500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1800" kern="1200">
                          <a:effectLst/>
                          <a:latin typeface="Calibri" panose="020F0502020204030204" pitchFamily="34" charset="0"/>
                        </a:rPr>
                        <a:t>–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Calibri" panose="020F0502020204030204" pitchFamily="34" charset="0"/>
                        </a:rPr>
                        <a:t>затраты на реализацию товара, полученного в зачет ДЗ, </a:t>
                      </a:r>
                      <a:r>
                        <a:rPr lang="ru-RU" sz="1800" kern="1200" dirty="0" err="1">
                          <a:effectLst/>
                          <a:latin typeface="Calibri" panose="020F0502020204030204" pitchFamily="34" charset="0"/>
                        </a:rPr>
                        <a:t>ден.ед</a:t>
                      </a:r>
                      <a:r>
                        <a:rPr lang="ru-RU" sz="1800" kern="1200" dirty="0">
                          <a:effectLst/>
                          <a:latin typeface="Calibri" panose="020F0502020204030204" pitchFamily="34" charset="0"/>
                        </a:rPr>
                        <a:t>.;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1214939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  <a:latin typeface="Calibri" panose="020F0502020204030204" pitchFamily="34" charset="0"/>
                        </a:rPr>
                        <a:t>t  – 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Calibri" panose="020F0502020204030204" pitchFamily="34" charset="0"/>
                        </a:rPr>
                        <a:t>суммарный период времени с даты оценки до даты получения товара и от даты получения товара до даты получения денег, пер. времени.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904329"/>
                  </a:ext>
                </a:extLst>
              </a:tr>
            </a:tbl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C786A96-01F6-40D3-8E00-00E5A2639059}"/>
              </a:ext>
            </a:extLst>
          </p:cNvPr>
          <p:cNvSpPr/>
          <p:nvPr/>
        </p:nvSpPr>
        <p:spPr>
          <a:xfrm>
            <a:off x="209710" y="4875163"/>
            <a:ext cx="8698520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погашения ДЗ деньгами – модель вырождается до простого ДДП.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en-US" sz="20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учитываются только безрисковая ставка и ставка за «риск операции», представленные в номинальном выражении. Отсутствуют четкие рекомендации по обоснованию </a:t>
            </a:r>
            <a:r>
              <a:rPr lang="en-US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величины </a:t>
            </a:r>
            <a:r>
              <a:rPr lang="en-US" sz="20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части «риска операции».</a:t>
            </a: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Модель может быть использована при управлении стоимостью, полезность для Оценщика сомнительна (бартер, только автотранспорт). </a:t>
            </a:r>
            <a:endParaRPr lang="ru-RU" sz="20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6CBBE54-3C68-4A90-961A-C3DA82D091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313" t="20284" r="27950" b="70327"/>
          <a:stretch/>
        </p:blipFill>
        <p:spPr>
          <a:xfrm>
            <a:off x="934410" y="1297684"/>
            <a:ext cx="7249119" cy="91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908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0638" y="117211"/>
            <a:ext cx="7163362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Оценка ДЗ: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суть методики Козыря Ю.В.</a:t>
            </a: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401323-25EE-4734-8E42-C6FBE76BE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5687" y="495344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Номер слайда 2">
            <a:extLst>
              <a:ext uri="{FF2B5EF4-FFF2-40B4-BE49-F238E27FC236}">
                <a16:creationId xmlns:a16="http://schemas.microsoft.com/office/drawing/2014/main" id="{AADC2D59-1E7F-4813-8AB2-7D837805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45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A2FCF29-D49D-40A1-9EF4-CC1383473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624" y="540236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E274174-8E01-42C6-96D3-C73A5998EA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0461593"/>
              </p:ext>
            </p:extLst>
          </p:nvPr>
        </p:nvGraphicFramePr>
        <p:xfrm>
          <a:off x="3270509" y="4928739"/>
          <a:ext cx="5655910" cy="10711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0052">
                  <a:extLst>
                    <a:ext uri="{9D8B030D-6E8A-4147-A177-3AD203B41FA5}">
                      <a16:colId xmlns:a16="http://schemas.microsoft.com/office/drawing/2014/main" val="2412289687"/>
                    </a:ext>
                  </a:extLst>
                </a:gridCol>
                <a:gridCol w="598940">
                  <a:extLst>
                    <a:ext uri="{9D8B030D-6E8A-4147-A177-3AD203B41FA5}">
                      <a16:colId xmlns:a16="http://schemas.microsoft.com/office/drawing/2014/main" val="950164705"/>
                    </a:ext>
                  </a:extLst>
                </a:gridCol>
                <a:gridCol w="4566918">
                  <a:extLst>
                    <a:ext uri="{9D8B030D-6E8A-4147-A177-3AD203B41FA5}">
                      <a16:colId xmlns:a16="http://schemas.microsoft.com/office/drawing/2014/main" val="232741568"/>
                    </a:ext>
                  </a:extLst>
                </a:gridCol>
              </a:tblGrid>
              <a:tr h="170180">
                <a:tc>
                  <a:txBody>
                    <a:bodyPr/>
                    <a:lstStyle/>
                    <a:p>
                      <a:pPr indent="18415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  <a:latin typeface="Calibri" panose="020F0502020204030204" pitchFamily="34" charset="0"/>
                        </a:rPr>
                        <a:t>где: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en-US" sz="1200" kern="1200" baseline="-25000">
                          <a:effectLst/>
                          <a:latin typeface="Calibri" panose="020F0502020204030204" pitchFamily="34" charset="0"/>
                        </a:rPr>
                        <a:t>f  </a:t>
                      </a:r>
                      <a:r>
                        <a:rPr lang="ru-RU" sz="1200" kern="1200">
                          <a:effectLst/>
                          <a:latin typeface="Calibri" panose="020F0502020204030204" pitchFamily="34" charset="0"/>
                        </a:rPr>
                        <a:t>–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alibri" panose="020F0502020204030204" pitchFamily="34" charset="0"/>
                        </a:rPr>
                        <a:t>безрисковая ставка дисконтирования, доли ед.;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0158771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indent="18415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 err="1"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en-US" sz="1200" kern="1200" baseline="-25000" dirty="0" err="1">
                          <a:effectLst/>
                          <a:latin typeface="Calibri" panose="020F0502020204030204" pitchFamily="34" charset="0"/>
                        </a:rPr>
                        <a:t>M</a:t>
                      </a:r>
                      <a:r>
                        <a:rPr lang="ru-RU" sz="1200" kern="1200" dirty="0">
                          <a:effectLst/>
                          <a:latin typeface="Calibri" panose="020F0502020204030204" pitchFamily="34" charset="0"/>
                        </a:rPr>
                        <a:t>–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alibri" panose="020F0502020204030204" pitchFamily="34" charset="0"/>
                        </a:rPr>
                        <a:t>премия за рыночный риск, доли ед.;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7361231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indent="18415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ru-RU" sz="1200" kern="1200" baseline="-25000">
                          <a:effectLst/>
                          <a:latin typeface="Calibri" panose="020F0502020204030204" pitchFamily="34" charset="0"/>
                        </a:rPr>
                        <a:t>Е </a:t>
                      </a:r>
                      <a:r>
                        <a:rPr lang="ru-RU" sz="1200" kern="1200">
                          <a:effectLst/>
                          <a:latin typeface="Calibri" panose="020F0502020204030204" pitchFamily="34" charset="0"/>
                        </a:rPr>
                        <a:t>–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alibri" panose="020F0502020204030204" pitchFamily="34" charset="0"/>
                        </a:rPr>
                        <a:t>текущая доходность рынка, доли ед.;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5816609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indent="8890" algn="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>
                          <a:effectLst/>
                          <a:latin typeface="Calibri" panose="020F0502020204030204" pitchFamily="34" charset="0"/>
                        </a:rPr>
                        <a:t>kp</a:t>
                      </a:r>
                      <a:r>
                        <a:rPr lang="en-US" sz="1200" kern="1200" baseline="-25000">
                          <a:effectLst/>
                          <a:latin typeface="Calibri" panose="020F0502020204030204" pitchFamily="34" charset="0"/>
                        </a:rPr>
                        <a:t>d  </a:t>
                      </a:r>
                      <a:r>
                        <a:rPr lang="ru-RU" sz="1200" kern="1200">
                          <a:effectLst/>
                          <a:latin typeface="Calibri" panose="020F0502020204030204" pitchFamily="34" charset="0"/>
                        </a:rPr>
                        <a:t>–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alibri" panose="020F0502020204030204" pitchFamily="34" charset="0"/>
                        </a:rPr>
                        <a:t>математическое ожидание уровня возможных потерь (средние потери при наступлении дефолта), доли ед.;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7422730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effectLst/>
                          <a:latin typeface="Calibri" panose="020F0502020204030204" pitchFamily="34" charset="0"/>
                        </a:rPr>
                        <a:t>δ</a:t>
                      </a:r>
                      <a:r>
                        <a:rPr lang="ru-RU" sz="1200" kern="1200" baseline="30000" dirty="0"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ru-RU" sz="1200" kern="1200" baseline="-25000" dirty="0"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ru-RU" sz="1200" kern="1200" dirty="0">
                          <a:effectLst/>
                          <a:latin typeface="Calibri" panose="020F0502020204030204" pitchFamily="34" charset="0"/>
                        </a:rPr>
                        <a:t>–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alibri" panose="020F0502020204030204" pitchFamily="34" charset="0"/>
                        </a:rPr>
                        <a:t>дисперсия рыночной доходности (доходность рыночного индекса).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2278733"/>
                  </a:ext>
                </a:extLst>
              </a:tr>
            </a:tbl>
          </a:graphicData>
        </a:graphic>
      </p:graphicFrame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B4C4E18-53FA-4CBA-A07E-351318D9AF4B}"/>
              </a:ext>
            </a:extLst>
          </p:cNvPr>
          <p:cNvSpPr/>
          <p:nvPr/>
        </p:nvSpPr>
        <p:spPr>
          <a:xfrm>
            <a:off x="1827848" y="1454142"/>
            <a:ext cx="5400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Дисконтирование номинальной стоимости ДЗ.</a:t>
            </a:r>
          </a:p>
          <a:p>
            <a:pPr algn="ctr"/>
            <a:r>
              <a:rPr lang="ru-RU" altLang="ru-RU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Ставка дисконтирования: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1DAB47E-9E64-42DF-931C-47CB487762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163" t="48600" r="45275" b="31800"/>
          <a:stretch/>
        </p:blipFill>
        <p:spPr>
          <a:xfrm>
            <a:off x="5192702" y="3468253"/>
            <a:ext cx="3438913" cy="1375565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3C21483-47E1-4497-B663-6D02DFCA6515}"/>
              </a:ext>
            </a:extLst>
          </p:cNvPr>
          <p:cNvSpPr/>
          <p:nvPr/>
        </p:nvSpPr>
        <p:spPr>
          <a:xfrm>
            <a:off x="597228" y="2970908"/>
            <a:ext cx="3456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altLang="ru-RU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сомнения в возврате отсутствуют</a:t>
            </a: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01C17AD5-DCB7-4316-B7E7-5787275711A9}"/>
              </a:ext>
            </a:extLst>
          </p:cNvPr>
          <p:cNvSpPr/>
          <p:nvPr/>
        </p:nvSpPr>
        <p:spPr>
          <a:xfrm>
            <a:off x="5070347" y="2715552"/>
            <a:ext cx="26060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ru-RU" altLang="ru-RU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погашение сомнительно </a:t>
            </a: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D30E2BB-1807-4EE0-BEFB-C236645EEEC0}"/>
              </a:ext>
            </a:extLst>
          </p:cNvPr>
          <p:cNvSpPr/>
          <p:nvPr/>
        </p:nvSpPr>
        <p:spPr>
          <a:xfrm>
            <a:off x="-97244" y="3506621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диапазоне от ставки по депозиту</a:t>
            </a:r>
            <a:br>
              <a:rPr lang="ru-RU" altLang="ru-RU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 ставки по кредиторской задолженности</a:t>
            </a:r>
            <a:endParaRPr lang="ru-RU" i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5286CDD1-9897-481C-BD0C-480A0111DF47}"/>
              </a:ext>
            </a:extLst>
          </p:cNvPr>
          <p:cNvCxnSpPr/>
          <p:nvPr/>
        </p:nvCxnSpPr>
        <p:spPr>
          <a:xfrm flipV="1">
            <a:off x="1763688" y="2162028"/>
            <a:ext cx="5464760" cy="0"/>
          </a:xfrm>
          <a:prstGeom prst="line">
            <a:avLst/>
          </a:prstGeom>
          <a:ln w="158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16F6D32C-FB8C-4BC0-B9A9-E85CEFD2A996}"/>
              </a:ext>
            </a:extLst>
          </p:cNvPr>
          <p:cNvCxnSpPr>
            <a:cxnSpLocks/>
          </p:cNvCxnSpPr>
          <p:nvPr/>
        </p:nvCxnSpPr>
        <p:spPr>
          <a:xfrm flipV="1">
            <a:off x="4033284" y="2195631"/>
            <a:ext cx="497309" cy="1196426"/>
          </a:xfrm>
          <a:prstGeom prst="line">
            <a:avLst/>
          </a:prstGeom>
          <a:ln w="15875">
            <a:solidFill>
              <a:srgbClr val="0070C0"/>
            </a:solidFill>
            <a:head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9ACA5758-97E2-47B7-B27B-BC0E75EF99F5}"/>
              </a:ext>
            </a:extLst>
          </p:cNvPr>
          <p:cNvCxnSpPr>
            <a:cxnSpLocks/>
            <a:endCxn id="15" idx="2"/>
          </p:cNvCxnSpPr>
          <p:nvPr/>
        </p:nvCxnSpPr>
        <p:spPr>
          <a:xfrm flipH="1" flipV="1">
            <a:off x="4528148" y="2162028"/>
            <a:ext cx="462130" cy="1203108"/>
          </a:xfrm>
          <a:prstGeom prst="line">
            <a:avLst/>
          </a:prstGeom>
          <a:ln w="15875">
            <a:solidFill>
              <a:srgbClr val="0070C0"/>
            </a:solidFill>
            <a:head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557781BD-1D94-466A-84A6-9336B29CAF9A}"/>
              </a:ext>
            </a:extLst>
          </p:cNvPr>
          <p:cNvCxnSpPr>
            <a:cxnSpLocks/>
          </p:cNvCxnSpPr>
          <p:nvPr/>
        </p:nvCxnSpPr>
        <p:spPr>
          <a:xfrm flipV="1">
            <a:off x="453612" y="3370790"/>
            <a:ext cx="3600000" cy="0"/>
          </a:xfrm>
          <a:prstGeom prst="line">
            <a:avLst/>
          </a:prstGeom>
          <a:ln w="158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14346FE3-FDEC-42CA-A3B2-2362C3232D57}"/>
              </a:ext>
            </a:extLst>
          </p:cNvPr>
          <p:cNvCxnSpPr>
            <a:cxnSpLocks/>
          </p:cNvCxnSpPr>
          <p:nvPr/>
        </p:nvCxnSpPr>
        <p:spPr>
          <a:xfrm flipV="1">
            <a:off x="4967536" y="3365136"/>
            <a:ext cx="4061112" cy="0"/>
          </a:xfrm>
          <a:prstGeom prst="line">
            <a:avLst/>
          </a:prstGeom>
          <a:ln w="158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519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0638" y="117211"/>
            <a:ext cx="7163362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Оценка ДЗ: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как правильно?</a:t>
            </a: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401323-25EE-4734-8E42-C6FBE76BE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5687" y="495344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Номер слайда 2">
            <a:extLst>
              <a:ext uri="{FF2B5EF4-FFF2-40B4-BE49-F238E27FC236}">
                <a16:creationId xmlns:a16="http://schemas.microsoft.com/office/drawing/2014/main" id="{AADC2D59-1E7F-4813-8AB2-7D837805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46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A2FCF29-D49D-40A1-9EF4-CC1383473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624" y="540236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DA67FEA-D4BF-47E7-9CF9-831624420806}"/>
              </a:ext>
            </a:extLst>
          </p:cNvPr>
          <p:cNvSpPr/>
          <p:nvPr/>
        </p:nvSpPr>
        <p:spPr>
          <a:xfrm>
            <a:off x="179512" y="1283292"/>
            <a:ext cx="87849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К фотографу пришли китайцы (много китайцев) фотографироваться для</a:t>
            </a:r>
            <a:b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какой-то временной регистрации. Китайце на десятом он подумал: "А зачем</a:t>
            </a:r>
            <a:b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их всех фотографировать, если они все на одно лицо? Одинаковую фотку</a:t>
            </a:r>
            <a:b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всем отдам потом". Пришло время получать фотографии. Китаец берет</a:t>
            </a:r>
            <a:b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фотографию, долго смотрит на нее и говорит: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Не моя фотография.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Как не твоя? - спрашивает фотограф. - Но ведь лицо твое?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Лицо-то мое, рубашка не моя…</a:t>
            </a:r>
          </a:p>
          <a:p>
            <a:pPr algn="r"/>
            <a:r>
              <a:rPr lang="en-US" i="1" dirty="0">
                <a:solidFill>
                  <a:srgbClr val="0070C0"/>
                </a:solidFill>
                <a:latin typeface="Calibri" panose="020F0502020204030204" pitchFamily="34" charset="0"/>
              </a:rPr>
              <a:t>Anekdot.ru</a:t>
            </a:r>
            <a:endParaRPr lang="ru-RU" i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7EA3A6-6F00-4CE0-815E-D2E67976DD83}"/>
              </a:ext>
            </a:extLst>
          </p:cNvPr>
          <p:cNvSpPr txBox="1"/>
          <p:nvPr/>
        </p:nvSpPr>
        <p:spPr>
          <a:xfrm>
            <a:off x="1619672" y="4940082"/>
            <a:ext cx="59046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Выбор методики расчета должен основываться на анализе значений ценообразующих параметров оцениваемой дебиторской задолженности!</a:t>
            </a:r>
          </a:p>
        </p:txBody>
      </p:sp>
    </p:spTree>
    <p:extLst>
      <p:ext uri="{BB962C8B-B14F-4D97-AF65-F5344CB8AC3E}">
        <p14:creationId xmlns:p14="http://schemas.microsoft.com/office/powerpoint/2010/main" val="14657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0638" y="117211"/>
            <a:ext cx="7163362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Оценка ДЗ*: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основные ценообразующие факторы</a:t>
            </a: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401323-25EE-4734-8E42-C6FBE76BE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5687" y="495344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Номер слайда 2">
            <a:extLst>
              <a:ext uri="{FF2B5EF4-FFF2-40B4-BE49-F238E27FC236}">
                <a16:creationId xmlns:a16="http://schemas.microsoft.com/office/drawing/2014/main" id="{AADC2D59-1E7F-4813-8AB2-7D837805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47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DAEA2CE-9EE3-436C-A2C2-37546DDA57E5}"/>
              </a:ext>
            </a:extLst>
          </p:cNvPr>
          <p:cNvSpPr/>
          <p:nvPr/>
        </p:nvSpPr>
        <p:spPr>
          <a:xfrm>
            <a:off x="296767" y="1272140"/>
            <a:ext cx="4140000" cy="612000"/>
          </a:xfrm>
          <a:prstGeom prst="rect">
            <a:avLst/>
          </a:prstGeom>
          <a:ln w="15875">
            <a:solidFill>
              <a:srgbClr val="0070C0"/>
            </a:solidFill>
          </a:ln>
        </p:spPr>
        <p:txBody>
          <a:bodyPr wrap="none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1. Сумма задолженности</a:t>
            </a:r>
          </a:p>
          <a:p>
            <a:pPr algn="ctr">
              <a:spcAft>
                <a:spcPts val="0"/>
              </a:spcAft>
            </a:pPr>
            <a:r>
              <a:rPr lang="ru-RU" sz="1400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(основная сумма и пени)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8CA243A-0BE9-4CB8-B972-5705D8D349F1}"/>
              </a:ext>
            </a:extLst>
          </p:cNvPr>
          <p:cNvSpPr/>
          <p:nvPr/>
        </p:nvSpPr>
        <p:spPr>
          <a:xfrm>
            <a:off x="4732258" y="1272140"/>
            <a:ext cx="4140000" cy="612000"/>
          </a:xfrm>
          <a:prstGeom prst="rect">
            <a:avLst/>
          </a:prstGeom>
          <a:ln w="15875">
            <a:solidFill>
              <a:srgbClr val="0070C0"/>
            </a:solidFill>
          </a:ln>
        </p:spPr>
        <p:txBody>
          <a:bodyPr wrap="none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2. Предполагаемая дата возврата</a:t>
            </a:r>
            <a:endParaRPr lang="ru-RU" sz="1600" b="1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478A29E-3CB9-4B57-95B3-DFCF59C45C44}"/>
              </a:ext>
            </a:extLst>
          </p:cNvPr>
          <p:cNvSpPr/>
          <p:nvPr/>
        </p:nvSpPr>
        <p:spPr>
          <a:xfrm>
            <a:off x="296767" y="2819740"/>
            <a:ext cx="4140000" cy="612000"/>
          </a:xfrm>
          <a:prstGeom prst="rect">
            <a:avLst/>
          </a:prstGeom>
          <a:ln w="15875">
            <a:solidFill>
              <a:srgbClr val="0070C0"/>
            </a:solidFill>
          </a:ln>
        </p:spPr>
        <p:txBody>
          <a:bodyPr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3. Качество правоустанавливающих / </a:t>
            </a:r>
            <a:r>
              <a:rPr lang="ru-RU" sz="1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правоподтверждающих</a:t>
            </a:r>
            <a:r>
              <a:rPr lang="ru-RU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 документов</a:t>
            </a:r>
            <a:endParaRPr lang="ru-RU" sz="1600" b="1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EC09909-3A1C-4B1C-9FD7-2848E5A01EF1}"/>
              </a:ext>
            </a:extLst>
          </p:cNvPr>
          <p:cNvSpPr/>
          <p:nvPr/>
        </p:nvSpPr>
        <p:spPr>
          <a:xfrm>
            <a:off x="4732258" y="2819740"/>
            <a:ext cx="4140000" cy="612000"/>
          </a:xfrm>
          <a:prstGeom prst="rect">
            <a:avLst/>
          </a:prstGeom>
          <a:ln w="15875">
            <a:solidFill>
              <a:srgbClr val="0070C0"/>
            </a:solidFill>
          </a:ln>
        </p:spPr>
        <p:txBody>
          <a:bodyPr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4. Наличие и продолжительность просрочки</a:t>
            </a:r>
            <a:endParaRPr lang="ru-RU" sz="1600" b="1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843D4CE8-2A20-4FB4-B77A-19AF113B596A}"/>
              </a:ext>
            </a:extLst>
          </p:cNvPr>
          <p:cNvSpPr/>
          <p:nvPr/>
        </p:nvSpPr>
        <p:spPr>
          <a:xfrm>
            <a:off x="296767" y="3770111"/>
            <a:ext cx="4140000" cy="612000"/>
          </a:xfrm>
          <a:prstGeom prst="rect">
            <a:avLst/>
          </a:prstGeom>
          <a:ln w="15875">
            <a:solidFill>
              <a:srgbClr val="0070C0"/>
            </a:solidFill>
          </a:ln>
        </p:spPr>
        <p:txBody>
          <a:bodyPr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5. Согласие должника с фактом наличия ДЗ и принятые им меры по ее погашению</a:t>
            </a:r>
            <a:endParaRPr lang="ru-RU" sz="1600" b="1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62876663-CD6E-461E-B410-C2E41B9FAA01}"/>
              </a:ext>
            </a:extLst>
          </p:cNvPr>
          <p:cNvSpPr/>
          <p:nvPr/>
        </p:nvSpPr>
        <p:spPr>
          <a:xfrm>
            <a:off x="4707235" y="3779630"/>
            <a:ext cx="4140000" cy="612000"/>
          </a:xfrm>
          <a:prstGeom prst="rect">
            <a:avLst/>
          </a:prstGeom>
          <a:ln w="15875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6. Финансовое состояние должника</a:t>
            </a:r>
            <a:endParaRPr lang="ru-RU" sz="1600" b="1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3E3791B9-37F6-4514-A5BE-C93FCFF71DBC}"/>
              </a:ext>
            </a:extLst>
          </p:cNvPr>
          <p:cNvSpPr/>
          <p:nvPr/>
        </p:nvSpPr>
        <p:spPr>
          <a:xfrm>
            <a:off x="296767" y="4746949"/>
            <a:ext cx="4140000" cy="612000"/>
          </a:xfrm>
          <a:prstGeom prst="rect">
            <a:avLst/>
          </a:prstGeom>
          <a:ln w="15875">
            <a:solidFill>
              <a:srgbClr val="0070C0"/>
            </a:solidFill>
          </a:ln>
        </p:spPr>
        <p:txBody>
          <a:bodyPr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7. Наличие и характеристики обеспечения ДЗ в виде залога </a:t>
            </a:r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/ </a:t>
            </a:r>
            <a:r>
              <a:rPr lang="ru-RU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поручительства</a:t>
            </a:r>
            <a:endParaRPr lang="ru-RU" sz="1600" b="1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30A5C4B6-9AC4-4457-B359-C79A9573F02C}"/>
              </a:ext>
            </a:extLst>
          </p:cNvPr>
          <p:cNvSpPr/>
          <p:nvPr/>
        </p:nvSpPr>
        <p:spPr>
          <a:xfrm>
            <a:off x="4707233" y="4746949"/>
            <a:ext cx="4140000" cy="612000"/>
          </a:xfrm>
          <a:prstGeom prst="rect">
            <a:avLst/>
          </a:prstGeom>
          <a:ln w="15875">
            <a:solidFill>
              <a:srgbClr val="FF0000"/>
            </a:solidFill>
          </a:ln>
        </p:spPr>
        <p:txBody>
          <a:bodyPr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8. Проделанная кредитором претензионная работа и ее результаты</a:t>
            </a:r>
            <a:endParaRPr lang="ru-RU" sz="1600" b="1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83869B3D-77EB-43A5-8DA6-499F394CB2EA}"/>
              </a:ext>
            </a:extLst>
          </p:cNvPr>
          <p:cNvSpPr/>
          <p:nvPr/>
        </p:nvSpPr>
        <p:spPr>
          <a:xfrm>
            <a:off x="296767" y="5697320"/>
            <a:ext cx="4140000" cy="612000"/>
          </a:xfrm>
          <a:prstGeom prst="rect">
            <a:avLst/>
          </a:prstGeom>
          <a:ln w="15875">
            <a:solidFill>
              <a:srgbClr val="0070C0"/>
            </a:solidFill>
          </a:ln>
        </p:spPr>
        <p:txBody>
          <a:bodyPr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9. Доля ДЗ в кредиторской задолженности должника, очередь погашения</a:t>
            </a:r>
            <a:endParaRPr lang="ru-RU" sz="1600" b="1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C0ABCE86-2D27-49B2-9C26-6200FB81FCB6}"/>
              </a:ext>
            </a:extLst>
          </p:cNvPr>
          <p:cNvSpPr/>
          <p:nvPr/>
        </p:nvSpPr>
        <p:spPr>
          <a:xfrm>
            <a:off x="4732258" y="5697320"/>
            <a:ext cx="4140000" cy="612000"/>
          </a:xfrm>
          <a:prstGeom prst="rect">
            <a:avLst/>
          </a:prstGeom>
          <a:ln w="15875">
            <a:solidFill>
              <a:srgbClr val="0070C0"/>
            </a:solidFill>
          </a:ln>
        </p:spPr>
        <p:txBody>
          <a:bodyPr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10. Истечение срока исковой давности</a:t>
            </a:r>
            <a:endParaRPr lang="ru-RU" sz="1600" b="1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151B4623-7BFB-40E6-AEB1-820475C96F37}"/>
              </a:ext>
            </a:extLst>
          </p:cNvPr>
          <p:cNvCxnSpPr>
            <a:cxnSpLocks/>
          </p:cNvCxnSpPr>
          <p:nvPr/>
        </p:nvCxnSpPr>
        <p:spPr>
          <a:xfrm>
            <a:off x="25240" y="2276872"/>
            <a:ext cx="9118760" cy="0"/>
          </a:xfrm>
          <a:prstGeom prst="line">
            <a:avLst/>
          </a:prstGeom>
          <a:ln>
            <a:solidFill>
              <a:srgbClr val="0070C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85C780D9-6748-4673-8CC1-C5EF98A0FEFD}"/>
              </a:ext>
            </a:extLst>
          </p:cNvPr>
          <p:cNvSpPr txBox="1"/>
          <p:nvPr/>
        </p:nvSpPr>
        <p:spPr>
          <a:xfrm>
            <a:off x="-10521" y="2245598"/>
            <a:ext cx="26997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>
                <a:solidFill>
                  <a:srgbClr val="0070C0"/>
                </a:solidFill>
                <a:latin typeface="Calibri" panose="020F0502020204030204" pitchFamily="34" charset="0"/>
              </a:rPr>
              <a:t>вероятность погашения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E004F94-DE13-41F5-9081-08E214AF8451}"/>
              </a:ext>
            </a:extLst>
          </p:cNvPr>
          <p:cNvSpPr txBox="1"/>
          <p:nvPr/>
        </p:nvSpPr>
        <p:spPr>
          <a:xfrm>
            <a:off x="-10521" y="6539426"/>
            <a:ext cx="24942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>
                <a:solidFill>
                  <a:srgbClr val="0070C0"/>
                </a:solidFill>
                <a:latin typeface="Calibri" panose="020F0502020204030204" pitchFamily="34" charset="0"/>
              </a:rPr>
              <a:t>* и прав требования в целом</a:t>
            </a:r>
          </a:p>
        </p:txBody>
      </p:sp>
    </p:spTree>
    <p:extLst>
      <p:ext uri="{BB962C8B-B14F-4D97-AF65-F5344CB8AC3E}">
        <p14:creationId xmlns:p14="http://schemas.microsoft.com/office/powerpoint/2010/main" val="74901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0638" y="188640"/>
            <a:ext cx="7163362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Анализ рынка: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группировка ДЗ по ЦОП</a:t>
            </a: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401323-25EE-4734-8E42-C6FBE76BE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5687" y="495344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Номер слайда 2">
            <a:extLst>
              <a:ext uri="{FF2B5EF4-FFF2-40B4-BE49-F238E27FC236}">
                <a16:creationId xmlns:a16="http://schemas.microsoft.com/office/drawing/2014/main" id="{AADC2D59-1E7F-4813-8AB2-7D837805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48</a:t>
            </a:fld>
            <a:endParaRPr lang="en-US" sz="1200" dirty="0">
              <a:latin typeface="Calibri" panose="020F0502020204030204" pitchFamily="34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1A54EC05-E7BE-4058-8F48-F67ADBA209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3986254"/>
              </p:ext>
            </p:extLst>
          </p:nvPr>
        </p:nvGraphicFramePr>
        <p:xfrm>
          <a:off x="287524" y="1628800"/>
          <a:ext cx="8568952" cy="45567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8458">
                  <a:extLst>
                    <a:ext uri="{9D8B030D-6E8A-4147-A177-3AD203B41FA5}">
                      <a16:colId xmlns:a16="http://schemas.microsoft.com/office/drawing/2014/main" val="2602504099"/>
                    </a:ext>
                  </a:extLst>
                </a:gridCol>
                <a:gridCol w="5560494">
                  <a:extLst>
                    <a:ext uri="{9D8B030D-6E8A-4147-A177-3AD203B41FA5}">
                      <a16:colId xmlns:a16="http://schemas.microsoft.com/office/drawing/2014/main" val="3293484050"/>
                    </a:ext>
                  </a:extLst>
                </a:gridCol>
              </a:tblGrid>
              <a:tr h="33762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зависимости</a:t>
                      </a:r>
                      <a:br>
                        <a:rPr lang="ru-RU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 вероятности возврата: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ru-RU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Задолженность с признаками высокой вероятности ее взыскания при условии выполнения кредитором надлежащей претензионной работы (соответствующей типичным правилам, сложившимся на рынке при работе с аналогичной Задолженностью);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Задолженность, вероятность взыскания которой незначительна (далее – проблемная Задолженность).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5240451"/>
                  </a:ext>
                </a:extLst>
              </a:tr>
              <a:tr h="11804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зависимости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 обеспечения: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Задолженность без обеспечения;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Задолженность, обеспеченная залогом;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Задолженность, обеспеченная поручительством.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51778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511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0638" y="188640"/>
            <a:ext cx="7163362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Признаки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проблемной задолженности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401323-25EE-4734-8E42-C6FBE76BE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5687" y="495344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Номер слайда 2">
            <a:extLst>
              <a:ext uri="{FF2B5EF4-FFF2-40B4-BE49-F238E27FC236}">
                <a16:creationId xmlns:a16="http://schemas.microsoft.com/office/drawing/2014/main" id="{AADC2D59-1E7F-4813-8AB2-7D837805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49</a:t>
            </a:fld>
            <a:endParaRPr lang="en-US" sz="1200" dirty="0">
              <a:latin typeface="Calibri" panose="020F0502020204030204" pitchFamily="34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85FA8418-2DB4-48BD-A745-530B3E5605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0670403"/>
              </p:ext>
            </p:extLst>
          </p:nvPr>
        </p:nvGraphicFramePr>
        <p:xfrm>
          <a:off x="539552" y="1484784"/>
          <a:ext cx="8208912" cy="50375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27708">
                  <a:extLst>
                    <a:ext uri="{9D8B030D-6E8A-4147-A177-3AD203B41FA5}">
                      <a16:colId xmlns:a16="http://schemas.microsoft.com/office/drawing/2014/main" val="1001552940"/>
                    </a:ext>
                  </a:extLst>
                </a:gridCol>
                <a:gridCol w="3597028">
                  <a:extLst>
                    <a:ext uri="{9D8B030D-6E8A-4147-A177-3AD203B41FA5}">
                      <a16:colId xmlns:a16="http://schemas.microsoft.com/office/drawing/2014/main" val="989711195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659278770"/>
                    </a:ext>
                  </a:extLst>
                </a:gridCol>
              </a:tblGrid>
              <a:tr h="4710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Параметр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6" marR="31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Значение, свидетельствующее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о наличии признака проблемной задолженности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6" marR="31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Дисконт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к номиналу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6" marR="31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0168364"/>
                  </a:ext>
                </a:extLst>
              </a:tr>
              <a:tr h="3124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Истечение срока исковой давности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6" marR="31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Срок исковой давности истек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6" marR="31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  <a:endParaRPr lang="ru-RU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6" marR="31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089038"/>
                  </a:ext>
                </a:extLst>
              </a:tr>
              <a:tr h="10260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Сумма задолженности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6" marR="31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&lt; 1/4 месячной заработной платы юриста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6" marR="31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ru-RU" sz="14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100%</a:t>
                      </a:r>
                      <a:endParaRPr lang="ru-RU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6" marR="31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2676025"/>
                  </a:ext>
                </a:extLst>
              </a:tr>
              <a:tr h="6296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Состав и качество право-устанавливающих / право-подтверждающих документов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6" marR="31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Документы отсутствуют либо оформлены ненадлежащим образом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6" marR="31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ru-RU" sz="14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100%</a:t>
                      </a:r>
                      <a:endParaRPr lang="ru-RU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6" marR="31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9847444"/>
                  </a:ext>
                </a:extLst>
              </a:tr>
              <a:tr h="6296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Наличие судебного решения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6" marR="31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Наличие отрицательного для кредитора судебного решения, вступившего в законную силу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6" marR="31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&gt; </a:t>
                      </a:r>
                      <a:r>
                        <a:rPr lang="ru-RU" sz="14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90%</a:t>
                      </a:r>
                      <a:endParaRPr lang="ru-RU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6" marR="31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1273854"/>
                  </a:ext>
                </a:extLst>
              </a:tr>
              <a:tr h="14570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Финансовое состояние должника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6" marR="31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 Должник является банкротом. Задолженность отнесена к третьей реестровой очереди. Требования кредитора не обеспечены залогом или поручительством.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2. Актуальные данные о финансовом состоянии должника отсутствуют.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6" marR="31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&gt; 90%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6" marR="31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29803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744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0056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-23"/>
            <a:ext cx="7236296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Про разрыв теории и практики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391B524A-13C1-4155-AB6A-84025A3DA04A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BCA7744-A23E-4E93-AE7A-754F0E5D244A}"/>
              </a:ext>
            </a:extLst>
          </p:cNvPr>
          <p:cNvSpPr/>
          <p:nvPr/>
        </p:nvSpPr>
        <p:spPr>
          <a:xfrm>
            <a:off x="251520" y="1196752"/>
            <a:ext cx="4727376" cy="2880000"/>
          </a:xfrm>
          <a:prstGeom prst="rect">
            <a:avLst/>
          </a:prstGeom>
          <a:ln w="127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в п. 11 ФСО №8</a:t>
            </a: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Применение затратного подхода </a:t>
            </a:r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носит ограниченный характер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и данный подход, как правило,  применяется, когда прибыль и (или) денежный поток не могут быть достоверно определены, но при этом доступна достоверная информация об активах и обязательствах организации, ведущей бизнес.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1B9C23B-0C11-4E32-A8D0-7333C1094CAB}"/>
              </a:ext>
            </a:extLst>
          </p:cNvPr>
          <p:cNvSpPr/>
          <p:nvPr/>
        </p:nvSpPr>
        <p:spPr>
          <a:xfrm>
            <a:off x="5220072" y="1196752"/>
            <a:ext cx="3672408" cy="2880000"/>
          </a:xfrm>
          <a:prstGeom prst="rect">
            <a:avLst/>
          </a:prstGeom>
          <a:ln w="127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на практике</a:t>
            </a:r>
          </a:p>
          <a:p>
            <a:pPr algn="just">
              <a:spcAft>
                <a:spcPts val="0"/>
              </a:spcAft>
            </a:pPr>
            <a:endParaRPr lang="ru-RU" sz="20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Затратный подход применяется для оценки </a:t>
            </a:r>
            <a:r>
              <a:rPr lang="en-US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2/3+ 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российских предприятий</a:t>
            </a:r>
            <a:endParaRPr lang="ru-RU" sz="20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4" name="Picture 4" descr="Картинки по запросу сферический конь в вакууме">
            <a:extLst>
              <a:ext uri="{FF2B5EF4-FFF2-40B4-BE49-F238E27FC236}">
                <a16:creationId xmlns:a16="http://schemas.microsoft.com/office/drawing/2014/main" id="{377AE555-4538-434C-B8FB-682A090F0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186838"/>
            <a:ext cx="2590800" cy="263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D563C48-F7CE-475C-8811-155EF5492252}"/>
              </a:ext>
            </a:extLst>
          </p:cNvPr>
          <p:cNvSpPr txBox="1"/>
          <p:nvPr/>
        </p:nvSpPr>
        <p:spPr>
          <a:xfrm>
            <a:off x="4211960" y="5087820"/>
            <a:ext cx="41764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сферическое предприятие в вакууме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FB8E7A4C-A556-4E86-AE4A-FB7CCAB89255}"/>
              </a:ext>
            </a:extLst>
          </p:cNvPr>
          <p:cNvCxnSpPr/>
          <p:nvPr/>
        </p:nvCxnSpPr>
        <p:spPr>
          <a:xfrm>
            <a:off x="4211960" y="5499488"/>
            <a:ext cx="4176464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C0F6BA8A-B329-4448-A01F-E3984DCACE61}"/>
              </a:ext>
            </a:extLst>
          </p:cNvPr>
          <p:cNvCxnSpPr>
            <a:cxnSpLocks/>
          </p:cNvCxnSpPr>
          <p:nvPr/>
        </p:nvCxnSpPr>
        <p:spPr>
          <a:xfrm flipV="1">
            <a:off x="3851920" y="5506050"/>
            <a:ext cx="360040" cy="299214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893168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0638" y="117211"/>
            <a:ext cx="7163362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Подходы к оценке ДЗ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13" name="Номер слайда 2">
            <a:extLst>
              <a:ext uri="{FF2B5EF4-FFF2-40B4-BE49-F238E27FC236}">
                <a16:creationId xmlns:a16="http://schemas.microsoft.com/office/drawing/2014/main" id="{AADC2D59-1E7F-4813-8AB2-7D837805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50</a:t>
            </a:fld>
            <a:endParaRPr lang="en-US" sz="1200" dirty="0">
              <a:latin typeface="Calibri" panose="020F0502020204030204" pitchFamily="34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42A24981-AC92-4ACD-A0D5-033F46DA93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0205290"/>
              </p:ext>
            </p:extLst>
          </p:nvPr>
        </p:nvGraphicFramePr>
        <p:xfrm>
          <a:off x="1579713" y="2276872"/>
          <a:ext cx="6336704" cy="20043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1033">
                  <a:extLst>
                    <a:ext uri="{9D8B030D-6E8A-4147-A177-3AD203B41FA5}">
                      <a16:colId xmlns:a16="http://schemas.microsoft.com/office/drawing/2014/main" val="2715831888"/>
                    </a:ext>
                  </a:extLst>
                </a:gridCol>
                <a:gridCol w="2187197">
                  <a:extLst>
                    <a:ext uri="{9D8B030D-6E8A-4147-A177-3AD203B41FA5}">
                      <a16:colId xmlns:a16="http://schemas.microsoft.com/office/drawing/2014/main" val="1250705403"/>
                    </a:ext>
                  </a:extLst>
                </a:gridCol>
                <a:gridCol w="1838474">
                  <a:extLst>
                    <a:ext uri="{9D8B030D-6E8A-4147-A177-3AD203B41FA5}">
                      <a16:colId xmlns:a16="http://schemas.microsoft.com/office/drawing/2014/main" val="4212666559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Обеспечение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Вероятность возврата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487376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низкая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высокая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07465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Отсутствует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ДП, СП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60075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Залог или поручительство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ДП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365729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971F9FB-8BB1-40E8-88C8-EC546E41A99C}"/>
                  </a:ext>
                </a:extLst>
              </p:cNvPr>
              <p:cNvSpPr txBox="1"/>
              <p:nvPr/>
            </p:nvSpPr>
            <p:spPr>
              <a:xfrm>
                <a:off x="4499992" y="5239652"/>
                <a:ext cx="3556365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3200" b="0" i="1" smtClean="0">
                              <a:latin typeface="Cambria Math" panose="02040503050406030204" pitchFamily="18" charset="0"/>
                            </a:rPr>
                            <m:t>С</m:t>
                          </m:r>
                        </m:e>
                        <m:sub>
                          <m:r>
                            <a:rPr lang="ru-RU" sz="3200" b="0" i="1" smtClean="0">
                              <a:latin typeface="Cambria Math" panose="02040503050406030204" pitchFamily="18" charset="0"/>
                            </a:rPr>
                            <m:t>Р</m:t>
                          </m:r>
                        </m:sub>
                      </m:sSub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3200" b="0" i="1" smtClean="0">
                              <a:latin typeface="Cambria Math" panose="02040503050406030204" pitchFamily="18" charset="0"/>
                            </a:rPr>
                            <m:t>С</m:t>
                          </m:r>
                        </m:e>
                        <m:sub>
                          <m:r>
                            <a:rPr lang="ru-RU" sz="3200" b="0" i="1" smtClean="0">
                              <a:latin typeface="Cambria Math" panose="02040503050406030204" pitchFamily="18" charset="0"/>
                            </a:rPr>
                            <m:t>Н</m:t>
                          </m:r>
                        </m:sub>
                      </m:sSub>
                      <m:r>
                        <a:rPr lang="ru-RU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ru-RU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(1−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971F9FB-8BB1-40E8-88C8-EC546E41A9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5239652"/>
                <a:ext cx="3556365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98D17B80-071C-4CE9-A3C7-9D758D28B420}"/>
              </a:ext>
            </a:extLst>
          </p:cNvPr>
          <p:cNvSpPr txBox="1"/>
          <p:nvPr/>
        </p:nvSpPr>
        <p:spPr>
          <a:xfrm>
            <a:off x="539552" y="5279584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некоторых источниках формула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E901C8-892E-4DCF-A2B5-D39E5CF78E3B}"/>
              </a:ext>
            </a:extLst>
          </p:cNvPr>
          <p:cNvSpPr txBox="1"/>
          <p:nvPr/>
        </p:nvSpPr>
        <p:spPr>
          <a:xfrm>
            <a:off x="539552" y="5670540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относится к затратному подходу к оценке</a:t>
            </a:r>
          </a:p>
        </p:txBody>
      </p:sp>
    </p:spTree>
    <p:extLst>
      <p:ext uri="{BB962C8B-B14F-4D97-AF65-F5344CB8AC3E}">
        <p14:creationId xmlns:p14="http://schemas.microsoft.com/office/powerpoint/2010/main" val="314597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0638" y="184826"/>
            <a:ext cx="7163362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Сравнительный подход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к оценке ДЗ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13" name="Номер слайда 2">
            <a:extLst>
              <a:ext uri="{FF2B5EF4-FFF2-40B4-BE49-F238E27FC236}">
                <a16:creationId xmlns:a16="http://schemas.microsoft.com/office/drawing/2014/main" id="{AADC2D59-1E7F-4813-8AB2-7D837805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51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F29DD35-9FBE-44E0-96B5-29C4247043D8}"/>
              </a:ext>
            </a:extLst>
          </p:cNvPr>
          <p:cNvSpPr/>
          <p:nvPr/>
        </p:nvSpPr>
        <p:spPr>
          <a:xfrm>
            <a:off x="272167" y="1439693"/>
            <a:ext cx="863606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практике доступная на рынке информация не позволяет обосновать величину корректировки на различие по большинству ценообразующих параметров. </a:t>
            </a:r>
            <a:endParaRPr lang="ru-RU" sz="2000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986526D6-5D51-4D0F-8FEC-94B79489BD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4752648"/>
              </p:ext>
            </p:extLst>
          </p:nvPr>
        </p:nvGraphicFramePr>
        <p:xfrm>
          <a:off x="1075656" y="3103101"/>
          <a:ext cx="7600799" cy="7917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2176">
                  <a:extLst>
                    <a:ext uri="{9D8B030D-6E8A-4147-A177-3AD203B41FA5}">
                      <a16:colId xmlns:a16="http://schemas.microsoft.com/office/drawing/2014/main" val="2224883999"/>
                    </a:ext>
                  </a:extLst>
                </a:gridCol>
                <a:gridCol w="633759">
                  <a:extLst>
                    <a:ext uri="{9D8B030D-6E8A-4147-A177-3AD203B41FA5}">
                      <a16:colId xmlns:a16="http://schemas.microsoft.com/office/drawing/2014/main" val="1517673081"/>
                    </a:ext>
                  </a:extLst>
                </a:gridCol>
                <a:gridCol w="6424864">
                  <a:extLst>
                    <a:ext uri="{9D8B030D-6E8A-4147-A177-3AD203B41FA5}">
                      <a16:colId xmlns:a16="http://schemas.microsoft.com/office/drawing/2014/main" val="21340241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где: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  <a:r>
                        <a:rPr lang="ru-RU" sz="1600" b="0" kern="100" baseline="-25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Р</a:t>
                      </a: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– </a:t>
                      </a:r>
                      <a:endParaRPr lang="en-US" sz="16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Lucida Sans Unicode" panose="020B0602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рыночная стоимость,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ден.ед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.;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65393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</a:t>
                      </a:r>
                      <a:r>
                        <a:rPr lang="ru-RU" sz="1600" b="0" kern="100" baseline="-25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Н</a:t>
                      </a: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– </a:t>
                      </a:r>
                      <a:endParaRPr lang="en-US" sz="16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Lucida Sans Unicode" panose="020B0602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номинальная стоимость (основная сумма + штрафы + пени),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ден.ед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.;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59721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 – </a:t>
                      </a:r>
                      <a:endParaRPr lang="en-US" sz="16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Lucida Sans Unicode" panose="020B0602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дисконт, доли ед.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8966189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8572E5F3-354C-4B5E-8A9A-9845040CBC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878038"/>
              </p:ext>
            </p:extLst>
          </p:nvPr>
        </p:nvGraphicFramePr>
        <p:xfrm>
          <a:off x="65570" y="6135452"/>
          <a:ext cx="3880920" cy="4619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6795">
                  <a:extLst>
                    <a:ext uri="{9D8B030D-6E8A-4147-A177-3AD203B41FA5}">
                      <a16:colId xmlns:a16="http://schemas.microsoft.com/office/drawing/2014/main" val="3319950532"/>
                    </a:ext>
                  </a:extLst>
                </a:gridCol>
                <a:gridCol w="594484">
                  <a:extLst>
                    <a:ext uri="{9D8B030D-6E8A-4147-A177-3AD203B41FA5}">
                      <a16:colId xmlns:a16="http://schemas.microsoft.com/office/drawing/2014/main" val="3537499451"/>
                    </a:ext>
                  </a:extLst>
                </a:gridCol>
                <a:gridCol w="2839641">
                  <a:extLst>
                    <a:ext uri="{9D8B030D-6E8A-4147-A177-3AD203B41FA5}">
                      <a16:colId xmlns:a16="http://schemas.microsoft.com/office/drawing/2014/main" val="28690910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где:</a:t>
                      </a:r>
                      <a:endParaRPr lang="ru-RU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  <a:r>
                        <a:rPr lang="en-US" sz="1400" b="0" kern="100" baseline="-25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– </a:t>
                      </a:r>
                      <a:endParaRPr lang="en-US" sz="14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Lucida Sans Unicode" panose="020B0602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дисконт для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-го аналога, доли ед.;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39984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ru-RU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</a:t>
                      </a:r>
                      <a:r>
                        <a:rPr lang="en-US" sz="1400" b="0" kern="100" baseline="-25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– </a:t>
                      </a:r>
                      <a:endParaRPr lang="en-US" sz="14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Lucida Sans Unicode" panose="020B0602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вес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-го аналога, доли ед.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8378386"/>
                  </a:ext>
                </a:extLst>
              </a:tr>
            </a:tbl>
          </a:graphicData>
        </a:graphic>
      </p:graphicFrame>
      <p:graphicFrame>
        <p:nvGraphicFramePr>
          <p:cNvPr id="21" name="Таблица 20">
            <a:extLst>
              <a:ext uri="{FF2B5EF4-FFF2-40B4-BE49-F238E27FC236}">
                <a16:creationId xmlns:a16="http://schemas.microsoft.com/office/drawing/2014/main" id="{72501A38-26F2-4AB8-841A-73FE4C28A0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001084"/>
              </p:ext>
            </p:extLst>
          </p:nvPr>
        </p:nvGraphicFramePr>
        <p:xfrm>
          <a:off x="4278643" y="6135452"/>
          <a:ext cx="4799787" cy="640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2581">
                  <a:extLst>
                    <a:ext uri="{9D8B030D-6E8A-4147-A177-3AD203B41FA5}">
                      <a16:colId xmlns:a16="http://schemas.microsoft.com/office/drawing/2014/main" val="3393319036"/>
                    </a:ext>
                  </a:extLst>
                </a:gridCol>
                <a:gridCol w="735237">
                  <a:extLst>
                    <a:ext uri="{9D8B030D-6E8A-4147-A177-3AD203B41FA5}">
                      <a16:colId xmlns:a16="http://schemas.microsoft.com/office/drawing/2014/main" val="1280180121"/>
                    </a:ext>
                  </a:extLst>
                </a:gridCol>
                <a:gridCol w="3511969">
                  <a:extLst>
                    <a:ext uri="{9D8B030D-6E8A-4147-A177-3AD203B41FA5}">
                      <a16:colId xmlns:a16="http://schemas.microsoft.com/office/drawing/2014/main" val="47740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где:</a:t>
                      </a:r>
                      <a:endParaRPr lang="ru-RU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</a:t>
                      </a:r>
                      <a:r>
                        <a:rPr lang="ru-RU" sz="1400" b="0" kern="100" baseline="-25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СД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– </a:t>
                      </a:r>
                      <a:endParaRPr lang="en-US" sz="14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Lucida Sans Unicode" panose="020B0602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цена сделки для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r>
                        <a:rPr lang="ru-RU" sz="1400" b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го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ru-RU" sz="1400" b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ден.ед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.;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71812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ru-RU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</a:t>
                      </a:r>
                      <a:r>
                        <a:rPr lang="ru-RU" sz="1400" b="0" kern="100" baseline="-25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Н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– </a:t>
                      </a:r>
                      <a:endParaRPr lang="en-US" sz="14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Lucida Sans Unicode" panose="020B0602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номинальная стоимость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-го аналога (основная сумма + штрафы + пени), </a:t>
                      </a:r>
                      <a:r>
                        <a:rPr lang="ru-RU" sz="1400" b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ден.ед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3489508"/>
                  </a:ext>
                </a:extLst>
              </a:tr>
            </a:tbl>
          </a:graphicData>
        </a:graphic>
      </p:graphicFrame>
      <p:sp>
        <p:nvSpPr>
          <p:cNvPr id="26" name="Rectangle 16">
            <a:extLst>
              <a:ext uri="{FF2B5EF4-FFF2-40B4-BE49-F238E27FC236}">
                <a16:creationId xmlns:a16="http://schemas.microsoft.com/office/drawing/2014/main" id="{C9F42D7F-16A3-41D9-9B24-7848C03AB9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5896" y="641947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E2499B5-94D7-4346-90C6-7B1A3C44F079}"/>
                  </a:ext>
                </a:extLst>
              </p:cNvPr>
              <p:cNvSpPr txBox="1"/>
              <p:nvPr/>
            </p:nvSpPr>
            <p:spPr>
              <a:xfrm>
                <a:off x="467544" y="2524908"/>
                <a:ext cx="8784976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3200" b="0" i="1" smtClean="0">
                              <a:latin typeface="Cambria Math" panose="02040503050406030204" pitchFamily="18" charset="0"/>
                            </a:rPr>
                            <m:t>С</m:t>
                          </m:r>
                        </m:e>
                        <m:sub>
                          <m:r>
                            <a:rPr lang="ru-RU" sz="3200" b="0" i="1" smtClean="0">
                              <a:latin typeface="Cambria Math" panose="02040503050406030204" pitchFamily="18" charset="0"/>
                            </a:rPr>
                            <m:t>Р</m:t>
                          </m:r>
                        </m:sub>
                      </m:sSub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3200" b="0" i="1" smtClean="0">
                              <a:latin typeface="Cambria Math" panose="02040503050406030204" pitchFamily="18" charset="0"/>
                            </a:rPr>
                            <m:t>С</m:t>
                          </m:r>
                        </m:e>
                        <m:sub>
                          <m:r>
                            <a:rPr lang="ru-RU" sz="3200" b="0" i="1" smtClean="0">
                              <a:latin typeface="Cambria Math" panose="02040503050406030204" pitchFamily="18" charset="0"/>
                            </a:rPr>
                            <m:t>Н</m:t>
                          </m:r>
                        </m:sub>
                      </m:sSub>
                      <m:r>
                        <a:rPr lang="ru-RU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ru-RU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(1−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E2499B5-94D7-4346-90C6-7B1A3C44F0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524908"/>
                <a:ext cx="8784976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F87544D-E9A6-4F29-A5B6-BCB3C9484142}"/>
                  </a:ext>
                </a:extLst>
              </p:cNvPr>
              <p:cNvSpPr txBox="1"/>
              <p:nvPr/>
            </p:nvSpPr>
            <p:spPr>
              <a:xfrm>
                <a:off x="611560" y="4669776"/>
                <a:ext cx="3384376" cy="134434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i="1" smtClean="0"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32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</m:e>
                      </m:nary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F87544D-E9A6-4F29-A5B6-BCB3C94841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4669776"/>
                <a:ext cx="3384376" cy="13443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2146A0C-0D02-45CE-B704-50D3FC9D1AED}"/>
                  </a:ext>
                </a:extLst>
              </p:cNvPr>
              <p:cNvSpPr txBox="1"/>
              <p:nvPr/>
            </p:nvSpPr>
            <p:spPr>
              <a:xfrm>
                <a:off x="5724041" y="5027462"/>
                <a:ext cx="3384376" cy="78168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200" i="0">
                            <a:latin typeface="Cambria Math" panose="02040503050406030204" pitchFamily="18" charset="0"/>
                          </a:rPr>
                          <m:t>d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200" i="0"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lang="en-US" sz="32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ru-RU" sz="3200" b="0" i="1" smtClean="0">
                                <a:latin typeface="Cambria Math" panose="02040503050406030204" pitchFamily="18" charset="0"/>
                              </a:rPr>
                              <m:t>Н</m:t>
                            </m:r>
                          </m:sub>
                        </m:sSub>
                        <m:r>
                          <a:rPr lang="ru-RU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ru-RU" sz="3200" b="0" i="1" smtClean="0">
                                <a:latin typeface="Cambria Math" panose="02040503050406030204" pitchFamily="18" charset="0"/>
                              </a:rPr>
                              <m:t>СД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ru-RU" sz="3200" i="1">
                                <a:latin typeface="Cambria Math" panose="02040503050406030204" pitchFamily="18" charset="0"/>
                              </a:rPr>
                              <m:t>Н</m:t>
                            </m:r>
                          </m:sub>
                        </m:sSub>
                      </m:den>
                    </m:f>
                  </m:oMath>
                </a14:m>
                <a:r>
                  <a:rPr lang="ru-RU" sz="3200" dirty="0"/>
                  <a:t>,</a:t>
                </a: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2146A0C-0D02-45CE-B704-50D3FC9D1A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041" y="5027462"/>
                <a:ext cx="3384376" cy="781689"/>
              </a:xfrm>
              <a:prstGeom prst="rect">
                <a:avLst/>
              </a:prstGeom>
              <a:blipFill>
                <a:blip r:embed="rId5"/>
                <a:stretch>
                  <a:fillRect t="-1563" b="-85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1754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0638" y="184826"/>
            <a:ext cx="7163362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Доходный подход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к оценке ДЗ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13" name="Номер слайда 2">
            <a:extLst>
              <a:ext uri="{FF2B5EF4-FFF2-40B4-BE49-F238E27FC236}">
                <a16:creationId xmlns:a16="http://schemas.microsoft.com/office/drawing/2014/main" id="{AADC2D59-1E7F-4813-8AB2-7D837805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52</a:t>
            </a:fld>
            <a:endParaRPr lang="en-US" sz="1200" dirty="0">
              <a:latin typeface="Calibri" panose="020F0502020204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884DA44-F162-447F-9492-A80B63B4D7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250" t="57000" r="35825" b="30469"/>
          <a:stretch/>
        </p:blipFill>
        <p:spPr>
          <a:xfrm>
            <a:off x="2279193" y="1496262"/>
            <a:ext cx="4585613" cy="1080117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029B07B-074A-4647-A4FB-AF04CFD4C25D}"/>
              </a:ext>
            </a:extLst>
          </p:cNvPr>
          <p:cNvSpPr/>
          <p:nvPr/>
        </p:nvSpPr>
        <p:spPr>
          <a:xfrm>
            <a:off x="323528" y="2754252"/>
            <a:ext cx="5040000" cy="468000"/>
          </a:xfrm>
          <a:prstGeom prst="rect">
            <a:avLst/>
          </a:prstGeom>
          <a:ln w="15875">
            <a:solidFill>
              <a:srgbClr val="0070C0"/>
            </a:solidFill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свободные денежные средства должника</a:t>
            </a:r>
            <a:endParaRPr lang="ru-RU" sz="1600" b="1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8EF7665-BB24-4683-A5AF-D3CB4D09CE87}"/>
              </a:ext>
            </a:extLst>
          </p:cNvPr>
          <p:cNvSpPr/>
          <p:nvPr/>
        </p:nvSpPr>
        <p:spPr>
          <a:xfrm>
            <a:off x="320539" y="3418114"/>
            <a:ext cx="5040000" cy="936000"/>
          </a:xfrm>
          <a:prstGeom prst="rect">
            <a:avLst/>
          </a:prstGeom>
          <a:ln w="15875">
            <a:solidFill>
              <a:srgbClr val="0070C0"/>
            </a:solidFill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денежные средства от продажи залогового обеспечения либо другого имущества должника (по решению суда)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D17B968-270D-4F36-B29A-C9DEF5841CF8}"/>
              </a:ext>
            </a:extLst>
          </p:cNvPr>
          <p:cNvSpPr/>
          <p:nvPr/>
        </p:nvSpPr>
        <p:spPr>
          <a:xfrm>
            <a:off x="315468" y="4554137"/>
            <a:ext cx="5040000" cy="1723549"/>
          </a:xfrm>
          <a:prstGeom prst="rect">
            <a:avLst/>
          </a:prstGeom>
          <a:ln w="15875">
            <a:solidFill>
              <a:srgbClr val="0070C0"/>
            </a:solidFill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денежные средства от будущей</a:t>
            </a:r>
            <a:b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деятельности должника</a:t>
            </a:r>
          </a:p>
          <a:p>
            <a:pPr algn="ctr"/>
            <a:r>
              <a:rPr lang="ru-RU" sz="1400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решение об использовании данного источника обычно принимается кредитором совместно с должником, фиксируется в соглашении о реструктуризации задолженности и встречается в случаях, когда продажа залогового обеспечения затруднена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D0CD5355-4D1E-465B-8339-11CE6ACB4583}"/>
              </a:ext>
            </a:extLst>
          </p:cNvPr>
          <p:cNvSpPr/>
          <p:nvPr/>
        </p:nvSpPr>
        <p:spPr>
          <a:xfrm>
            <a:off x="314427" y="6451699"/>
            <a:ext cx="5040000" cy="369332"/>
          </a:xfrm>
          <a:prstGeom prst="rect">
            <a:avLst/>
          </a:prstGeom>
          <a:ln w="15875"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денежные средства от поручителей 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12831001-BD41-4195-AB27-D36AAADA7A08}"/>
              </a:ext>
            </a:extLst>
          </p:cNvPr>
          <p:cNvSpPr/>
          <p:nvPr/>
        </p:nvSpPr>
        <p:spPr>
          <a:xfrm>
            <a:off x="5652120" y="3984782"/>
            <a:ext cx="3256110" cy="369332"/>
          </a:xfrm>
          <a:prstGeom prst="rect">
            <a:avLst/>
          </a:prstGeom>
          <a:ln w="158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оплата услуг юристов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318356D1-AB79-48C1-A988-77476BB1E37F}"/>
              </a:ext>
            </a:extLst>
          </p:cNvPr>
          <p:cNvSpPr/>
          <p:nvPr/>
        </p:nvSpPr>
        <p:spPr>
          <a:xfrm>
            <a:off x="5659003" y="4554137"/>
            <a:ext cx="3256110" cy="369332"/>
          </a:xfrm>
          <a:prstGeom prst="rect">
            <a:avLst/>
          </a:prstGeom>
          <a:ln w="158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судебные издержки</a:t>
            </a:r>
            <a:endParaRPr lang="ru-RU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775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5161" y="14799"/>
            <a:ext cx="7163362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Учет вероятности (не)возврата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13" name="Номер слайда 2">
            <a:extLst>
              <a:ext uri="{FF2B5EF4-FFF2-40B4-BE49-F238E27FC236}">
                <a16:creationId xmlns:a16="http://schemas.microsoft.com/office/drawing/2014/main" id="{AADC2D59-1E7F-4813-8AB2-7D837805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53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D0CD5355-4D1E-465B-8339-11CE6ACB4583}"/>
              </a:ext>
            </a:extLst>
          </p:cNvPr>
          <p:cNvSpPr/>
          <p:nvPr/>
        </p:nvSpPr>
        <p:spPr>
          <a:xfrm>
            <a:off x="296640" y="2001276"/>
            <a:ext cx="4140000" cy="1846659"/>
          </a:xfrm>
          <a:prstGeom prst="rect">
            <a:avLst/>
          </a:prstGeom>
          <a:ln w="158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Вариант 1.</a:t>
            </a:r>
          </a:p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Через отдельный коэффициент, характеризующий вероятность возврата.</a:t>
            </a:r>
          </a:p>
          <a:p>
            <a:pPr algn="ctr"/>
            <a:r>
              <a:rPr lang="ru-RU" sz="1400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 этом случае величина ставки дисконтирования не учитывает риск невозврата задолженности сверх безрисковой составляющей.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D2FE351-136A-463A-8D8B-65C59AA0BB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640" y="512297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351E8EE-437D-45E5-B99E-52F3FA1B60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361" t="33200" r="8264" b="44400"/>
          <a:stretch/>
        </p:blipFill>
        <p:spPr>
          <a:xfrm>
            <a:off x="755576" y="4036829"/>
            <a:ext cx="3222128" cy="1031081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E852E829-E1F0-438D-9CE4-D7B6FA7BD3D4}"/>
              </a:ext>
            </a:extLst>
          </p:cNvPr>
          <p:cNvSpPr/>
          <p:nvPr/>
        </p:nvSpPr>
        <p:spPr>
          <a:xfrm>
            <a:off x="4768230" y="1997111"/>
            <a:ext cx="4140000" cy="2831544"/>
          </a:xfrm>
          <a:prstGeom prst="rect">
            <a:avLst/>
          </a:prstGeom>
          <a:ln w="158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Вариант 2.</a:t>
            </a:r>
          </a:p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Через ставку дисконтирования, величина которой помимо безрисковой составляющей учитывает дополнительный риск невозврата конкретной Задолженности.</a:t>
            </a:r>
            <a:b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На практике реализация данного варианта затруднена, поскольку существующие методики определения указанного дополнительного риска не обеспечивают достаточную достоверность результата</a:t>
            </a:r>
          </a:p>
        </p:txBody>
      </p:sp>
    </p:spTree>
    <p:extLst>
      <p:ext uri="{BB962C8B-B14F-4D97-AF65-F5344CB8AC3E}">
        <p14:creationId xmlns:p14="http://schemas.microsoft.com/office/powerpoint/2010/main" val="412430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0638" y="188640"/>
            <a:ext cx="7163362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Оценка финансовых вложений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(оборотные активы)</a:t>
            </a: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401323-25EE-4734-8E42-C6FBE76BE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5687" y="495344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Номер слайда 2">
            <a:extLst>
              <a:ext uri="{FF2B5EF4-FFF2-40B4-BE49-F238E27FC236}">
                <a16:creationId xmlns:a16="http://schemas.microsoft.com/office/drawing/2014/main" id="{AADC2D59-1E7F-4813-8AB2-7D837805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54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48F631F-DA0E-4427-AADE-4C04D5604838}"/>
              </a:ext>
            </a:extLst>
          </p:cNvPr>
          <p:cNvSpPr/>
          <p:nvPr/>
        </p:nvSpPr>
        <p:spPr>
          <a:xfrm>
            <a:off x="194320" y="1577658"/>
            <a:ext cx="87849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Состав идентичен строке 1170 (финансовые вложения в составе внеоборотных активов).</a:t>
            </a:r>
          </a:p>
          <a:p>
            <a:pPr algn="just"/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Срок обращения или погашения – не более 12 месяцев после отчетной даты.</a:t>
            </a:r>
            <a:endParaRPr lang="ru-RU" sz="2000" b="1" dirty="0">
              <a:solidFill>
                <a:srgbClr val="0070C0"/>
              </a:solidFill>
            </a:endParaRPr>
          </a:p>
          <a:p>
            <a:pPr algn="just"/>
            <a:endParaRPr lang="ru-RU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DF4787C-09C6-46E0-A7EB-4C9659C0B688}"/>
              </a:ext>
            </a:extLst>
          </p:cNvPr>
          <p:cNvSpPr/>
          <p:nvPr/>
        </p:nvSpPr>
        <p:spPr>
          <a:xfrm>
            <a:off x="4788024" y="2781439"/>
            <a:ext cx="43519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37892" name="Picture 4" descr="Картинки по запросу шар проекции">
            <a:extLst>
              <a:ext uri="{FF2B5EF4-FFF2-40B4-BE49-F238E27FC236}">
                <a16:creationId xmlns:a16="http://schemas.microsoft.com/office/drawing/2014/main" id="{EE5F470C-19FA-440B-9FBC-3F1FB2554C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68"/>
          <a:stretch/>
        </p:blipFill>
        <p:spPr bwMode="auto">
          <a:xfrm>
            <a:off x="323528" y="2966105"/>
            <a:ext cx="3528391" cy="345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0AC65F2-98E0-4F47-A433-92A4548D77F7}"/>
              </a:ext>
            </a:extLst>
          </p:cNvPr>
          <p:cNvSpPr txBox="1"/>
          <p:nvPr/>
        </p:nvSpPr>
        <p:spPr>
          <a:xfrm>
            <a:off x="4283968" y="4587265"/>
            <a:ext cx="41764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«Те же яйца, но в профиль» (С).</a:t>
            </a:r>
          </a:p>
        </p:txBody>
      </p:sp>
    </p:spTree>
    <p:extLst>
      <p:ext uri="{BB962C8B-B14F-4D97-AF65-F5344CB8AC3E}">
        <p14:creationId xmlns:p14="http://schemas.microsoft.com/office/powerpoint/2010/main" val="905496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76644" y="251541"/>
            <a:ext cx="7163362" cy="644521"/>
          </a:xfrm>
        </p:spPr>
        <p:txBody>
          <a:bodyPr/>
          <a:lstStyle/>
          <a:p>
            <a:pPr fontAlgn="ctr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НДС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по приобретенных </a:t>
            </a:r>
            <a:r>
              <a:rPr lang="ru-RU" sz="4000" b="1" dirty="0">
                <a:solidFill>
                  <a:srgbClr val="0070C0"/>
                </a:solidFill>
                <a:latin typeface="Calibri" pitchFamily="34" charset="0"/>
              </a:rPr>
              <a:t>ценностям</a:t>
            </a: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401323-25EE-4734-8E42-C6FBE76BE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5687" y="495344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Номер слайда 2">
            <a:extLst>
              <a:ext uri="{FF2B5EF4-FFF2-40B4-BE49-F238E27FC236}">
                <a16:creationId xmlns:a16="http://schemas.microsoft.com/office/drawing/2014/main" id="{AADC2D59-1E7F-4813-8AB2-7D837805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55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5" name="AutoShape 2" descr="Картинки по запросу деньги">
            <a:extLst>
              <a:ext uri="{FF2B5EF4-FFF2-40B4-BE49-F238E27FC236}">
                <a16:creationId xmlns:a16="http://schemas.microsoft.com/office/drawing/2014/main" id="{938F9D62-203E-4E7E-907F-99240AAF2B1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C8FEC9C-97B5-4AEF-B74E-F93B9E3654C2}"/>
              </a:ext>
            </a:extLst>
          </p:cNvPr>
          <p:cNvSpPr/>
          <p:nvPr/>
        </p:nvSpPr>
        <p:spPr>
          <a:xfrm>
            <a:off x="473912" y="1576942"/>
            <a:ext cx="82089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Та сумма налога, которую предприятие сможет в будущем предъявить</a:t>
            </a:r>
            <a:b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к вычету – уменьшить сумму уплачиваемого НДС. </a:t>
            </a:r>
          </a:p>
          <a:p>
            <a:pPr algn="just"/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Для реализации права на вычет необходимо одновременное соблюдение ряда условий: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приобретенные ценности предназначены для того вида деятельности, который облагается НДС;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стоимость приобретенных ценностей отражена в учете;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имеется правильно оформленный поставщиком счет-фактура.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5A2834-2B85-4B82-893E-5BD002C40F36}"/>
              </a:ext>
            </a:extLst>
          </p:cNvPr>
          <p:cNvSpPr txBox="1"/>
          <p:nvPr/>
        </p:nvSpPr>
        <p:spPr>
          <a:xfrm>
            <a:off x="827584" y="4509120"/>
            <a:ext cx="7560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Почему эту статью нужно учитывать при оценке?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FB6B87A-3FC7-4849-B190-A72FCA3ED5DB}"/>
              </a:ext>
            </a:extLst>
          </p:cNvPr>
          <p:cNvSpPr/>
          <p:nvPr/>
        </p:nvSpPr>
        <p:spPr>
          <a:xfrm>
            <a:off x="179512" y="5397022"/>
            <a:ext cx="4320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Приказ Минфина России</a:t>
            </a:r>
            <a:b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от 28.08.2014 № 84н</a:t>
            </a:r>
            <a:b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«Об утверждении Порядка определения стоимости чистых активов»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E61100D-C658-4D77-B73D-356C97FCA6F1}"/>
              </a:ext>
            </a:extLst>
          </p:cNvPr>
          <p:cNvSpPr/>
          <p:nvPr/>
        </p:nvSpPr>
        <p:spPr>
          <a:xfrm>
            <a:off x="4653501" y="5520916"/>
            <a:ext cx="4320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при прочих равных условиях, организация с данным активом будет более привлекательным вложением</a:t>
            </a: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E60D513C-F9AF-464F-A8F9-21C57F4CF125}"/>
              </a:ext>
            </a:extLst>
          </p:cNvPr>
          <p:cNvCxnSpPr>
            <a:cxnSpLocks/>
          </p:cNvCxnSpPr>
          <p:nvPr/>
        </p:nvCxnSpPr>
        <p:spPr>
          <a:xfrm>
            <a:off x="251520" y="6597351"/>
            <a:ext cx="4104456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FD0BF191-AB59-47EF-A61C-3B38D2D002A3}"/>
              </a:ext>
            </a:extLst>
          </p:cNvPr>
          <p:cNvCxnSpPr>
            <a:cxnSpLocks/>
          </p:cNvCxnSpPr>
          <p:nvPr/>
        </p:nvCxnSpPr>
        <p:spPr>
          <a:xfrm>
            <a:off x="4869045" y="6597351"/>
            <a:ext cx="4104456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6261161-50B2-402A-8038-3469F0875891}"/>
              </a:ext>
            </a:extLst>
          </p:cNvPr>
          <p:cNvCxnSpPr>
            <a:cxnSpLocks/>
          </p:cNvCxnSpPr>
          <p:nvPr/>
        </p:nvCxnSpPr>
        <p:spPr>
          <a:xfrm flipV="1">
            <a:off x="4355976" y="4941168"/>
            <a:ext cx="143536" cy="1656184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BEBAAB5A-B1C4-43C7-8EA3-988CD098E462}"/>
              </a:ext>
            </a:extLst>
          </p:cNvPr>
          <p:cNvCxnSpPr>
            <a:cxnSpLocks/>
          </p:cNvCxnSpPr>
          <p:nvPr/>
        </p:nvCxnSpPr>
        <p:spPr>
          <a:xfrm flipH="1" flipV="1">
            <a:off x="4724400" y="4941168"/>
            <a:ext cx="133117" cy="1656184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3A2EFD4A-90F0-4CBC-A7F2-F42513851146}"/>
              </a:ext>
            </a:extLst>
          </p:cNvPr>
          <p:cNvCxnSpPr>
            <a:cxnSpLocks/>
          </p:cNvCxnSpPr>
          <p:nvPr/>
        </p:nvCxnSpPr>
        <p:spPr>
          <a:xfrm>
            <a:off x="1835696" y="4941168"/>
            <a:ext cx="561662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9323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76644" y="231095"/>
            <a:ext cx="7163362" cy="644521"/>
          </a:xfrm>
        </p:spPr>
        <p:txBody>
          <a:bodyPr/>
          <a:lstStyle/>
          <a:p>
            <a:pPr fontAlgn="ctr"/>
            <a:r>
              <a:rPr lang="ru-RU" sz="4000" b="1" dirty="0">
                <a:solidFill>
                  <a:srgbClr val="0070C0"/>
                </a:solidFill>
                <a:latin typeface="Calibri" pitchFamily="34" charset="0"/>
              </a:rPr>
              <a:t>Денежные средства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</a:rPr>
            </a:br>
            <a:r>
              <a:rPr lang="ru-RU" sz="4000" b="1" dirty="0">
                <a:solidFill>
                  <a:srgbClr val="0070C0"/>
                </a:solidFill>
                <a:latin typeface="Calibri" pitchFamily="34" charset="0"/>
              </a:rPr>
              <a:t>и денежные эквиваленты</a:t>
            </a: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13" name="Номер слайда 2">
            <a:extLst>
              <a:ext uri="{FF2B5EF4-FFF2-40B4-BE49-F238E27FC236}">
                <a16:creationId xmlns:a16="http://schemas.microsoft.com/office/drawing/2014/main" id="{AADC2D59-1E7F-4813-8AB2-7D837805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56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434A152-DBBF-4267-8F56-3729DB03BFE9}"/>
              </a:ext>
            </a:extLst>
          </p:cNvPr>
          <p:cNvSpPr/>
          <p:nvPr/>
        </p:nvSpPr>
        <p:spPr>
          <a:xfrm>
            <a:off x="251520" y="1844824"/>
            <a:ext cx="8758120" cy="2177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Денежные эквиваленты – высоколиквидные финансовые вложения, которые могут быть легко обращены в заранее известную сумму денежных средств, подверженные незначительному риску изменения стоимости. Например:</a:t>
            </a:r>
          </a:p>
          <a:p>
            <a:pPr marL="342900" indent="-3429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депозиты до востребования;</a:t>
            </a:r>
          </a:p>
          <a:p>
            <a:pPr marL="342900" indent="-3429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краткосрочные государственные ценные бумаги;</a:t>
            </a:r>
          </a:p>
          <a:p>
            <a:pPr marL="342900" indent="-3429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краткосрочные векселя.</a:t>
            </a:r>
          </a:p>
        </p:txBody>
      </p:sp>
      <p:sp>
        <p:nvSpPr>
          <p:cNvPr id="5" name="AutoShape 2" descr="Картинки по запросу деньги">
            <a:extLst>
              <a:ext uri="{FF2B5EF4-FFF2-40B4-BE49-F238E27FC236}">
                <a16:creationId xmlns:a16="http://schemas.microsoft.com/office/drawing/2014/main" id="{938F9D62-203E-4E7E-907F-99240AAF2B1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40" name="Picture 4" descr="Картинки по запросу пачка рублей">
            <a:extLst>
              <a:ext uri="{FF2B5EF4-FFF2-40B4-BE49-F238E27FC236}">
                <a16:creationId xmlns:a16="http://schemas.microsoft.com/office/drawing/2014/main" id="{BF70D264-749B-4339-A9AE-E7E807E747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0" t="6584" r="6683" b="5267"/>
          <a:stretch/>
        </p:blipFill>
        <p:spPr bwMode="auto">
          <a:xfrm>
            <a:off x="2051720" y="4221088"/>
            <a:ext cx="1863824" cy="1698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Картинки по запросу пачка рублей">
            <a:extLst>
              <a:ext uri="{FF2B5EF4-FFF2-40B4-BE49-F238E27FC236}">
                <a16:creationId xmlns:a16="http://schemas.microsoft.com/office/drawing/2014/main" id="{11517B55-3AEB-4918-A171-BEC1D36271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0" t="6584" r="6683" b="5267"/>
          <a:stretch/>
        </p:blipFill>
        <p:spPr bwMode="auto">
          <a:xfrm>
            <a:off x="5148064" y="4221088"/>
            <a:ext cx="1863824" cy="1698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5276B5E-4B07-4DB2-BB57-547AA34BDFAF}"/>
              </a:ext>
            </a:extLst>
          </p:cNvPr>
          <p:cNvSpPr/>
          <p:nvPr/>
        </p:nvSpPr>
        <p:spPr>
          <a:xfrm>
            <a:off x="4336879" y="4611847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=</a:t>
            </a:r>
            <a:endParaRPr lang="ru-RU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E1BCC0-69DF-4910-9B82-9D464FD68002}"/>
              </a:ext>
            </a:extLst>
          </p:cNvPr>
          <p:cNvSpPr txBox="1"/>
          <p:nvPr/>
        </p:nvSpPr>
        <p:spPr>
          <a:xfrm>
            <a:off x="2129203" y="5980574"/>
            <a:ext cx="48052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</a:rPr>
              <a:t>Всегда ли рыночная стоимость денежных эквивалентов равна балансовой?</a:t>
            </a:r>
          </a:p>
        </p:txBody>
      </p:sp>
    </p:spTree>
    <p:extLst>
      <p:ext uri="{BB962C8B-B14F-4D97-AF65-F5344CB8AC3E}">
        <p14:creationId xmlns:p14="http://schemas.microsoft.com/office/powerpoint/2010/main" val="228812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C3AFD89B-110D-4130-AE60-43C20F939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0638" y="188640"/>
            <a:ext cx="7163362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Оценка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прочих оборотных активов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781C0A2F-9EE9-476A-AAB9-DB91A5E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1E4B67-F127-426B-B9DE-DE63E52A49A6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401323-25EE-4734-8E42-C6FBE76BE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5687" y="495344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Номер слайда 2">
            <a:extLst>
              <a:ext uri="{FF2B5EF4-FFF2-40B4-BE49-F238E27FC236}">
                <a16:creationId xmlns:a16="http://schemas.microsoft.com/office/drawing/2014/main" id="{AADC2D59-1E7F-4813-8AB2-7D837805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57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7E9A760-09FF-414B-B413-F47BC7558D8F}"/>
              </a:ext>
            </a:extLst>
          </p:cNvPr>
          <p:cNvSpPr/>
          <p:nvPr/>
        </p:nvSpPr>
        <p:spPr>
          <a:xfrm>
            <a:off x="323528" y="1221690"/>
            <a:ext cx="8752927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стоимость недостающих или испорченных материальных ценностей, в отношении которых не принято решение о списании в состав затрат на производство (расходов на продажу) или на виновных лиц;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суммы НДС, исчисленные с авансов и предварительной оплаты (частичной оплаты), отражаемые обособленно по дебету счетов 62 или 76;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суммы акцизов, подлежащие впоследствии вычетам;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суммы излишне уплаченных (взысканных) налогов и сборов, пеней и штрафов, взносов на обязательное страхование, в отношении которых не принято решение о зачете (возврате из бюджета);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суммы НДС, начисленные при отгрузке товаров (продукции, иных ценностей), выручка от продажи которых определенное время не может быть признана в бухгалтерском учете, учитываемые организацией обособленно на счетах 76 или 45;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собственные акции (доли), выкупленные у акционеров (участников) с целью перепродажи.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0A54D5-03FF-4BC0-B365-FFA3CB644EFE}"/>
              </a:ext>
            </a:extLst>
          </p:cNvPr>
          <p:cNvSpPr txBox="1"/>
          <p:nvPr/>
        </p:nvSpPr>
        <p:spPr>
          <a:xfrm>
            <a:off x="339278" y="5857726"/>
            <a:ext cx="8568952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Оценивают с учетом принципа существенности – как правило, принимаются по балансу.</a:t>
            </a:r>
          </a:p>
          <a:p>
            <a:pPr algn="just">
              <a:spcBef>
                <a:spcPts val="600"/>
              </a:spcBef>
            </a:pPr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</a:rPr>
              <a:t>Рыночная стоимость каких подстатей может сильно отличаться от балансовой?</a:t>
            </a:r>
          </a:p>
        </p:txBody>
      </p:sp>
    </p:spTree>
    <p:extLst>
      <p:ext uri="{BB962C8B-B14F-4D97-AF65-F5344CB8AC3E}">
        <p14:creationId xmlns:p14="http://schemas.microsoft.com/office/powerpoint/2010/main" val="3755391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58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84A5BFC-F0A4-40D2-9EEA-405EA7689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664" y="2204864"/>
            <a:ext cx="633670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spcAft>
                <a:spcPts val="0"/>
              </a:spcAft>
            </a:pPr>
            <a:r>
              <a:rPr lang="en-US" sz="4000" b="1" kern="0" dirty="0">
                <a:solidFill>
                  <a:srgbClr val="0070C0"/>
                </a:solidFill>
                <a:latin typeface="Calibri" panose="020F0502020204030204" pitchFamily="34" charset="0"/>
              </a:rPr>
              <a:t>IV.</a:t>
            </a:r>
            <a:br>
              <a:rPr lang="en-US" sz="4000" b="1" kern="0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4000" b="1" kern="0" dirty="0">
                <a:solidFill>
                  <a:srgbClr val="0070C0"/>
                </a:solidFill>
                <a:latin typeface="Calibri" panose="020F0502020204030204" pitchFamily="34" charset="0"/>
              </a:rPr>
              <a:t>Оценка обязательств</a:t>
            </a:r>
            <a:endParaRPr lang="ru-RU" sz="2400" b="1" kern="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942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59</a:t>
            </a:fld>
            <a:endParaRPr lang="en-US" sz="1200" dirty="0">
              <a:latin typeface="Calibri" panose="020F0502020204030204" pitchFamily="34" charset="0"/>
            </a:endParaRPr>
          </a:p>
        </p:txBody>
      </p:sp>
      <p:pic>
        <p:nvPicPr>
          <p:cNvPr id="52226" name="Picture 2" descr="Картинки по запросу морфеус таблетки">
            <a:extLst>
              <a:ext uri="{FF2B5EF4-FFF2-40B4-BE49-F238E27FC236}">
                <a16:creationId xmlns:a16="http://schemas.microsoft.com/office/drawing/2014/main" id="{BF3BFA8D-654D-4872-AEB5-B858395756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1"/>
          <a:stretch/>
        </p:blipFill>
        <p:spPr bwMode="auto">
          <a:xfrm>
            <a:off x="0" y="0"/>
            <a:ext cx="5662830" cy="6847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A71D278-DD01-4B5B-9C45-2AEE000B56F6}"/>
              </a:ext>
            </a:extLst>
          </p:cNvPr>
          <p:cNvSpPr txBox="1"/>
          <p:nvPr/>
        </p:nvSpPr>
        <p:spPr>
          <a:xfrm>
            <a:off x="5856592" y="2564904"/>
            <a:ext cx="30243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Calibri" panose="020F0502020204030204" pitchFamily="34" charset="0"/>
              </a:rPr>
              <a:t>Нужно ли переоценивать обязательства?</a:t>
            </a:r>
          </a:p>
          <a:p>
            <a:endParaRPr lang="ru-RU" sz="2000" dirty="0">
              <a:latin typeface="Calibri" panose="020F0502020204030204" pitchFamily="34" charset="0"/>
            </a:endParaRP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да</a:t>
            </a:r>
          </a:p>
          <a:p>
            <a:pPr algn="ctr"/>
            <a:endParaRPr lang="ru-RU" sz="2800" dirty="0">
              <a:latin typeface="Calibri" panose="020F0502020204030204" pitchFamily="34" charset="0"/>
            </a:endParaRPr>
          </a:p>
          <a:p>
            <a:pPr algn="ctr"/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нет</a:t>
            </a:r>
          </a:p>
        </p:txBody>
      </p:sp>
    </p:spTree>
    <p:extLst>
      <p:ext uri="{BB962C8B-B14F-4D97-AF65-F5344CB8AC3E}">
        <p14:creationId xmlns:p14="http://schemas.microsoft.com/office/powerpoint/2010/main" val="190670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0056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>
          <a:xfrm>
            <a:off x="2006030" y="275494"/>
            <a:ext cx="7127626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Почему затратный подход применяется часто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391B524A-13C1-4155-AB6A-84025A3DA04A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BCA7744-A23E-4E93-AE7A-754F0E5D244A}"/>
              </a:ext>
            </a:extLst>
          </p:cNvPr>
          <p:cNvSpPr/>
          <p:nvPr/>
        </p:nvSpPr>
        <p:spPr>
          <a:xfrm>
            <a:off x="154185" y="1485661"/>
            <a:ext cx="4320000" cy="3046988"/>
          </a:xfrm>
          <a:prstGeom prst="rect">
            <a:avLst/>
          </a:prstGeom>
          <a:ln w="127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Недостатки доходного подхода</a:t>
            </a:r>
          </a:p>
          <a:p>
            <a:pPr algn="just">
              <a:spcAft>
                <a:spcPts val="0"/>
              </a:spcAft>
            </a:pPr>
            <a:endParaRPr lang="ru-RU" sz="2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1. Низка достоверность прогнозов</a:t>
            </a: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(бесконечность начинается через 10 лет)</a:t>
            </a:r>
          </a:p>
          <a:p>
            <a:pPr algn="just">
              <a:spcAft>
                <a:spcPts val="0"/>
              </a:spcAft>
            </a:pPr>
            <a:endParaRPr lang="ru-RU" sz="2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2. Высокая погрешность расчета ставки дисконтирования</a:t>
            </a:r>
          </a:p>
          <a:p>
            <a:pPr algn="just">
              <a:spcAft>
                <a:spcPts val="0"/>
              </a:spcAft>
            </a:pPr>
            <a:endParaRPr lang="ru-RU" sz="2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endParaRPr lang="ru-RU" sz="2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endParaRPr lang="ru-RU" sz="2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1B9C23B-0C11-4E32-A8D0-7333C1094CAB}"/>
              </a:ext>
            </a:extLst>
          </p:cNvPr>
          <p:cNvSpPr/>
          <p:nvPr/>
        </p:nvSpPr>
        <p:spPr>
          <a:xfrm>
            <a:off x="4669816" y="1485661"/>
            <a:ext cx="4320000" cy="3970318"/>
          </a:xfrm>
          <a:prstGeom prst="rect">
            <a:avLst/>
          </a:prstGeom>
          <a:ln w="127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Недостатки сравнительного подхода</a:t>
            </a:r>
          </a:p>
          <a:p>
            <a:pPr algn="just">
              <a:spcAft>
                <a:spcPts val="0"/>
              </a:spcAft>
            </a:pPr>
            <a:endParaRPr lang="ru-RU" sz="20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1. Аналогов нет.</a:t>
            </a:r>
          </a:p>
          <a:p>
            <a:pPr marL="457200" indent="-457200" algn="just">
              <a:spcAft>
                <a:spcPts val="0"/>
              </a:spcAft>
              <a:buAutoNum type="arabicPeriod"/>
            </a:pPr>
            <a:endParaRPr lang="ru-RU" sz="20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2. Информации по «аналогам» недостаточно для проведения расчетов.</a:t>
            </a:r>
          </a:p>
          <a:p>
            <a:pPr marL="457200" indent="-457200" algn="just">
              <a:spcAft>
                <a:spcPts val="0"/>
              </a:spcAft>
              <a:buAutoNum type="arabicPeriod"/>
            </a:pPr>
            <a:endParaRPr lang="ru-RU" sz="20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3. Российской статистики нет.</a:t>
            </a:r>
          </a:p>
          <a:p>
            <a:pPr marL="457200" indent="-457200" algn="just">
              <a:spcAft>
                <a:spcPts val="0"/>
              </a:spcAft>
              <a:buAutoNum type="arabicPeriod"/>
            </a:pPr>
            <a:endParaRPr lang="ru-RU" sz="2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4. Зарубежная статистика</a:t>
            </a:r>
            <a:br>
              <a:rPr lang="ru-RU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ru-RU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не учитывает российскую специфику</a:t>
            </a: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(корректировка приводит к дополнительной погрешности)</a:t>
            </a:r>
            <a:endParaRPr lang="ru-RU" sz="12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563C48-F7CE-475C-8811-155EF5492252}"/>
              </a:ext>
            </a:extLst>
          </p:cNvPr>
          <p:cNvSpPr txBox="1"/>
          <p:nvPr/>
        </p:nvSpPr>
        <p:spPr>
          <a:xfrm>
            <a:off x="4614502" y="5798494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затратный подход – меньшее зло</a:t>
            </a:r>
          </a:p>
          <a:p>
            <a:r>
              <a:rPr lang="ru-RU" sz="1200" dirty="0">
                <a:solidFill>
                  <a:srgbClr val="0070C0"/>
                </a:solidFill>
                <a:latin typeface="Calibri" panose="020F0502020204030204" pitchFamily="34" charset="0"/>
              </a:rPr>
              <a:t>(в большинстве случаев)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FB8E7A4C-A556-4E86-AE4A-FB7CCAB89255}"/>
              </a:ext>
            </a:extLst>
          </p:cNvPr>
          <p:cNvCxnSpPr/>
          <p:nvPr/>
        </p:nvCxnSpPr>
        <p:spPr>
          <a:xfrm>
            <a:off x="4644008" y="6376707"/>
            <a:ext cx="4176464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C0F6BA8A-B329-4448-A01F-E3984DCACE61}"/>
              </a:ext>
            </a:extLst>
          </p:cNvPr>
          <p:cNvCxnSpPr>
            <a:cxnSpLocks/>
          </p:cNvCxnSpPr>
          <p:nvPr/>
        </p:nvCxnSpPr>
        <p:spPr>
          <a:xfrm>
            <a:off x="4206092" y="6165304"/>
            <a:ext cx="437916" cy="213835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8" name="Picture 4" descr="Картинки по запросу xthnbr">
            <a:extLst>
              <a:ext uri="{FF2B5EF4-FFF2-40B4-BE49-F238E27FC236}">
                <a16:creationId xmlns:a16="http://schemas.microsoft.com/office/drawing/2014/main" id="{6279C63F-8B33-4C3E-97EB-623F4DFD5C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1" t="1176" r="10625"/>
          <a:stretch/>
        </p:blipFill>
        <p:spPr bwMode="auto">
          <a:xfrm>
            <a:off x="154184" y="4851602"/>
            <a:ext cx="1526186" cy="1877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Картинки по запросу xthnbr">
            <a:extLst>
              <a:ext uri="{FF2B5EF4-FFF2-40B4-BE49-F238E27FC236}">
                <a16:creationId xmlns:a16="http://schemas.microsoft.com/office/drawing/2014/main" id="{F1610105-345A-4F92-9AEA-0F7FD6F267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1" t="1176" r="10625"/>
          <a:stretch/>
        </p:blipFill>
        <p:spPr bwMode="auto">
          <a:xfrm>
            <a:off x="1680370" y="4872763"/>
            <a:ext cx="1526186" cy="1877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Картинки по запросу xthnbr">
            <a:extLst>
              <a:ext uri="{FF2B5EF4-FFF2-40B4-BE49-F238E27FC236}">
                <a16:creationId xmlns:a16="http://schemas.microsoft.com/office/drawing/2014/main" id="{999E7A0D-41C0-4700-A617-A0A9C6505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446" y="5365117"/>
            <a:ext cx="873646" cy="101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049548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60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CABE2F1-3D4D-4B71-8BA6-44702257AB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76644" y="18083"/>
            <a:ext cx="7163362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Оценка обязательств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4FF6114D-ABFD-4535-B9CA-6098A0BAB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52C198F-85A7-49A3-A926-10DBFCE4E34B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43010F7C-411C-41FB-B2A6-CFDC577B88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6447536"/>
              </p:ext>
            </p:extLst>
          </p:nvPr>
        </p:nvGraphicFramePr>
        <p:xfrm>
          <a:off x="182752" y="980728"/>
          <a:ext cx="8778496" cy="49149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4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535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Ценообразующий параметр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Как учитываем </a:t>
                      </a:r>
                      <a:r>
                        <a:rPr lang="en-US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ru-RU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комментарий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823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Распределенность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во времени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9685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Дисконтирование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ru-RU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Нерыночность</a:t>
                      </a:r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условий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9685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Переход на рыночные показатели*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0079962"/>
                  </a:ext>
                </a:extLst>
              </a:tr>
              <a:tr h="324803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Учет вероятностной природы отдельных статей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>
                          <a:tab pos="6548438" algn="l"/>
                        </a:tabLst>
                        <a:defRPr/>
                      </a:pPr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Оценочное обязательство — это существующее обязательство организации с неопределенной суммой погашения и (или) неопределенным сроком исполнения. Признание оценочного обязательства (на практике это называют созданием резерва) сопровождается признанием расходов.</a:t>
                      </a:r>
                    </a:p>
                    <a:p>
                      <a:pPr marL="87313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>
                          <a:tab pos="6548438" algn="l"/>
                        </a:tabLst>
                        <a:defRPr/>
                      </a:pPr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Примеры причин начисления обязательств:</a:t>
                      </a:r>
                    </a:p>
                    <a:p>
                      <a:pPr marL="444500" indent="-285750" algn="just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в связи с реструктуризацией;</a:t>
                      </a:r>
                    </a:p>
                    <a:p>
                      <a:pPr marL="444500" indent="-285750" algn="just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по заведомо убыточным договорам;</a:t>
                      </a:r>
                    </a:p>
                    <a:p>
                      <a:pPr marL="444500" indent="-285750" algn="just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по охране окружающей среды (восстановление окружающей среды после завершения добычи полезных ископаемых и пр.);</a:t>
                      </a:r>
                    </a:p>
                    <a:p>
                      <a:pPr marL="444500" indent="-285750" algn="just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по выданным гарантиям, поручительствам и прочим обеспечениям в пользу третьих лиц, сроки исполнения по которым еще не наступили;</a:t>
                      </a:r>
                    </a:p>
                    <a:p>
                      <a:pPr marL="444500" indent="-285750" algn="just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по гарантийным обязательствам в связи с продажей товаров, выполнением работ, оказанием услуг с гарантией;</a:t>
                      </a:r>
                    </a:p>
                    <a:p>
                      <a:pPr marL="444500" indent="-285750" algn="just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по незаконченным на отчетную дату судебным разбирательствам и пр.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1814166"/>
                  </a:ext>
                </a:extLst>
              </a:tr>
            </a:tbl>
          </a:graphicData>
        </a:graphic>
      </p:graphicFrame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CA3FF37-0131-4283-A2F7-0B11CA445715}"/>
              </a:ext>
            </a:extLst>
          </p:cNvPr>
          <p:cNvSpPr/>
          <p:nvPr/>
        </p:nvSpPr>
        <p:spPr>
          <a:xfrm>
            <a:off x="178722" y="6134585"/>
            <a:ext cx="8778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dk1"/>
                </a:solidFill>
                <a:latin typeface="Calibri" panose="020F0502020204030204" pitchFamily="34" charset="0"/>
              </a:rPr>
              <a:t>В большинстве случаев обязательства учитываются по балансовой стоимости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969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61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84A5BFC-F0A4-40D2-9EEA-405EA7689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624" y="2204864"/>
            <a:ext cx="705678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spcAft>
                <a:spcPts val="0"/>
              </a:spcAft>
            </a:pPr>
            <a:r>
              <a:rPr lang="en-US" sz="4000" b="1" kern="0" dirty="0">
                <a:solidFill>
                  <a:srgbClr val="0070C0"/>
                </a:solidFill>
                <a:latin typeface="Calibri" panose="020F0502020204030204" pitchFamily="34" charset="0"/>
              </a:rPr>
              <a:t>V.</a:t>
            </a:r>
            <a:br>
              <a:rPr lang="en-US" sz="4000" b="1" kern="0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4000" b="1" kern="0" dirty="0">
                <a:solidFill>
                  <a:srgbClr val="0070C0"/>
                </a:solidFill>
                <a:latin typeface="Calibri" panose="020F0502020204030204" pitchFamily="34" charset="0"/>
              </a:rPr>
              <a:t>Заключительные положения</a:t>
            </a:r>
            <a:endParaRPr lang="ru-RU" sz="2400" b="1" kern="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748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62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92A463E-05A3-4DDA-A303-51757285E6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0638" y="188640"/>
            <a:ext cx="7163362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Переплетение статей баланса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и методов оценки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1D50887A-7CB5-48BE-AAF9-6ACFD314A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7688EE6A-747D-4517-84FE-2A1AB9F80B73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50178" name="Picture 2" descr="Картинки по запросу запутанный узел">
            <a:extLst>
              <a:ext uri="{FF2B5EF4-FFF2-40B4-BE49-F238E27FC236}">
                <a16:creationId xmlns:a16="http://schemas.microsoft.com/office/drawing/2014/main" id="{674D5044-9130-4537-BC10-CC53E7B27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0" y="1924729"/>
            <a:ext cx="5352382" cy="447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54B3011-4F02-460E-8121-91AC48238BCE}"/>
              </a:ext>
            </a:extLst>
          </p:cNvPr>
          <p:cNvSpPr txBox="1"/>
          <p:nvPr/>
        </p:nvSpPr>
        <p:spPr>
          <a:xfrm>
            <a:off x="5397120" y="2564904"/>
            <a:ext cx="35283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один актив «искусственно» отражается на нескольких статьях</a:t>
            </a:r>
          </a:p>
          <a:p>
            <a:pPr algn="ctr"/>
            <a:endParaRPr lang="ru-RU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оценка отдельной позиции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(элемента баланса) нецелесообразна </a:t>
            </a:r>
            <a:r>
              <a:rPr lang="en-US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/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невозможна</a:t>
            </a:r>
          </a:p>
        </p:txBody>
      </p:sp>
    </p:spTree>
    <p:extLst>
      <p:ext uri="{BB962C8B-B14F-4D97-AF65-F5344CB8AC3E}">
        <p14:creationId xmlns:p14="http://schemas.microsoft.com/office/powerpoint/2010/main" val="3151575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63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92A463E-05A3-4DDA-A303-51757285E6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0638" y="188640"/>
            <a:ext cx="7163362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Пример переплетения статей баланса и методов оценки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1D50887A-7CB5-48BE-AAF9-6ACFD314A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7688EE6A-747D-4517-84FE-2A1AB9F80B73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A1A0D16-73CF-4457-A321-997DFCD96048}"/>
              </a:ext>
            </a:extLst>
          </p:cNvPr>
          <p:cNvSpPr/>
          <p:nvPr/>
        </p:nvSpPr>
        <p:spPr>
          <a:xfrm>
            <a:off x="251520" y="1298365"/>
            <a:ext cx="8640960" cy="1724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 Предприятия – права по инвестиционному проекту по строительству многоквартирного жилого дома. 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Дата оценки не совпадает с моментом начала реализации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инвеста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– часть денежных потоков уже были сгенерированы и нашли свое отражение на различных строках активов и обязательств Предприятия:</a:t>
            </a:r>
            <a:endParaRPr lang="ru-RU" sz="20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02" name="Picture 2" descr="Картинки по запросу строительство дома клипарт">
            <a:extLst>
              <a:ext uri="{FF2B5EF4-FFF2-40B4-BE49-F238E27FC236}">
                <a16:creationId xmlns:a16="http://schemas.microsoft.com/office/drawing/2014/main" id="{996351B9-D89C-4C84-8243-1E352E6CD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93" y="4062969"/>
            <a:ext cx="1998001" cy="150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CBBF9A0-8248-478D-8F2C-ED9984EFF383}"/>
              </a:ext>
            </a:extLst>
          </p:cNvPr>
          <p:cNvSpPr/>
          <p:nvPr/>
        </p:nvSpPr>
        <p:spPr>
          <a:xfrm>
            <a:off x="2281894" y="2924944"/>
            <a:ext cx="6578213" cy="4029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выполненные работы (по закрытым актам) отражены по стр. 1191 «незавершенное строительство»;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авансы, выданные техническому заказчику на строительство (по работам, еще не закрытым актами) отражены по стр. 1230 «Дебиторская задолженность»;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часть помещений уже была продана на ранних этапах, что отражено в обязательствах по стр. 15301 (обязательства по договорам участия в долевом строительстве);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денежные средства за проданные помещения поступили не в полном объеме – их часть учтена по 1230 «Дебиторская задолженность».</a:t>
            </a:r>
          </a:p>
        </p:txBody>
      </p:sp>
    </p:spTree>
    <p:extLst>
      <p:ext uri="{BB962C8B-B14F-4D97-AF65-F5344CB8AC3E}">
        <p14:creationId xmlns:p14="http://schemas.microsoft.com/office/powerpoint/2010/main" val="3034134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64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92A463E-05A3-4DDA-A303-51757285E6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0638" y="188640"/>
            <a:ext cx="7163362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Пример переплетения статей баланса и методов оценки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1D50887A-7CB5-48BE-AAF9-6ACFD314A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7688EE6A-747D-4517-84FE-2A1AB9F80B73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BFD0825-31DD-47AB-A27E-E97626B9E9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01" t="24801" r="19288" b="22000"/>
          <a:stretch/>
        </p:blipFill>
        <p:spPr>
          <a:xfrm>
            <a:off x="471334" y="1700808"/>
            <a:ext cx="8201332" cy="438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066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/>
              <a:pPr>
                <a:defRPr/>
              </a:pPr>
              <a:t>65</a:t>
            </a:fld>
            <a:endParaRPr lang="ru-RU" dirty="0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5255568" y="0"/>
            <a:ext cx="3888432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0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Есть вопросы – мы рады ответить на них!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7C22DC3-3AAE-4C12-B4C5-4C1D2B5B7B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1128"/>
            <a:ext cx="2699792" cy="227687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C98D33C-2843-4B25-9C5C-D53CE538BB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3" y="4161973"/>
            <a:ext cx="3563888" cy="2696028"/>
          </a:xfrm>
          <a:prstGeom prst="rect">
            <a:avLst/>
          </a:prstGeom>
        </p:spPr>
      </p:pic>
      <p:pic>
        <p:nvPicPr>
          <p:cNvPr id="458754" name="Picture 2" descr="https://cs6.livemaster.ru/storage/fb/e7/f8737cb9aeb93026f635c595dcti.jpg">
            <a:extLst>
              <a:ext uri="{FF2B5EF4-FFF2-40B4-BE49-F238E27FC236}">
                <a16:creationId xmlns:a16="http://schemas.microsoft.com/office/drawing/2014/main" id="{FE400BC3-BE6B-4BFE-869D-C0D0247F2E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7" t="17737" r="3295" b="6177"/>
          <a:stretch/>
        </p:blipFill>
        <p:spPr bwMode="auto">
          <a:xfrm>
            <a:off x="5436096" y="1052736"/>
            <a:ext cx="3417974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8762" name="Picture 10" descr="http://i.viewy.ru/data/photo/31/6e/316eee4735LNLDZGY_183766_8fd41f8121.jpg">
            <a:extLst>
              <a:ext uri="{FF2B5EF4-FFF2-40B4-BE49-F238E27FC236}">
                <a16:creationId xmlns:a16="http://schemas.microsoft.com/office/drawing/2014/main" id="{38A435EE-62C1-42F1-9A1C-F01433AFE6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04048" cy="5004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900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 txBox="1">
            <a:spLocks noChangeArrowheads="1"/>
          </p:cNvSpPr>
          <p:nvPr/>
        </p:nvSpPr>
        <p:spPr bwMode="auto">
          <a:xfrm>
            <a:off x="153988" y="223465"/>
            <a:ext cx="9139237" cy="84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4000" dirty="0">
                <a:solidFill>
                  <a:srgbClr val="0070C0"/>
                </a:solidFill>
                <a:latin typeface="Georgia" panose="02040502050405020303" pitchFamily="18" charset="0"/>
              </a:rPr>
              <a:t>Контакты</a:t>
            </a:r>
          </a:p>
        </p:txBody>
      </p:sp>
      <p:sp>
        <p:nvSpPr>
          <p:cNvPr id="717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7173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7174" name="Заголовок 1"/>
          <p:cNvSpPr txBox="1">
            <a:spLocks/>
          </p:cNvSpPr>
          <p:nvPr/>
        </p:nvSpPr>
        <p:spPr bwMode="auto">
          <a:xfrm>
            <a:off x="227561" y="1507988"/>
            <a:ext cx="776314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3600" b="1" dirty="0">
                <a:solidFill>
                  <a:srgbClr val="0070C0"/>
                </a:solidFill>
                <a:latin typeface="Georgia" panose="02040502050405020303" pitchFamily="18" charset="0"/>
              </a:rPr>
              <a:t>Горев </a:t>
            </a:r>
          </a:p>
          <a:p>
            <a:r>
              <a:rPr lang="ru-RU" altLang="ru-RU" sz="3600" b="1" dirty="0">
                <a:solidFill>
                  <a:srgbClr val="0070C0"/>
                </a:solidFill>
                <a:latin typeface="Georgia" panose="02040502050405020303" pitchFamily="18" charset="0"/>
              </a:rPr>
              <a:t>Сергей Владимирович</a:t>
            </a:r>
          </a:p>
        </p:txBody>
      </p:sp>
      <p:sp>
        <p:nvSpPr>
          <p:cNvPr id="7176" name="Заголовок 1"/>
          <p:cNvSpPr txBox="1">
            <a:spLocks/>
          </p:cNvSpPr>
          <p:nvPr/>
        </p:nvSpPr>
        <p:spPr bwMode="auto">
          <a:xfrm>
            <a:off x="3936507" y="5868293"/>
            <a:ext cx="18716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ru-RU" sz="1600" b="1" dirty="0">
                <a:solidFill>
                  <a:srgbClr val="F42D00"/>
                </a:solidFill>
                <a:latin typeface="Georgia" panose="02040502050405020303" pitchFamily="18" charset="0"/>
              </a:rPr>
              <a:t>srosovet.ru</a:t>
            </a:r>
            <a:endParaRPr lang="ru-RU" altLang="ru-RU" sz="1600" b="1" dirty="0">
              <a:solidFill>
                <a:srgbClr val="F42D00"/>
              </a:solidFill>
              <a:latin typeface="Georgia" panose="02040502050405020303" pitchFamily="18" charset="0"/>
            </a:endParaRPr>
          </a:p>
        </p:txBody>
      </p:sp>
      <p:pic>
        <p:nvPicPr>
          <p:cNvPr id="7177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478" y="4961234"/>
            <a:ext cx="2940050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одзаголовок 2"/>
          <p:cNvSpPr txBox="1">
            <a:spLocks/>
          </p:cNvSpPr>
          <p:nvPr/>
        </p:nvSpPr>
        <p:spPr>
          <a:xfrm>
            <a:off x="153988" y="2803388"/>
            <a:ext cx="6044540" cy="1414462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Georgia" panose="02040502050405020303" pitchFamily="18" charset="0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  <a:ea typeface="Arial"/>
                <a:cs typeface="Arial"/>
                <a:sym typeface="Arial"/>
              </a:rPr>
              <a:t>Контакты: 8-800-200-29-50</a:t>
            </a:r>
            <a:r>
              <a:rPr lang="ru-RU" sz="2400" b="1" kern="0" dirty="0">
                <a:solidFill>
                  <a:srgbClr val="0070C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>
                <a:solidFill>
                  <a:srgbClr val="0070C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 8-916-003-00-90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  <a:ea typeface="Arial"/>
                <a:cs typeface="Arial"/>
                <a:sym typeface="Arial"/>
              </a:rPr>
              <a:t>gorev@srosovet.ru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62B84D6-446D-4D94-8159-98A5971DF368}" type="slidenum">
              <a:rPr lang="ru-RU" sz="1000" smtClean="0"/>
              <a:pPr/>
              <a:t>66</a:t>
            </a:fld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317330339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0056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264199"/>
            <a:ext cx="7236296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ФСО №8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про затратный подход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391B524A-13C1-4155-AB6A-84025A3DA04A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F35B365-C102-404D-8952-6C5F88F69222}"/>
              </a:ext>
            </a:extLst>
          </p:cNvPr>
          <p:cNvSpPr/>
          <p:nvPr/>
        </p:nvSpPr>
        <p:spPr>
          <a:xfrm>
            <a:off x="67545" y="1241994"/>
            <a:ext cx="8968951" cy="4984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При определении стоимости объекта оценки с использованием методов проведения оценки объекта оценки затратного подхода оценщику следует произвести поэтапный анализ и расчеты согласно методологии оценки, в том числе:</a:t>
            </a:r>
          </a:p>
          <a:p>
            <a:pPr indent="442595" algn="just">
              <a:lnSpc>
                <a:spcPct val="114000"/>
              </a:lnSpc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а) изучить и представить в отчете состав активов и обязательств организации, ведущей бизнес;</a:t>
            </a:r>
          </a:p>
          <a:p>
            <a:pPr indent="442595" algn="just">
              <a:lnSpc>
                <a:spcPct val="114000"/>
              </a:lnSpc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б) выявить специализированные и неспециализированные активы организации, ведущей бизнес. … Оценщику необходимо проанализировать специализированные активы на предмет наличия у них признаков экономического устаревания;</a:t>
            </a:r>
          </a:p>
          <a:p>
            <a:pPr indent="442595" algn="just">
              <a:lnSpc>
                <a:spcPct val="114000"/>
              </a:lnSpc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в) рассчитать стоимость активов и обязательств, а также, в случае необходимости, дополнительные корректировки в соответствии с принятой методологией их расчета; </a:t>
            </a:r>
          </a:p>
          <a:p>
            <a:pPr indent="442595" algn="just">
              <a:lnSpc>
                <a:spcPct val="114000"/>
              </a:lnSpc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г) провести расчет стоимости объекта оценки.</a:t>
            </a:r>
            <a:endParaRPr lang="ru-RU" sz="20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17ED3FBA-7611-4356-8491-DD0313A3F7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0563655"/>
              </p:ext>
            </p:extLst>
          </p:nvPr>
        </p:nvGraphicFramePr>
        <p:xfrm>
          <a:off x="6300192" y="5849627"/>
          <a:ext cx="2225666" cy="8461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1" name="Формула" r:id="rId4" imgW="1168200" imgH="444240" progId="Equation.3">
                  <p:embed/>
                </p:oleObj>
              </mc:Choice>
              <mc:Fallback>
                <p:oleObj name="Формула" r:id="rId4" imgW="1168200" imgH="444240" progId="Equation.3">
                  <p:embed/>
                  <p:pic>
                    <p:nvPicPr>
                      <p:cNvPr id="7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0192" y="5849627"/>
                        <a:ext cx="2225666" cy="84616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77516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1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4690248"/>
              </p:ext>
            </p:extLst>
          </p:nvPr>
        </p:nvGraphicFramePr>
        <p:xfrm>
          <a:off x="4355976" y="6205193"/>
          <a:ext cx="1282705" cy="4810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5" name="Формула" r:id="rId3" imgW="583920" imgH="215640" progId="Equation.3">
                  <p:embed/>
                </p:oleObj>
              </mc:Choice>
              <mc:Fallback>
                <p:oleObj name="Формула" r:id="rId3" imgW="583920" imgH="215640" progId="Equation.3">
                  <p:embed/>
                  <p:pic>
                    <p:nvPicPr>
                      <p:cNvPr id="34817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5976" y="6205193"/>
                        <a:ext cx="1282705" cy="4810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5937096"/>
              </p:ext>
            </p:extLst>
          </p:nvPr>
        </p:nvGraphicFramePr>
        <p:xfrm>
          <a:off x="6733555" y="6181310"/>
          <a:ext cx="1366837" cy="50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6" name="Формула" r:id="rId5" imgW="622080" imgH="228600" progId="Equation.3">
                  <p:embed/>
                </p:oleObj>
              </mc:Choice>
              <mc:Fallback>
                <p:oleObj name="Формула" r:id="rId5" imgW="622080" imgH="228600" progId="Equation.3">
                  <p:embed/>
                  <p:pic>
                    <p:nvPicPr>
                      <p:cNvPr id="2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3555" y="6181310"/>
                        <a:ext cx="1366837" cy="509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2397577"/>
              </p:ext>
            </p:extLst>
          </p:nvPr>
        </p:nvGraphicFramePr>
        <p:xfrm>
          <a:off x="197580" y="1399151"/>
          <a:ext cx="3798567" cy="43414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344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  <a:latin typeface="Calibri" panose="020F0502020204030204" pitchFamily="34" charset="0"/>
                        </a:rPr>
                        <a:t>Активы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1" u="none" strike="noStrike" dirty="0">
                          <a:effectLst/>
                          <a:latin typeface="Calibri" panose="020F0502020204030204" pitchFamily="34" charset="0"/>
                        </a:rPr>
                        <a:t>Код строки</a:t>
                      </a:r>
                      <a:endParaRPr lang="ru-RU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 dirty="0">
                          <a:effectLst/>
                          <a:latin typeface="Calibri" panose="020F0502020204030204" pitchFamily="34" charset="0"/>
                        </a:rPr>
                        <a:t>I. </a:t>
                      </a:r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ВНЕОБОРОТНЫЕ АКТИВЫ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Нематериальные активы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1110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52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Результаты исследований и разработок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1120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82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Нематериальные поисковые активы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18141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Материальные поисковые активы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497827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Основные средства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1150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43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Доходные вложения в мат. ценности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1160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Финансовые вложения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1170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7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Отложенные налоговые активы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1180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Прочие внеоборотные активы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1190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 dirty="0">
                          <a:effectLst/>
                          <a:latin typeface="Calibri" panose="020F0502020204030204" pitchFamily="34" charset="0"/>
                        </a:rPr>
                        <a:t>II. </a:t>
                      </a:r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ОБОРОТНЫЕ АКТИВЫ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Запасы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1210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Налог на добавленную стоимость</a:t>
                      </a:r>
                      <a:b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по приобретенным ценностям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1220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Дебиторская задолженность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1230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Финансовые вложения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1240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Денежные средства</a:t>
                      </a:r>
                    </a:p>
                    <a:p>
                      <a:pPr algn="l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и денежные эквиваленты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1250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Прочие оборотные активы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1260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БАЛАНС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1600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6937269"/>
              </p:ext>
            </p:extLst>
          </p:nvPr>
        </p:nvGraphicFramePr>
        <p:xfrm>
          <a:off x="4283968" y="1405140"/>
          <a:ext cx="3816424" cy="4544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778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6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76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  <a:latin typeface="Calibri" panose="020F0502020204030204" pitchFamily="34" charset="0"/>
                        </a:rPr>
                        <a:t>Пассивы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  <a:latin typeface="Calibri" panose="020F0502020204030204" pitchFamily="34" charset="0"/>
                        </a:rPr>
                        <a:t>Код строки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49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300" i="1" u="none" strike="noStrike" dirty="0">
                          <a:effectLst/>
                          <a:latin typeface="Calibri" panose="020F0502020204030204" pitchFamily="34" charset="0"/>
                        </a:rPr>
                        <a:t>III. </a:t>
                      </a:r>
                      <a:r>
                        <a:rPr lang="ru-RU" sz="1300" i="1" u="none" strike="noStrike" dirty="0">
                          <a:effectLst/>
                          <a:latin typeface="Calibri" panose="020F0502020204030204" pitchFamily="34" charset="0"/>
                        </a:rPr>
                        <a:t>КАПИТАЛ И РЕЗЕРВЫ</a:t>
                      </a:r>
                      <a:endParaRPr lang="ru-RU" sz="13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6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i="1" u="none" strike="noStrike" dirty="0">
                          <a:effectLst/>
                          <a:latin typeface="Calibri" panose="020F0502020204030204" pitchFamily="34" charset="0"/>
                        </a:rPr>
                        <a:t>Уставный капитал</a:t>
                      </a:r>
                      <a:endParaRPr lang="ru-RU" sz="13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i="1" u="none" strike="noStrike" dirty="0">
                          <a:effectLst/>
                          <a:latin typeface="Calibri" panose="020F0502020204030204" pitchFamily="34" charset="0"/>
                        </a:rPr>
                        <a:t>1310</a:t>
                      </a:r>
                      <a:endParaRPr lang="ru-RU" sz="13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33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i="1" u="none" strike="noStrike" dirty="0">
                          <a:effectLst/>
                          <a:latin typeface="Calibri" panose="020F0502020204030204" pitchFamily="34" charset="0"/>
                        </a:rPr>
                        <a:t>Собственные акции, выкупленные у акционеров</a:t>
                      </a:r>
                      <a:endParaRPr lang="ru-RU" sz="13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i="1" u="none" strike="noStrike" dirty="0">
                          <a:effectLst/>
                          <a:latin typeface="Calibri" panose="020F0502020204030204" pitchFamily="34" charset="0"/>
                        </a:rPr>
                        <a:t>1320</a:t>
                      </a:r>
                      <a:endParaRPr lang="ru-RU" sz="13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76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i="1" u="none" strike="noStrike" dirty="0">
                          <a:effectLst/>
                          <a:latin typeface="Calibri" panose="020F0502020204030204" pitchFamily="34" charset="0"/>
                        </a:rPr>
                        <a:t>Переоценка внеоборотных активов</a:t>
                      </a:r>
                      <a:endParaRPr lang="ru-RU" sz="13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i="1" u="none" strike="noStrike" dirty="0">
                          <a:effectLst/>
                          <a:latin typeface="Calibri" panose="020F0502020204030204" pitchFamily="34" charset="0"/>
                        </a:rPr>
                        <a:t>1340</a:t>
                      </a:r>
                      <a:endParaRPr lang="ru-RU" sz="13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i="1" u="none" strike="noStrike" dirty="0">
                          <a:effectLst/>
                          <a:latin typeface="Calibri" panose="020F0502020204030204" pitchFamily="34" charset="0"/>
                        </a:rPr>
                        <a:t>Добавочный капитал (без переоценки)</a:t>
                      </a:r>
                      <a:endParaRPr lang="ru-RU" sz="13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i="1" u="none" strike="noStrike" dirty="0">
                          <a:effectLst/>
                          <a:latin typeface="Calibri" panose="020F0502020204030204" pitchFamily="34" charset="0"/>
                        </a:rPr>
                        <a:t>1350</a:t>
                      </a:r>
                      <a:endParaRPr lang="ru-RU" sz="13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76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i="1" u="none" strike="noStrike" dirty="0">
                          <a:effectLst/>
                          <a:latin typeface="Calibri" panose="020F0502020204030204" pitchFamily="34" charset="0"/>
                        </a:rPr>
                        <a:t>Резервный капитал</a:t>
                      </a:r>
                      <a:endParaRPr lang="ru-RU" sz="13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i="1" u="none" strike="noStrike" dirty="0">
                          <a:effectLst/>
                          <a:latin typeface="Calibri" panose="020F0502020204030204" pitchFamily="34" charset="0"/>
                        </a:rPr>
                        <a:t>1360</a:t>
                      </a:r>
                      <a:endParaRPr lang="ru-RU" sz="13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533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i="1" u="none" strike="noStrike" dirty="0">
                          <a:effectLst/>
                          <a:latin typeface="Calibri" panose="020F0502020204030204" pitchFamily="34" charset="0"/>
                        </a:rPr>
                        <a:t>Нераспределенная прибыль (непокрытый убыток)</a:t>
                      </a:r>
                      <a:endParaRPr lang="ru-RU" sz="13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i="1" u="none" strike="noStrike" dirty="0">
                          <a:effectLst/>
                          <a:latin typeface="Calibri" panose="020F0502020204030204" pitchFamily="34" charset="0"/>
                        </a:rPr>
                        <a:t>1370</a:t>
                      </a:r>
                      <a:endParaRPr lang="ru-RU" sz="13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549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 dirty="0">
                          <a:effectLst/>
                          <a:latin typeface="Calibri" panose="020F0502020204030204" pitchFamily="34" charset="0"/>
                        </a:rPr>
                        <a:t>IV. </a:t>
                      </a:r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ДОЛГОСРОЧНЫЕ ОБЯЗАТЕЛЬСТВА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54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Заемные средства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1410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Отложенные налоговые обязательства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1420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66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Оценочная обязательства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1430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76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Прочие обязательства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1450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549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 dirty="0">
                          <a:effectLst/>
                          <a:latin typeface="Calibri" panose="020F0502020204030204" pitchFamily="34" charset="0"/>
                        </a:rPr>
                        <a:t>V. </a:t>
                      </a:r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КРАТКОСРОЧНЫЕ ОБЯЗАТЕЛЬСТВА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576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Заемные средства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1510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576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Кредиторская задолженность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1520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576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Доходы будущих периодов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1530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576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Оценочные обязательства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1540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576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Прочие обязательства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1550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576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БАЛАНС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Calibri" panose="020F0502020204030204" pitchFamily="34" charset="0"/>
                        </a:rPr>
                        <a:t>1700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5" marR="9275" marT="9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1909950"/>
              </p:ext>
            </p:extLst>
          </p:nvPr>
        </p:nvGraphicFramePr>
        <p:xfrm>
          <a:off x="620039" y="5877588"/>
          <a:ext cx="2225666" cy="8461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7" name="Формула" r:id="rId7" imgW="1168200" imgH="444240" progId="Equation.3">
                  <p:embed/>
                </p:oleObj>
              </mc:Choice>
              <mc:Fallback>
                <p:oleObj name="Формула" r:id="rId7" imgW="1168200" imgH="444240" progId="Equation.3">
                  <p:embed/>
                  <p:pic>
                    <p:nvPicPr>
                      <p:cNvPr id="7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039" y="5877588"/>
                        <a:ext cx="2225666" cy="84616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8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E9AD5728-80A4-4F87-9F8F-95346BC779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7704" y="264199"/>
            <a:ext cx="7236296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Сущность затратного подхода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к оценке бизнеса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32904214-ACB1-482F-98BA-97AA659EF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1A6C95D2-DE46-43CA-A62E-86FBB10C3B73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0D76C12-DEB8-42BA-AD9E-217BCBE6F0EB}"/>
              </a:ext>
            </a:extLst>
          </p:cNvPr>
          <p:cNvSpPr/>
          <p:nvPr/>
        </p:nvSpPr>
        <p:spPr>
          <a:xfrm rot="16200000">
            <a:off x="8115654" y="2461245"/>
            <a:ext cx="12218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kern="0" dirty="0">
                <a:latin typeface="Calibri" panose="020F0502020204030204" pitchFamily="34" charset="0"/>
              </a:rPr>
              <a:t>не учитываются</a:t>
            </a:r>
            <a:endParaRPr lang="ru-RU" sz="1200" dirty="0"/>
          </a:p>
        </p:txBody>
      </p:sp>
      <p:sp>
        <p:nvSpPr>
          <p:cNvPr id="9" name="Правая фигурная скобка 8">
            <a:extLst>
              <a:ext uri="{FF2B5EF4-FFF2-40B4-BE49-F238E27FC236}">
                <a16:creationId xmlns:a16="http://schemas.microsoft.com/office/drawing/2014/main" id="{C3A8B23A-235F-4496-BF6E-5A5ED3C14344}"/>
              </a:ext>
            </a:extLst>
          </p:cNvPr>
          <p:cNvSpPr/>
          <p:nvPr/>
        </p:nvSpPr>
        <p:spPr>
          <a:xfrm>
            <a:off x="8347767" y="1844824"/>
            <a:ext cx="216025" cy="1584176"/>
          </a:xfrm>
          <a:prstGeom prst="rightBrace">
            <a:avLst>
              <a:gd name="adj1" fmla="val 27569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2287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1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7533958"/>
              </p:ext>
            </p:extLst>
          </p:nvPr>
        </p:nvGraphicFramePr>
        <p:xfrm>
          <a:off x="1045922" y="1344319"/>
          <a:ext cx="1920215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6" name="Формула" r:id="rId3" imgW="583920" imgH="215640" progId="Equation.3">
                  <p:embed/>
                </p:oleObj>
              </mc:Choice>
              <mc:Fallback>
                <p:oleObj name="Формула" r:id="rId3" imgW="583920" imgH="215640" progId="Equation.3">
                  <p:embed/>
                  <p:pic>
                    <p:nvPicPr>
                      <p:cNvPr id="34817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5922" y="1344319"/>
                        <a:ext cx="1920215" cy="72008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9898222"/>
              </p:ext>
            </p:extLst>
          </p:nvPr>
        </p:nvGraphicFramePr>
        <p:xfrm>
          <a:off x="6045562" y="1344319"/>
          <a:ext cx="1931431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7" name="Формула" r:id="rId5" imgW="622080" imgH="228600" progId="Equation.3">
                  <p:embed/>
                </p:oleObj>
              </mc:Choice>
              <mc:Fallback>
                <p:oleObj name="Формула" r:id="rId5" imgW="622080" imgH="228600" progId="Equation.3">
                  <p:embed/>
                  <p:pic>
                    <p:nvPicPr>
                      <p:cNvPr id="2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5562" y="1344319"/>
                        <a:ext cx="1931431" cy="72008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9</a:t>
            </a:fld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E9AD5728-80A4-4F87-9F8F-95346BC779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3710" y="0"/>
            <a:ext cx="7236296" cy="644521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Акценты внимания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32904214-ACB1-482F-98BA-97AA659EF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1A6C95D2-DE46-43CA-A62E-86FBB10C3B73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99133EC-5C68-432B-95D2-5B3546F14FC8}"/>
              </a:ext>
            </a:extLst>
          </p:cNvPr>
          <p:cNvSpPr/>
          <p:nvPr/>
        </p:nvSpPr>
        <p:spPr>
          <a:xfrm>
            <a:off x="5148066" y="2447522"/>
            <a:ext cx="3602976" cy="324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600"/>
              </a:spcBef>
              <a:buFontTx/>
              <a:buChar char="•"/>
              <a:defRPr/>
            </a:pPr>
            <a:r>
              <a:rPr lang="ru-RU" kern="0" dirty="0">
                <a:latin typeface="Calibri" panose="020F0502020204030204" pitchFamily="34" charset="0"/>
              </a:rPr>
              <a:t>НМА</a:t>
            </a:r>
          </a:p>
          <a:p>
            <a:pPr marL="342900" lvl="0" indent="-342900" algn="just">
              <a:spcBef>
                <a:spcPts val="600"/>
              </a:spcBef>
              <a:buFontTx/>
              <a:buChar char="•"/>
              <a:defRPr/>
            </a:pPr>
            <a:r>
              <a:rPr lang="ru-RU" kern="0" dirty="0">
                <a:latin typeface="Calibri" panose="020F0502020204030204" pitchFamily="34" charset="0"/>
              </a:rPr>
              <a:t>основные средства на забалансовых счетах; </a:t>
            </a:r>
          </a:p>
          <a:p>
            <a:pPr marL="342900" lvl="0" indent="-342900" algn="just">
              <a:spcBef>
                <a:spcPts val="600"/>
              </a:spcBef>
              <a:buFontTx/>
              <a:buChar char="•"/>
            </a:pPr>
            <a:r>
              <a:rPr lang="ru-RU" kern="0" dirty="0">
                <a:latin typeface="Calibri" panose="020F0502020204030204" pitchFamily="34" charset="0"/>
              </a:rPr>
              <a:t>безвозмездно используемые основные средства;</a:t>
            </a:r>
          </a:p>
          <a:p>
            <a:pPr marL="342900" lvl="0" indent="-342900" algn="just">
              <a:spcBef>
                <a:spcPts val="600"/>
              </a:spcBef>
              <a:buFontTx/>
              <a:buChar char="•"/>
            </a:pPr>
            <a:r>
              <a:rPr lang="ru-RU" kern="0" dirty="0" err="1">
                <a:latin typeface="Calibri" panose="020F0502020204030204" pitchFamily="34" charset="0"/>
              </a:rPr>
              <a:t>возмездно</a:t>
            </a:r>
            <a:r>
              <a:rPr lang="ru-RU" kern="0" dirty="0">
                <a:latin typeface="Calibri" panose="020F0502020204030204" pitchFamily="34" charset="0"/>
              </a:rPr>
              <a:t> используемые на нерыночных условиях основные средства;</a:t>
            </a:r>
          </a:p>
          <a:p>
            <a:pPr marL="342900" lvl="0" indent="-342900" algn="just">
              <a:spcBef>
                <a:spcPts val="600"/>
              </a:spcBef>
              <a:buFontTx/>
              <a:buChar char="•"/>
            </a:pPr>
            <a:r>
              <a:rPr lang="ru-RU" kern="0" dirty="0">
                <a:latin typeface="Calibri" panose="020F0502020204030204" pitchFamily="34" charset="0"/>
              </a:rPr>
              <a:t>портфель заказов;</a:t>
            </a:r>
          </a:p>
          <a:p>
            <a:pPr marL="342900" lvl="0" indent="-342900" algn="just">
              <a:spcBef>
                <a:spcPts val="600"/>
              </a:spcBef>
              <a:buFontTx/>
              <a:buChar char="•"/>
            </a:pPr>
            <a:r>
              <a:rPr lang="ru-RU" kern="0" dirty="0">
                <a:latin typeface="Calibri" panose="020F0502020204030204" pitchFamily="34" charset="0"/>
              </a:rPr>
              <a:t>персонал.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39087A2-5D57-401E-9D8E-D3F814654E8D}"/>
              </a:ext>
            </a:extLst>
          </p:cNvPr>
          <p:cNvSpPr/>
          <p:nvPr/>
        </p:nvSpPr>
        <p:spPr>
          <a:xfrm>
            <a:off x="467544" y="2438137"/>
            <a:ext cx="3528392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600"/>
              </a:spcBef>
              <a:buFontTx/>
              <a:buChar char="•"/>
              <a:defRPr/>
            </a:pPr>
            <a:r>
              <a:rPr lang="ru-RU" kern="0" dirty="0">
                <a:latin typeface="Calibri" panose="020F0502020204030204" pitchFamily="34" charset="0"/>
              </a:rPr>
              <a:t>НМА</a:t>
            </a:r>
          </a:p>
          <a:p>
            <a:pPr marL="342900" lvl="0" indent="-342900" algn="just">
              <a:spcBef>
                <a:spcPts val="600"/>
              </a:spcBef>
              <a:buFontTx/>
              <a:buChar char="•"/>
              <a:defRPr/>
            </a:pPr>
            <a:r>
              <a:rPr lang="ru-RU" kern="0" dirty="0">
                <a:latin typeface="Calibri" panose="020F0502020204030204" pitchFamily="34" charset="0"/>
              </a:rPr>
              <a:t>основные средства; </a:t>
            </a:r>
          </a:p>
          <a:p>
            <a:pPr marL="342900" lvl="0" indent="-342900" algn="just">
              <a:spcBef>
                <a:spcPts val="600"/>
              </a:spcBef>
              <a:buFontTx/>
              <a:buChar char="•"/>
            </a:pPr>
            <a:r>
              <a:rPr lang="ru-RU" kern="0" dirty="0">
                <a:latin typeface="Calibri" panose="020F0502020204030204" pitchFamily="34" charset="0"/>
              </a:rPr>
              <a:t>финансовые вложения;</a:t>
            </a:r>
          </a:p>
          <a:p>
            <a:pPr marL="342900" lvl="0" indent="-342900" algn="just">
              <a:spcBef>
                <a:spcPts val="600"/>
              </a:spcBef>
              <a:buFontTx/>
              <a:buChar char="•"/>
            </a:pPr>
            <a:r>
              <a:rPr lang="ru-RU" kern="0" dirty="0">
                <a:latin typeface="Calibri" panose="020F0502020204030204" pitchFamily="34" charset="0"/>
              </a:rPr>
              <a:t>дебиторская задолженность.</a:t>
            </a:r>
          </a:p>
        </p:txBody>
      </p:sp>
    </p:spTree>
    <p:extLst>
      <p:ext uri="{BB962C8B-B14F-4D97-AF65-F5344CB8AC3E}">
        <p14:creationId xmlns:p14="http://schemas.microsoft.com/office/powerpoint/2010/main" val="847839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18926</TotalTime>
  <Words>3908</Words>
  <Application>Microsoft Office PowerPoint</Application>
  <PresentationFormat>Экран (4:3)</PresentationFormat>
  <Paragraphs>811</Paragraphs>
  <Slides>66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66</vt:i4>
      </vt:variant>
    </vt:vector>
  </HeadingPairs>
  <TitlesOfParts>
    <vt:vector size="76" baseType="lpstr">
      <vt:lpstr>Arial</vt:lpstr>
      <vt:lpstr>Calibri</vt:lpstr>
      <vt:lpstr>Cambria Math</vt:lpstr>
      <vt:lpstr>Georgia</vt:lpstr>
      <vt:lpstr>Lucida Sans Unicode</vt:lpstr>
      <vt:lpstr>Symbol</vt:lpstr>
      <vt:lpstr>Times New Roman</vt:lpstr>
      <vt:lpstr>Оформление по умолчанию</vt:lpstr>
      <vt:lpstr>Формула</vt:lpstr>
      <vt:lpstr>Equation.DSMT4</vt:lpstr>
      <vt:lpstr>СПЕЦИФИКА ОЦЕНКИ БИЗНЕСА (ПРОДВИНУТЫЙ УРОВЕНЬ): затратный подход   </vt:lpstr>
      <vt:lpstr>Важная информация для тех, кто не был участником семинара</vt:lpstr>
      <vt:lpstr>Презентация PowerPoint</vt:lpstr>
      <vt:lpstr>I. Общие положения</vt:lpstr>
      <vt:lpstr>Про разрыв теории и практики</vt:lpstr>
      <vt:lpstr>Почему затратный подход применяется часто</vt:lpstr>
      <vt:lpstr>ФСО №8 про затратный подход</vt:lpstr>
      <vt:lpstr>Сущность затратного подхода к оценке бизнеса</vt:lpstr>
      <vt:lpstr>Акценты внимания</vt:lpstr>
      <vt:lpstr>Проблематика переоценки активов</vt:lpstr>
      <vt:lpstr>Выявление дорогостоящих активов</vt:lpstr>
      <vt:lpstr>Проблематика оценки неучтенных активов</vt:lpstr>
      <vt:lpstr>Методы затратного подхода к оценке</vt:lpstr>
      <vt:lpstr>Метод плановой ликвидации</vt:lpstr>
      <vt:lpstr>Презентация PowerPoint</vt:lpstr>
      <vt:lpstr>Учет НМА (стр. 1110, 1120, 1130 и 1140)</vt:lpstr>
      <vt:lpstr>«Зонтичные» НМА</vt:lpstr>
      <vt:lpstr>Подходы к оценке НМА</vt:lpstr>
      <vt:lpstr>О выборе подходов к оценке НМА: пример 1</vt:lpstr>
      <vt:lpstr>Презентация PowerPoint</vt:lpstr>
      <vt:lpstr>Затратный подход к оценке НМА</vt:lpstr>
      <vt:lpstr>Доходный подход к оценке НМА</vt:lpstr>
      <vt:lpstr>«Метод выделения» к оценке НМА</vt:lpstr>
      <vt:lpstr>Оценка основных средств</vt:lpstr>
      <vt:lpstr>Оценка основных средств: основные методы</vt:lpstr>
      <vt:lpstr>Презентация PowerPoint</vt:lpstr>
      <vt:lpstr>Презентация PowerPoint</vt:lpstr>
      <vt:lpstr>Оценка доходных вложений в материальные ценности</vt:lpstr>
      <vt:lpstr>Оценка прав по договору лизинга</vt:lpstr>
      <vt:lpstr>Оценка финансовых вложений (внеоборотные активы)</vt:lpstr>
      <vt:lpstr>Оценка финансовых вложений: ценные бумаги</vt:lpstr>
      <vt:lpstr>Оценка финансовых вложений: вклады в уставные (складочные) капиталы других организаций </vt:lpstr>
      <vt:lpstr>Оценка отложенных налоговых активов</vt:lpstr>
      <vt:lpstr>Оценка отложенных налоговых активов</vt:lpstr>
      <vt:lpstr>Оценка прочих внеоборотных активов</vt:lpstr>
      <vt:lpstr>Презентация PowerPoint</vt:lpstr>
      <vt:lpstr>Оценка запасов</vt:lpstr>
      <vt:lpstr>Методы оценки запасов</vt:lpstr>
      <vt:lpstr>Оценка дебиторской задолженности: методическая основа</vt:lpstr>
      <vt:lpstr>Оценка ДЗ: что встречается в отчетах об оценке</vt:lpstr>
      <vt:lpstr>Оценка ДЗ: суть коэффициентных методик</vt:lpstr>
      <vt:lpstr>Оценка ДЗ: суть методики Финансовой академии</vt:lpstr>
      <vt:lpstr>Оценка ДЗ: суть методики Национальной коллегии оценщиков</vt:lpstr>
      <vt:lpstr>Оценка ДЗ: суть методики Круглова М.В.</vt:lpstr>
      <vt:lpstr>Оценка ДЗ: суть методики Козыря Ю.В.</vt:lpstr>
      <vt:lpstr>Оценка ДЗ: как правильно?</vt:lpstr>
      <vt:lpstr>Оценка ДЗ*: основные ценообразующие факторы</vt:lpstr>
      <vt:lpstr>Анализ рынка: группировка ДЗ по ЦОП</vt:lpstr>
      <vt:lpstr>Признаки проблемной задолженности</vt:lpstr>
      <vt:lpstr>Подходы к оценке ДЗ</vt:lpstr>
      <vt:lpstr>Сравнительный подход к оценке ДЗ</vt:lpstr>
      <vt:lpstr>Доходный подход к оценке ДЗ</vt:lpstr>
      <vt:lpstr>Учет вероятности (не)возврата</vt:lpstr>
      <vt:lpstr>Оценка финансовых вложений (оборотные активы)</vt:lpstr>
      <vt:lpstr>НДС по приобретенных ценностям</vt:lpstr>
      <vt:lpstr>Денежные средства и денежные эквиваленты</vt:lpstr>
      <vt:lpstr>Оценка прочих оборотных активов</vt:lpstr>
      <vt:lpstr>Презентация PowerPoint</vt:lpstr>
      <vt:lpstr>Презентация PowerPoint</vt:lpstr>
      <vt:lpstr>Оценка обязательств</vt:lpstr>
      <vt:lpstr>Презентация PowerPoint</vt:lpstr>
      <vt:lpstr>Переплетение статей баланса и методов оценки</vt:lpstr>
      <vt:lpstr>Пример переплетения статей баланса и методов оценки</vt:lpstr>
      <vt:lpstr>Пример переплетения статей баланса и методов оценки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недвижимости</dc:title>
  <dc:creator>1</dc:creator>
  <cp:lastModifiedBy>Арина Потоцкая</cp:lastModifiedBy>
  <cp:revision>715</cp:revision>
  <dcterms:created xsi:type="dcterms:W3CDTF">2008-06-01T08:07:10Z</dcterms:created>
  <dcterms:modified xsi:type="dcterms:W3CDTF">2018-09-13T12:25:17Z</dcterms:modified>
</cp:coreProperties>
</file>