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9"/>
  </p:notesMasterIdLst>
  <p:sldIdLst>
    <p:sldId id="766" r:id="rId2"/>
    <p:sldId id="751" r:id="rId3"/>
    <p:sldId id="767" r:id="rId4"/>
    <p:sldId id="768" r:id="rId5"/>
    <p:sldId id="753" r:id="rId6"/>
    <p:sldId id="755" r:id="rId7"/>
    <p:sldId id="770" r:id="rId8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969"/>
    <a:srgbClr val="FF0000"/>
    <a:srgbClr val="0066FF"/>
    <a:srgbClr val="3399FF"/>
    <a:srgbClr val="FF5050"/>
    <a:srgbClr val="339966"/>
    <a:srgbClr val="006600"/>
    <a:srgbClr val="FF7C8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8" autoAdjust="0"/>
    <p:restoredTop sz="94579" autoAdjust="0"/>
  </p:normalViewPr>
  <p:slideViewPr>
    <p:cSldViewPr>
      <p:cViewPr varScale="1">
        <p:scale>
          <a:sx n="86" d="100"/>
          <a:sy n="86" d="100"/>
        </p:scale>
        <p:origin x="1008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9" tIns="47785" rIns="95569" bIns="477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5569" tIns="47785" rIns="95569" bIns="4778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32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61688" y="4103497"/>
            <a:ext cx="8303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Споры и конфликты в оценке</a:t>
            </a:r>
            <a:endParaRPr lang="ru-RU" sz="4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6" y="162083"/>
            <a:ext cx="1312359" cy="422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392" y="4941168"/>
            <a:ext cx="4450466" cy="1274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975" y="584541"/>
            <a:ext cx="3580656" cy="358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-24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Актуальность темы</a:t>
            </a:r>
            <a:endParaRPr lang="ru-RU" sz="20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4571" y="868404"/>
            <a:ext cx="885698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рост количества попыток привлечения Оценщиков к ответственности;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повышение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квалификации оппонентов и качества материалов, направленных против Оценщиков;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включение Оценщика в состав обвиняемой группы лиц;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повышение внимания к роли Оценщика в процессах;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перекладывание вины с выгодоприобретателей сделок на Оценщика;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использование укрупненных непрофессиональных суждений для определения величины ущерба;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низкое качество судебной экспертизы, выводы которой ложатся в основу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обвинений;</a:t>
            </a:r>
          </a:p>
          <a:p>
            <a:pPr marL="457200" lvl="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ru-RU" sz="2400" smtClean="0">
                <a:solidFill>
                  <a:srgbClr val="0070C0"/>
                </a:solidFill>
                <a:latin typeface="Calibri" panose="020F0502020204030204" pitchFamily="34" charset="0"/>
              </a:rPr>
              <a:t>использование </a:t>
            </a:r>
            <a:r>
              <a:rPr lang="ru-RU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сложных объектов на </a:t>
            </a:r>
            <a:r>
              <a:rPr lang="ru-RU" sz="2400" smtClean="0">
                <a:solidFill>
                  <a:srgbClr val="0070C0"/>
                </a:solidFill>
                <a:latin typeface="Calibri" panose="020F0502020204030204" pitchFamily="34" charset="0"/>
              </a:rPr>
              <a:t>неразвитых рынках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9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4" t="33308" r="12299" b="40739"/>
          <a:stretch>
            <a:fillRect/>
          </a:stretch>
        </p:blipFill>
        <p:spPr bwMode="auto">
          <a:xfrm>
            <a:off x="4139952" y="2898150"/>
            <a:ext cx="4850136" cy="128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16632"/>
            <a:ext cx="6480720" cy="49006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Типичные дела чиновников</a:t>
            </a:r>
            <a:endParaRPr lang="ru-RU" sz="4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08720"/>
            <a:ext cx="8363272" cy="5472608"/>
          </a:xfrm>
        </p:spPr>
        <p:txBody>
          <a:bodyPr/>
          <a:lstStyle/>
          <a:p>
            <a:r>
              <a:rPr lang="ru-RU" sz="2000" dirty="0" smtClean="0"/>
              <a:t>Первый заместитель Председателя правительства Омской области (скотомогильники);</a:t>
            </a:r>
            <a:endParaRPr lang="ru-RU" sz="2000" dirty="0"/>
          </a:p>
          <a:p>
            <a:r>
              <a:rPr lang="ru-RU" sz="2000" dirty="0"/>
              <a:t>З</a:t>
            </a:r>
            <a:r>
              <a:rPr lang="ru-RU" sz="2000" dirty="0" smtClean="0"/>
              <a:t>аместитель </a:t>
            </a:r>
            <a:r>
              <a:rPr lang="ru-RU" sz="2000" dirty="0"/>
              <a:t>губернатора Тверской </a:t>
            </a:r>
            <a:r>
              <a:rPr lang="ru-RU" sz="2000" dirty="0" smtClean="0"/>
              <a:t>области (заброшенные гостиницы в кризис);</a:t>
            </a:r>
            <a:endParaRPr lang="ru-RU" sz="2000" dirty="0"/>
          </a:p>
          <a:p>
            <a:r>
              <a:rPr lang="ru-RU" sz="2000" dirty="0" smtClean="0"/>
              <a:t>Губернатор Новосибирской области</a:t>
            </a:r>
          </a:p>
          <a:p>
            <a:r>
              <a:rPr lang="ru-RU" sz="2000" dirty="0" smtClean="0"/>
              <a:t>ОАО </a:t>
            </a:r>
            <a:r>
              <a:rPr lang="ru-RU" sz="2000" dirty="0"/>
              <a:t>«</a:t>
            </a:r>
            <a:r>
              <a:rPr lang="ru-RU" sz="2000" dirty="0" err="1"/>
              <a:t>Уржумский</a:t>
            </a:r>
            <a:r>
              <a:rPr lang="ru-RU" sz="2000" dirty="0"/>
              <a:t> Спиртоводочный Завод</a:t>
            </a:r>
            <a:r>
              <a:rPr lang="ru-RU" sz="2000" dirty="0" smtClean="0"/>
              <a:t>» (депутаты, департамент имущества).</a:t>
            </a:r>
          </a:p>
          <a:p>
            <a:r>
              <a:rPr lang="ru-RU" sz="2000" dirty="0" smtClean="0"/>
              <a:t>ДИГМ</a:t>
            </a:r>
          </a:p>
          <a:p>
            <a:r>
              <a:rPr lang="ru-RU" sz="2000" dirty="0" smtClean="0"/>
              <a:t>МЭР Миасса</a:t>
            </a:r>
          </a:p>
          <a:p>
            <a:r>
              <a:rPr lang="ru-RU" sz="2000" dirty="0" smtClean="0"/>
              <a:t>Управление жилищных отношений Перми</a:t>
            </a:r>
          </a:p>
          <a:p>
            <a:r>
              <a:rPr lang="ru-RU" sz="2000" dirty="0" smtClean="0"/>
              <a:t>Департамент имущества Сызрани (</a:t>
            </a:r>
            <a:r>
              <a:rPr lang="ru-RU" sz="2000" dirty="0" err="1" smtClean="0"/>
              <a:t>площпдка</a:t>
            </a:r>
            <a:r>
              <a:rPr lang="ru-RU" sz="2000" dirty="0" smtClean="0"/>
              <a:t> обучения водителей)</a:t>
            </a:r>
          </a:p>
          <a:p>
            <a:r>
              <a:rPr lang="ru-RU" sz="2000" dirty="0" smtClean="0"/>
              <a:t>Мэр Заречного (земли с\х, бывший </a:t>
            </a:r>
            <a:r>
              <a:rPr lang="ru-RU" sz="2000" dirty="0" err="1" smtClean="0"/>
              <a:t>лесфонд</a:t>
            </a:r>
            <a:r>
              <a:rPr lang="ru-RU" sz="2000" dirty="0" smtClean="0"/>
              <a:t>)</a:t>
            </a:r>
            <a:endParaRPr lang="ru-RU" sz="2000" dirty="0"/>
          </a:p>
          <a:p>
            <a:r>
              <a:rPr lang="ru-RU" sz="2000" dirty="0" smtClean="0"/>
              <a:t>Глава НН, ТЭК-НН (тепловые сети)</a:t>
            </a:r>
          </a:p>
          <a:p>
            <a:r>
              <a:rPr lang="ru-RU" sz="2000" dirty="0" smtClean="0"/>
              <a:t>Вице-мэр Уфы</a:t>
            </a:r>
          </a:p>
          <a:p>
            <a:r>
              <a:rPr lang="ru-RU" sz="2000" dirty="0" smtClean="0"/>
              <a:t>Зампредседателя </a:t>
            </a:r>
            <a:r>
              <a:rPr lang="ru-RU" sz="2000" dirty="0" smtClean="0"/>
              <a:t>Правительства </a:t>
            </a:r>
            <a:r>
              <a:rPr lang="ru-RU" sz="2000" dirty="0" smtClean="0"/>
              <a:t>Саратовской области  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16632"/>
            <a:ext cx="6480720" cy="49006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Типичные дела оценщиков</a:t>
            </a:r>
            <a:endParaRPr lang="ru-RU" sz="4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472608"/>
          </a:xfrm>
        </p:spPr>
        <p:txBody>
          <a:bodyPr/>
          <a:lstStyle/>
          <a:p>
            <a:r>
              <a:rPr lang="ru-RU" sz="2400" dirty="0" smtClean="0"/>
              <a:t>Морозовой</a:t>
            </a:r>
          </a:p>
          <a:p>
            <a:r>
              <a:rPr lang="ru-RU" sz="2400" dirty="0" smtClean="0"/>
              <a:t>ЦФОК</a:t>
            </a:r>
          </a:p>
          <a:p>
            <a:r>
              <a:rPr lang="ru-RU" sz="2400" dirty="0" smtClean="0"/>
              <a:t>Аверс</a:t>
            </a:r>
          </a:p>
          <a:p>
            <a:r>
              <a:rPr lang="ru-RU" sz="2400" dirty="0" smtClean="0"/>
              <a:t>Пенни </a:t>
            </a:r>
            <a:r>
              <a:rPr lang="ru-RU" sz="2400" dirty="0" err="1"/>
              <a:t>Лэйн</a:t>
            </a:r>
            <a:r>
              <a:rPr lang="ru-RU" sz="2400" dirty="0"/>
              <a:t> </a:t>
            </a:r>
            <a:r>
              <a:rPr lang="ru-RU" sz="2400" dirty="0" err="1" smtClean="0"/>
              <a:t>Коммерц</a:t>
            </a:r>
            <a:endParaRPr lang="ru-RU" sz="2400" dirty="0"/>
          </a:p>
          <a:p>
            <a:r>
              <a:rPr lang="ru-RU" sz="2400" dirty="0" smtClean="0"/>
              <a:t>КО-Инвест Брянск</a:t>
            </a:r>
          </a:p>
          <a:p>
            <a:r>
              <a:rPr lang="ru-RU" sz="2400" dirty="0" smtClean="0"/>
              <a:t>Аверс 2</a:t>
            </a:r>
          </a:p>
          <a:p>
            <a:r>
              <a:rPr lang="ru-RU" sz="2400" dirty="0" err="1" smtClean="0"/>
              <a:t>Богданический</a:t>
            </a:r>
            <a:r>
              <a:rPr lang="ru-RU" sz="2400" dirty="0" smtClean="0"/>
              <a:t> фарфоровый завод</a:t>
            </a:r>
          </a:p>
          <a:p>
            <a:r>
              <a:rPr lang="ru-RU" sz="2400" dirty="0" smtClean="0"/>
              <a:t>Судебные эксперты ТОРЭКС, НЛМК</a:t>
            </a:r>
          </a:p>
          <a:p>
            <a:r>
              <a:rPr lang="ru-RU" sz="2400" dirty="0" smtClean="0"/>
              <a:t>АРТ (дачные домики)</a:t>
            </a:r>
          </a:p>
          <a:p>
            <a:r>
              <a:rPr lang="ru-RU" sz="2400" dirty="0" smtClean="0"/>
              <a:t>Оценщик </a:t>
            </a:r>
            <a:r>
              <a:rPr lang="ru-RU" sz="2400" smtClean="0"/>
              <a:t>Джанибеков</a:t>
            </a:r>
            <a:endParaRPr lang="ru-RU" sz="2400" dirty="0" smtClean="0"/>
          </a:p>
          <a:p>
            <a:endParaRPr lang="ru-RU" sz="2400" dirty="0"/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023" y="1052736"/>
            <a:ext cx="4822354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0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18489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Схема «защиты Васильевой»</a:t>
            </a:r>
            <a:endParaRPr lang="ru-RU" sz="20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545" y="1033027"/>
            <a:ext cx="885698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Под </a:t>
            </a:r>
            <a:r>
              <a:rPr lang="ru-RU" sz="2500" dirty="0">
                <a:solidFill>
                  <a:srgbClr val="0070C0"/>
                </a:solidFill>
                <a:latin typeface="Calibri" panose="020F0502020204030204" pitchFamily="34" charset="0"/>
              </a:rPr>
              <a:t>основной удар обвинителей выставляется Оценщик, формируется два рубежа защиты:</a:t>
            </a:r>
          </a:p>
          <a:p>
            <a:pPr lvl="0"/>
            <a:endParaRPr lang="ru-RU" sz="25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 </a:t>
            </a:r>
            <a:r>
              <a:rPr lang="ru-RU" sz="2500" dirty="0">
                <a:solidFill>
                  <a:srgbClr val="0070C0"/>
                </a:solidFill>
                <a:latin typeface="Calibri" panose="020F0502020204030204" pitchFamily="34" charset="0"/>
              </a:rPr>
              <a:t>основным выгодоприобретателям не могут предъявляться обвинения пока не доказано, что отчеты об оценке, на основании которых совершались сделки, искажают стоимость. Если таких доказательств нет, значит – нет и </a:t>
            </a:r>
            <a:r>
              <a:rPr lang="ru-RU" sz="25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ущерба</a:t>
            </a:r>
            <a:endParaRPr lang="ru-RU" sz="25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ru-RU" sz="25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если </a:t>
            </a:r>
            <a:r>
              <a:rPr lang="ru-RU" sz="2500" dirty="0">
                <a:solidFill>
                  <a:srgbClr val="0070C0"/>
                </a:solidFill>
                <a:latin typeface="Calibri" panose="020F0502020204030204" pitchFamily="34" charset="0"/>
              </a:rPr>
              <a:t>доказан факт искажения стоимости в отчетах об оценке, то нужно судить Оценщика, так как заказчик не виноват, что Оценщик ввел его в заблуждение, ведь заказчик не обладает специальными познаниями в области оценочной </a:t>
            </a:r>
            <a:r>
              <a:rPr lang="ru-RU" sz="25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деятельности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81953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85120" y="-24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Причины угроз</a:t>
            </a:r>
            <a:endParaRPr lang="ru-RU" sz="2000" b="1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682805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Н</a:t>
            </a:r>
            <a: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е </a:t>
            </a: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только 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злой умысел</a:t>
            </a: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, но </a:t>
            </a:r>
            <a: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некомпетентность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 </a:t>
            </a: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вопросах оценочной </a:t>
            </a:r>
            <a: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деятельности</a:t>
            </a:r>
            <a:endParaRPr lang="ru-RU" sz="28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26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4" t="33308" r="12299" b="40739"/>
          <a:stretch>
            <a:fillRect/>
          </a:stretch>
        </p:blipFill>
        <p:spPr bwMode="auto">
          <a:xfrm>
            <a:off x="729976" y="3217380"/>
            <a:ext cx="7684048" cy="203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53091" y="5250686"/>
            <a:ext cx="44378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Три или четыре? Попробуй доказать следствию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3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16632"/>
            <a:ext cx="6480720" cy="49006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Материалы по теме</a:t>
            </a:r>
            <a:endParaRPr lang="ru-RU" sz="4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039" t="5925" r="8607" b="3150"/>
          <a:stretch/>
        </p:blipFill>
        <p:spPr>
          <a:xfrm>
            <a:off x="1547664" y="1484784"/>
            <a:ext cx="6552728" cy="4752528"/>
          </a:xfrm>
          <a:prstGeom prst="rect">
            <a:avLst/>
          </a:prstGeom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81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19977</TotalTime>
  <Words>242</Words>
  <Application>Microsoft Office PowerPoint</Application>
  <PresentationFormat>Экран (4:3)</PresentationFormat>
  <Paragraphs>54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Типичные дела чиновников</vt:lpstr>
      <vt:lpstr>Типичные дела оценщиков</vt:lpstr>
      <vt:lpstr>Презентация PowerPoint</vt:lpstr>
      <vt:lpstr>Презентация PowerPoint</vt:lpstr>
      <vt:lpstr>Материалы по теме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maria</cp:lastModifiedBy>
  <cp:revision>810</cp:revision>
  <cp:lastPrinted>2015-06-05T12:19:07Z</cp:lastPrinted>
  <dcterms:created xsi:type="dcterms:W3CDTF">2008-06-01T08:07:10Z</dcterms:created>
  <dcterms:modified xsi:type="dcterms:W3CDTF">2018-09-12T06:48:25Z</dcterms:modified>
</cp:coreProperties>
</file>