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695" r:id="rId2"/>
    <p:sldId id="1022" r:id="rId3"/>
    <p:sldId id="1171" r:id="rId4"/>
    <p:sldId id="998" r:id="rId5"/>
    <p:sldId id="1002" r:id="rId6"/>
    <p:sldId id="663" r:id="rId7"/>
    <p:sldId id="1154" r:id="rId8"/>
    <p:sldId id="1155" r:id="rId9"/>
    <p:sldId id="1161" r:id="rId10"/>
    <p:sldId id="1004" r:id="rId11"/>
    <p:sldId id="1172" r:id="rId12"/>
    <p:sldId id="500" r:id="rId13"/>
    <p:sldId id="1173" r:id="rId14"/>
    <p:sldId id="529" r:id="rId15"/>
    <p:sldId id="1170" r:id="rId16"/>
    <p:sldId id="1174" r:id="rId17"/>
    <p:sldId id="269" r:id="rId18"/>
    <p:sldId id="285" r:id="rId19"/>
    <p:sldId id="1159" r:id="rId20"/>
    <p:sldId id="1164" r:id="rId21"/>
    <p:sldId id="1165" r:id="rId22"/>
    <p:sldId id="1158" r:id="rId23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579" autoAdjust="0"/>
  </p:normalViewPr>
  <p:slideViewPr>
    <p:cSldViewPr>
      <p:cViewPr varScale="1">
        <p:scale>
          <a:sx n="114" d="100"/>
          <a:sy n="114" d="100"/>
        </p:scale>
        <p:origin x="152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Лист1!$J$20:$P$20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xVal>
          <c:yVal>
            <c:numRef>
              <c:f>Лист1!$J$21:$P$21</c:f>
              <c:numCache>
                <c:formatCode>0%</c:formatCode>
                <c:ptCount val="7"/>
                <c:pt idx="0">
                  <c:v>0.19999999999999996</c:v>
                </c:pt>
                <c:pt idx="1">
                  <c:v>0.27272727272727271</c:v>
                </c:pt>
                <c:pt idx="2">
                  <c:v>0.53061224489795911</c:v>
                </c:pt>
                <c:pt idx="3">
                  <c:v>0.48571428571428577</c:v>
                </c:pt>
                <c:pt idx="4">
                  <c:v>0.56790123456790131</c:v>
                </c:pt>
                <c:pt idx="5">
                  <c:v>0.47727272727272729</c:v>
                </c:pt>
                <c:pt idx="6">
                  <c:v>0.65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C94-4C70-993B-AF3C7D809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199176"/>
        <c:axId val="109199504"/>
      </c:scatterChart>
      <c:valAx>
        <c:axId val="109199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9199504"/>
        <c:crosses val="autoZero"/>
        <c:crossBetween val="midCat"/>
      </c:valAx>
      <c:valAx>
        <c:axId val="109199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91991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DE6E70-AE06-421F-A7C7-C43CA2B7723A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74C7FA0A-753E-4389-9CD4-BD07C3EB44D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СРОО</a:t>
          </a:r>
        </a:p>
      </dgm:t>
    </dgm:pt>
    <dgm:pt modelId="{7A4CEAAF-D370-4A21-A8A8-B82A24CC8D1E}" type="parTrans" cxnId="{DBDFFFCA-A5F0-4707-8C48-312156145834}">
      <dgm:prSet/>
      <dgm:spPr/>
      <dgm:t>
        <a:bodyPr/>
        <a:lstStyle/>
        <a:p>
          <a:endParaRPr lang="ru-RU"/>
        </a:p>
      </dgm:t>
    </dgm:pt>
    <dgm:pt modelId="{26C7EE20-96F3-4608-8CD9-7972D898FE25}" type="sibTrans" cxnId="{DBDFFFCA-A5F0-4707-8C48-312156145834}">
      <dgm:prSet/>
      <dgm:spPr/>
      <dgm:t>
        <a:bodyPr/>
        <a:lstStyle/>
        <a:p>
          <a:endParaRPr lang="ru-RU"/>
        </a:p>
      </dgm:t>
    </dgm:pt>
    <dgm:pt modelId="{A624313D-9DBD-4AE2-AA95-E1EB4D1B71C2}">
      <dgm:prSet custT="1"/>
      <dgm:spPr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2600" b="1" dirty="0">
              <a:solidFill>
                <a:srgbClr val="C00000"/>
              </a:solidFill>
              <a:latin typeface="Calibri" panose="020F0502020204030204" pitchFamily="34" charset="0"/>
              <a:ea typeface="+mj-ea"/>
              <a:cs typeface="+mj-cs"/>
            </a:rPr>
            <a:t>ЭКСПЕРТИЗА</a:t>
          </a:r>
        </a:p>
      </dgm:t>
    </dgm:pt>
    <dgm:pt modelId="{4D9248C6-B0B4-46BC-8ADB-475CA36CACA9}" type="parTrans" cxnId="{D50FD61B-D848-4AFD-A07E-D845B3006B82}">
      <dgm:prSet/>
      <dgm:spPr/>
      <dgm:t>
        <a:bodyPr/>
        <a:lstStyle/>
        <a:p>
          <a:endParaRPr lang="ru-RU"/>
        </a:p>
      </dgm:t>
    </dgm:pt>
    <dgm:pt modelId="{49AF1E0A-0F7A-4187-BA72-7065FA88B846}" type="sibTrans" cxnId="{D50FD61B-D848-4AFD-A07E-D845B3006B82}">
      <dgm:prSet/>
      <dgm:spPr/>
      <dgm:t>
        <a:bodyPr/>
        <a:lstStyle/>
        <a:p>
          <a:endParaRPr lang="ru-RU"/>
        </a:p>
      </dgm:t>
    </dgm:pt>
    <dgm:pt modelId="{B1E03CA0-3EE8-4E3F-9F5E-29AB37D9BAF1}">
      <dgm:prSet custT="1"/>
      <dgm:spPr>
        <a:blipFill rotWithShape="0">
          <a:blip xmlns:r="http://schemas.openxmlformats.org/officeDocument/2006/relationships" r:embed="rId2"/>
          <a:srcRect/>
          <a:stretch>
            <a:fillRect l="-25000" r="-25000"/>
          </a:stretch>
        </a:blip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2400" b="1" kern="1200" dirty="0">
              <a:solidFill>
                <a:srgbClr val="FFC000"/>
              </a:solidFill>
              <a:latin typeface="Calibri" panose="020F0502020204030204" pitchFamily="34" charset="0"/>
              <a:ea typeface="+mn-ea"/>
              <a:cs typeface="+mn-cs"/>
            </a:rPr>
            <a:t>РЕЦЕНЗИРОВАНИЕ</a:t>
          </a:r>
        </a:p>
      </dgm:t>
    </dgm:pt>
    <dgm:pt modelId="{546258FB-64DF-40B1-9E23-026D64E529A4}" type="parTrans" cxnId="{0FC82887-EC65-4A96-AF02-6C9EC61DB203}">
      <dgm:prSet/>
      <dgm:spPr/>
      <dgm:t>
        <a:bodyPr/>
        <a:lstStyle/>
        <a:p>
          <a:endParaRPr lang="ru-RU"/>
        </a:p>
      </dgm:t>
    </dgm:pt>
    <dgm:pt modelId="{79896A2F-48F4-4B4A-AA77-DAAD2392C219}" type="sibTrans" cxnId="{0FC82887-EC65-4A96-AF02-6C9EC61DB203}">
      <dgm:prSet/>
      <dgm:spPr/>
      <dgm:t>
        <a:bodyPr/>
        <a:lstStyle/>
        <a:p>
          <a:endParaRPr lang="ru-RU"/>
        </a:p>
      </dgm:t>
    </dgm:pt>
    <dgm:pt modelId="{20F57FCA-BCFB-4BC5-B7EB-E0AE13A49C77}">
      <dgm:prSet custT="1"/>
      <dgm:spPr>
        <a:blipFill rotWithShape="0">
          <a:blip xmlns:r="http://schemas.openxmlformats.org/officeDocument/2006/relationships" r:embed="rId3"/>
          <a:srcRect/>
          <a:stretch>
            <a:fillRect l="-17000" r="-17000"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FFFF00"/>
              </a:solidFill>
              <a:latin typeface="Calibri" panose="020F0502020204030204" pitchFamily="34" charset="0"/>
              <a:ea typeface="+mn-ea"/>
              <a:cs typeface="+mn-cs"/>
            </a:rPr>
            <a:t>ЖАЛОБА В СРОО (ДК)</a:t>
          </a:r>
        </a:p>
      </dgm:t>
    </dgm:pt>
    <dgm:pt modelId="{D4D9FB6D-D771-411B-99D8-1B2F0D9FAAF7}" type="parTrans" cxnId="{EA989180-0A67-44B4-82B8-99BF2E40AC2F}">
      <dgm:prSet/>
      <dgm:spPr/>
      <dgm:t>
        <a:bodyPr/>
        <a:lstStyle/>
        <a:p>
          <a:endParaRPr lang="ru-RU"/>
        </a:p>
      </dgm:t>
    </dgm:pt>
    <dgm:pt modelId="{E1788C77-5EF3-40F3-A1A0-75071D01FDF7}" type="sibTrans" cxnId="{EA989180-0A67-44B4-82B8-99BF2E40AC2F}">
      <dgm:prSet/>
      <dgm:spPr/>
      <dgm:t>
        <a:bodyPr/>
        <a:lstStyle/>
        <a:p>
          <a:endParaRPr lang="ru-RU"/>
        </a:p>
      </dgm:t>
    </dgm:pt>
    <dgm:pt modelId="{6497F246-D056-4F3D-BF58-5B4963CA4877}" type="pres">
      <dgm:prSet presAssocID="{F0DE6E70-AE06-421F-A7C7-C43CA2B7723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6B549F4-4818-42B2-B5C1-7E5BD230C531}" type="pres">
      <dgm:prSet presAssocID="{74C7FA0A-753E-4389-9CD4-BD07C3EB44DA}" presName="centerShape" presStyleLbl="node0" presStyleIdx="0" presStyleCnt="1"/>
      <dgm:spPr/>
    </dgm:pt>
    <dgm:pt modelId="{9E0C4016-94B2-42C2-A85A-ADC107179DEF}" type="pres">
      <dgm:prSet presAssocID="{4D9248C6-B0B4-46BC-8ADB-475CA36CACA9}" presName="Name9" presStyleLbl="parChTrans1D2" presStyleIdx="0" presStyleCnt="3"/>
      <dgm:spPr/>
    </dgm:pt>
    <dgm:pt modelId="{BE1666BA-639D-4F67-B5DB-BB9C421C3782}" type="pres">
      <dgm:prSet presAssocID="{4D9248C6-B0B4-46BC-8ADB-475CA36CACA9}" presName="connTx" presStyleLbl="parChTrans1D2" presStyleIdx="0" presStyleCnt="3"/>
      <dgm:spPr/>
    </dgm:pt>
    <dgm:pt modelId="{B1CEAC5B-9039-405F-9696-3A6682CC4B87}" type="pres">
      <dgm:prSet presAssocID="{A624313D-9DBD-4AE2-AA95-E1EB4D1B71C2}" presName="node" presStyleLbl="node1" presStyleIdx="0" presStyleCnt="3" custScaleX="200101" custScaleY="122950">
        <dgm:presLayoutVars>
          <dgm:bulletEnabled val="1"/>
        </dgm:presLayoutVars>
      </dgm:prSet>
      <dgm:spPr/>
    </dgm:pt>
    <dgm:pt modelId="{BB5943D6-70A8-4E5B-988E-093420D14305}" type="pres">
      <dgm:prSet presAssocID="{546258FB-64DF-40B1-9E23-026D64E529A4}" presName="Name9" presStyleLbl="parChTrans1D2" presStyleIdx="1" presStyleCnt="3"/>
      <dgm:spPr/>
    </dgm:pt>
    <dgm:pt modelId="{E2D1CE32-B687-4464-A773-1DBAD33889DF}" type="pres">
      <dgm:prSet presAssocID="{546258FB-64DF-40B1-9E23-026D64E529A4}" presName="connTx" presStyleLbl="parChTrans1D2" presStyleIdx="1" presStyleCnt="3"/>
      <dgm:spPr/>
    </dgm:pt>
    <dgm:pt modelId="{0D0E55E9-5E0B-4856-8BC9-2831FE9869C7}" type="pres">
      <dgm:prSet presAssocID="{B1E03CA0-3EE8-4E3F-9F5E-29AB37D9BAF1}" presName="node" presStyleLbl="node1" presStyleIdx="1" presStyleCnt="3" custScaleX="217345" custScaleY="122950" custRadScaleRad="133305" custRadScaleInc="-27644">
        <dgm:presLayoutVars>
          <dgm:bulletEnabled val="1"/>
        </dgm:presLayoutVars>
      </dgm:prSet>
      <dgm:spPr/>
    </dgm:pt>
    <dgm:pt modelId="{B0B9C37A-3995-4119-A9ED-EB7D056881E9}" type="pres">
      <dgm:prSet presAssocID="{D4D9FB6D-D771-411B-99D8-1B2F0D9FAAF7}" presName="Name9" presStyleLbl="parChTrans1D2" presStyleIdx="2" presStyleCnt="3"/>
      <dgm:spPr/>
    </dgm:pt>
    <dgm:pt modelId="{E73D4BAB-CB06-4171-B84C-D9DA87BDF0B3}" type="pres">
      <dgm:prSet presAssocID="{D4D9FB6D-D771-411B-99D8-1B2F0D9FAAF7}" presName="connTx" presStyleLbl="parChTrans1D2" presStyleIdx="2" presStyleCnt="3"/>
      <dgm:spPr/>
    </dgm:pt>
    <dgm:pt modelId="{52AAE5A5-F34F-4E6D-A991-A436587AEE47}" type="pres">
      <dgm:prSet presAssocID="{20F57FCA-BCFB-4BC5-B7EB-E0AE13A49C77}" presName="node" presStyleLbl="node1" presStyleIdx="2" presStyleCnt="3" custScaleX="205758" custScaleY="122950" custRadScaleRad="121356" custRadScaleInc="25395">
        <dgm:presLayoutVars>
          <dgm:bulletEnabled val="1"/>
        </dgm:presLayoutVars>
      </dgm:prSet>
      <dgm:spPr>
        <a:xfrm>
          <a:off x="1379172" y="3160505"/>
          <a:ext cx="2793968" cy="2099797"/>
        </a:xfrm>
        <a:prstGeom prst="ellipse">
          <a:avLst/>
        </a:prstGeom>
      </dgm:spPr>
    </dgm:pt>
  </dgm:ptLst>
  <dgm:cxnLst>
    <dgm:cxn modelId="{AB833111-BCD4-451D-88D3-3A7765E250FA}" type="presOf" srcId="{D4D9FB6D-D771-411B-99D8-1B2F0D9FAAF7}" destId="{B0B9C37A-3995-4119-A9ED-EB7D056881E9}" srcOrd="0" destOrd="0" presId="urn:microsoft.com/office/officeart/2005/8/layout/radial1"/>
    <dgm:cxn modelId="{D50FD61B-D848-4AFD-A07E-D845B3006B82}" srcId="{74C7FA0A-753E-4389-9CD4-BD07C3EB44DA}" destId="{A624313D-9DBD-4AE2-AA95-E1EB4D1B71C2}" srcOrd="0" destOrd="0" parTransId="{4D9248C6-B0B4-46BC-8ADB-475CA36CACA9}" sibTransId="{49AF1E0A-0F7A-4187-BA72-7065FA88B846}"/>
    <dgm:cxn modelId="{78233641-50E9-4811-BECD-D09D75F404BD}" type="presOf" srcId="{546258FB-64DF-40B1-9E23-026D64E529A4}" destId="{BB5943D6-70A8-4E5B-988E-093420D14305}" srcOrd="0" destOrd="0" presId="urn:microsoft.com/office/officeart/2005/8/layout/radial1"/>
    <dgm:cxn modelId="{ACA2716F-FA49-4590-8919-1FC1AA5CD7D1}" type="presOf" srcId="{B1E03CA0-3EE8-4E3F-9F5E-29AB37D9BAF1}" destId="{0D0E55E9-5E0B-4856-8BC9-2831FE9869C7}" srcOrd="0" destOrd="0" presId="urn:microsoft.com/office/officeart/2005/8/layout/radial1"/>
    <dgm:cxn modelId="{B95F6050-4204-4E36-AAA7-CCDBED8EA952}" type="presOf" srcId="{4D9248C6-B0B4-46BC-8ADB-475CA36CACA9}" destId="{BE1666BA-639D-4F67-B5DB-BB9C421C3782}" srcOrd="1" destOrd="0" presId="urn:microsoft.com/office/officeart/2005/8/layout/radial1"/>
    <dgm:cxn modelId="{567E6F7B-8F80-4CAF-9684-4D44521A48D1}" type="presOf" srcId="{A624313D-9DBD-4AE2-AA95-E1EB4D1B71C2}" destId="{B1CEAC5B-9039-405F-9696-3A6682CC4B87}" srcOrd="0" destOrd="0" presId="urn:microsoft.com/office/officeart/2005/8/layout/radial1"/>
    <dgm:cxn modelId="{EA989180-0A67-44B4-82B8-99BF2E40AC2F}" srcId="{74C7FA0A-753E-4389-9CD4-BD07C3EB44DA}" destId="{20F57FCA-BCFB-4BC5-B7EB-E0AE13A49C77}" srcOrd="2" destOrd="0" parTransId="{D4D9FB6D-D771-411B-99D8-1B2F0D9FAAF7}" sibTransId="{E1788C77-5EF3-40F3-A1A0-75071D01FDF7}"/>
    <dgm:cxn modelId="{1D77D682-8ED0-44E1-80BC-C5BDB373C322}" type="presOf" srcId="{D4D9FB6D-D771-411B-99D8-1B2F0D9FAAF7}" destId="{E73D4BAB-CB06-4171-B84C-D9DA87BDF0B3}" srcOrd="1" destOrd="0" presId="urn:microsoft.com/office/officeart/2005/8/layout/radial1"/>
    <dgm:cxn modelId="{0FC82887-EC65-4A96-AF02-6C9EC61DB203}" srcId="{74C7FA0A-753E-4389-9CD4-BD07C3EB44DA}" destId="{B1E03CA0-3EE8-4E3F-9F5E-29AB37D9BAF1}" srcOrd="1" destOrd="0" parTransId="{546258FB-64DF-40B1-9E23-026D64E529A4}" sibTransId="{79896A2F-48F4-4B4A-AA77-DAAD2392C219}"/>
    <dgm:cxn modelId="{96318A96-F4A9-477B-B032-4A2D9A63E266}" type="presOf" srcId="{74C7FA0A-753E-4389-9CD4-BD07C3EB44DA}" destId="{D6B549F4-4818-42B2-B5C1-7E5BD230C531}" srcOrd="0" destOrd="0" presId="urn:microsoft.com/office/officeart/2005/8/layout/radial1"/>
    <dgm:cxn modelId="{C23352C1-97B2-4C90-826C-FC485494AF53}" type="presOf" srcId="{4D9248C6-B0B4-46BC-8ADB-475CA36CACA9}" destId="{9E0C4016-94B2-42C2-A85A-ADC107179DEF}" srcOrd="0" destOrd="0" presId="urn:microsoft.com/office/officeart/2005/8/layout/radial1"/>
    <dgm:cxn modelId="{DBDFFFCA-A5F0-4707-8C48-312156145834}" srcId="{F0DE6E70-AE06-421F-A7C7-C43CA2B7723A}" destId="{74C7FA0A-753E-4389-9CD4-BD07C3EB44DA}" srcOrd="0" destOrd="0" parTransId="{7A4CEAAF-D370-4A21-A8A8-B82A24CC8D1E}" sibTransId="{26C7EE20-96F3-4608-8CD9-7972D898FE25}"/>
    <dgm:cxn modelId="{6C30DDCC-ECAD-4EDD-8733-7B12F76F164B}" type="presOf" srcId="{F0DE6E70-AE06-421F-A7C7-C43CA2B7723A}" destId="{6497F246-D056-4F3D-BF58-5B4963CA4877}" srcOrd="0" destOrd="0" presId="urn:microsoft.com/office/officeart/2005/8/layout/radial1"/>
    <dgm:cxn modelId="{B53F8EFB-8390-4F0A-B172-7E1374D54A88}" type="presOf" srcId="{546258FB-64DF-40B1-9E23-026D64E529A4}" destId="{E2D1CE32-B687-4464-A773-1DBAD33889DF}" srcOrd="1" destOrd="0" presId="urn:microsoft.com/office/officeart/2005/8/layout/radial1"/>
    <dgm:cxn modelId="{4196B7FC-AA74-4128-A7C8-9A96E4C81DB7}" type="presOf" srcId="{20F57FCA-BCFB-4BC5-B7EB-E0AE13A49C77}" destId="{52AAE5A5-F34F-4E6D-A991-A436587AEE47}" srcOrd="0" destOrd="0" presId="urn:microsoft.com/office/officeart/2005/8/layout/radial1"/>
    <dgm:cxn modelId="{A6044E8B-2974-4F7D-80CC-6A492A033721}" type="presParOf" srcId="{6497F246-D056-4F3D-BF58-5B4963CA4877}" destId="{D6B549F4-4818-42B2-B5C1-7E5BD230C531}" srcOrd="0" destOrd="0" presId="urn:microsoft.com/office/officeart/2005/8/layout/radial1"/>
    <dgm:cxn modelId="{462C1C75-EA96-4637-BD2A-5C984B42B2FF}" type="presParOf" srcId="{6497F246-D056-4F3D-BF58-5B4963CA4877}" destId="{9E0C4016-94B2-42C2-A85A-ADC107179DEF}" srcOrd="1" destOrd="0" presId="urn:microsoft.com/office/officeart/2005/8/layout/radial1"/>
    <dgm:cxn modelId="{589A164D-4A29-41FE-9FE0-F37E6E48DA2B}" type="presParOf" srcId="{9E0C4016-94B2-42C2-A85A-ADC107179DEF}" destId="{BE1666BA-639D-4F67-B5DB-BB9C421C3782}" srcOrd="0" destOrd="0" presId="urn:microsoft.com/office/officeart/2005/8/layout/radial1"/>
    <dgm:cxn modelId="{C32A5123-75A1-4275-9865-27A3DB24BD88}" type="presParOf" srcId="{6497F246-D056-4F3D-BF58-5B4963CA4877}" destId="{B1CEAC5B-9039-405F-9696-3A6682CC4B87}" srcOrd="2" destOrd="0" presId="urn:microsoft.com/office/officeart/2005/8/layout/radial1"/>
    <dgm:cxn modelId="{E262331F-BEDF-4DA9-A15D-93412EF489C9}" type="presParOf" srcId="{6497F246-D056-4F3D-BF58-5B4963CA4877}" destId="{BB5943D6-70A8-4E5B-988E-093420D14305}" srcOrd="3" destOrd="0" presId="urn:microsoft.com/office/officeart/2005/8/layout/radial1"/>
    <dgm:cxn modelId="{1AF7C04A-ADF9-4859-A5CA-54D000498B49}" type="presParOf" srcId="{BB5943D6-70A8-4E5B-988E-093420D14305}" destId="{E2D1CE32-B687-4464-A773-1DBAD33889DF}" srcOrd="0" destOrd="0" presId="urn:microsoft.com/office/officeart/2005/8/layout/radial1"/>
    <dgm:cxn modelId="{F7C64271-F66D-4BF2-86AE-727641DD7D0D}" type="presParOf" srcId="{6497F246-D056-4F3D-BF58-5B4963CA4877}" destId="{0D0E55E9-5E0B-4856-8BC9-2831FE9869C7}" srcOrd="4" destOrd="0" presId="urn:microsoft.com/office/officeart/2005/8/layout/radial1"/>
    <dgm:cxn modelId="{B1503D57-B4C6-417A-9F07-ECB1C09DE3E3}" type="presParOf" srcId="{6497F246-D056-4F3D-BF58-5B4963CA4877}" destId="{B0B9C37A-3995-4119-A9ED-EB7D056881E9}" srcOrd="5" destOrd="0" presId="urn:microsoft.com/office/officeart/2005/8/layout/radial1"/>
    <dgm:cxn modelId="{84A6D2F0-EA1D-49E0-A427-F7B86F0DD0D7}" type="presParOf" srcId="{B0B9C37A-3995-4119-A9ED-EB7D056881E9}" destId="{E73D4BAB-CB06-4171-B84C-D9DA87BDF0B3}" srcOrd="0" destOrd="0" presId="urn:microsoft.com/office/officeart/2005/8/layout/radial1"/>
    <dgm:cxn modelId="{BFE8BAFB-5061-4ED4-BA80-A41585F3BDD7}" type="presParOf" srcId="{6497F246-D056-4F3D-BF58-5B4963CA4877}" destId="{52AAE5A5-F34F-4E6D-A991-A436587AEE47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7E15A5-510D-420D-B9BF-65F1BD8C6487}" type="doc">
      <dgm:prSet loTypeId="urn:microsoft.com/office/officeart/2005/8/layout/bProcess4" loCatId="process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392F05-F43B-40F3-9318-6DBA4C870E63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Принятие решения о проведении внеплановой проверки </a:t>
          </a:r>
        </a:p>
        <a:p>
          <a:r>
            <a:rPr lang="ru-RU" b="1" dirty="0">
              <a:solidFill>
                <a:schemeClr val="tx1"/>
              </a:solidFill>
            </a:rPr>
            <a:t>(Департамент контроля)</a:t>
          </a:r>
        </a:p>
      </dgm:t>
    </dgm:pt>
    <dgm:pt modelId="{39885C90-0D87-410E-B326-EFCA34A6426D}" type="parTrans" cxnId="{EC27F175-9F74-4D24-A71A-BC4D17712B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AF3C062-B9F6-4FEF-A410-D7245FD965E6}" type="sibTrans" cxnId="{EC27F175-9F74-4D24-A71A-BC4D17712B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C7C8FD1-CC60-4AC1-9340-0C06856DC25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Запрос информации у Оценщика</a:t>
          </a:r>
        </a:p>
        <a:p>
          <a:r>
            <a:rPr lang="ru-RU" b="1" dirty="0">
              <a:solidFill>
                <a:schemeClr val="tx1"/>
              </a:solidFill>
            </a:rPr>
            <a:t>(Департамент контроля)</a:t>
          </a:r>
        </a:p>
      </dgm:t>
    </dgm:pt>
    <dgm:pt modelId="{AA54B909-DDFC-4FAB-A4E4-4920FA200B74}" type="parTrans" cxnId="{C60D3468-2A4F-4393-9329-7FED2EC7BE0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BABA2A1-60F5-48BB-B9AF-D04AEC3F7BC5}" type="sibTrans" cxnId="{C60D3468-2A4F-4393-9329-7FED2EC7BE0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0A04F93-03F3-4D81-B59F-7A3A07844C71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Проведение внеплановой проверки</a:t>
          </a:r>
        </a:p>
        <a:p>
          <a:r>
            <a:rPr lang="ru-RU" b="1" dirty="0">
              <a:solidFill>
                <a:schemeClr val="tx1"/>
              </a:solidFill>
            </a:rPr>
            <a:t>(Департамент контроля)</a:t>
          </a:r>
        </a:p>
      </dgm:t>
    </dgm:pt>
    <dgm:pt modelId="{FFF5C4BC-5DA4-434D-AF28-922E39D89B9D}" type="parTrans" cxnId="{AEBC38BE-D83C-42FE-84DA-E53E49F0BC2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4EA5FA9-620C-427E-8CBE-E4EC2F76272B}" type="sibTrans" cxnId="{AEBC38BE-D83C-42FE-84DA-E53E49F0BC2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8EE37B5-F06F-4369-893F-157A65BC490A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Подготовка Акта проверки </a:t>
          </a:r>
        </a:p>
        <a:p>
          <a:r>
            <a:rPr lang="ru-RU" b="1" dirty="0">
              <a:solidFill>
                <a:schemeClr val="tx1"/>
              </a:solidFill>
            </a:rPr>
            <a:t>(Департамент контроля)</a:t>
          </a:r>
        </a:p>
      </dgm:t>
    </dgm:pt>
    <dgm:pt modelId="{2D8CCA49-8B21-424B-BD65-CF76CB692058}" type="parTrans" cxnId="{576CDBEF-33BD-4EED-9BBF-32F8F42B46B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07790D2-F1AB-4BEC-B8C1-FFE38F633FB7}" type="sibTrans" cxnId="{576CDBEF-33BD-4EED-9BBF-32F8F42B46B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EF51F5A-9BA4-4B54-B4C5-3456B84FF5AB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Приглашение Оценщика и Заявителя на заседание Дисциплинарного комитета </a:t>
          </a:r>
        </a:p>
        <a:p>
          <a:r>
            <a:rPr lang="ru-RU" b="1" dirty="0">
              <a:solidFill>
                <a:schemeClr val="tx1"/>
              </a:solidFill>
            </a:rPr>
            <a:t>(Департамент контроля)</a:t>
          </a:r>
        </a:p>
      </dgm:t>
    </dgm:pt>
    <dgm:pt modelId="{8FA33909-E582-435D-8B21-221CED652565}" type="parTrans" cxnId="{1F84D3E1-70AC-40B7-93C7-C0DDFB6513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648F69C-BA21-4CFC-B8F5-C4F226466D4D}" type="sibTrans" cxnId="{1F84D3E1-70AC-40B7-93C7-C0DDFB65133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80692B8-1AE7-43CF-97FD-5D3074BE9911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Проведение заседания Дисциплинарного комитета </a:t>
          </a:r>
        </a:p>
      </dgm:t>
    </dgm:pt>
    <dgm:pt modelId="{1DC58AC0-6662-40FC-B9A5-7BB9E10ED21D}" type="parTrans" cxnId="{1CA4A9ED-73C2-4DA5-A842-FFA39A564A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0175871-6469-4EFD-84AE-839777A5EE67}" type="sibTrans" cxnId="{1CA4A9ED-73C2-4DA5-A842-FFA39A564A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1EE2C7D-9FD2-4D68-8915-20D3E8EF806D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Вынесение решения по итогам рассмотрения жалобы </a:t>
          </a:r>
        </a:p>
        <a:p>
          <a:r>
            <a:rPr lang="ru-RU" b="1" dirty="0">
              <a:solidFill>
                <a:schemeClr val="tx1"/>
              </a:solidFill>
            </a:rPr>
            <a:t>(Дисциплинарный комитет)</a:t>
          </a:r>
        </a:p>
      </dgm:t>
    </dgm:pt>
    <dgm:pt modelId="{E26A6C37-0522-41B8-BB16-74105567BEF0}" type="parTrans" cxnId="{1780D5EF-5497-4CC3-B660-13E9B320835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7FF4C7-34DA-40C6-B00B-446F6CB25A9B}" type="sibTrans" cxnId="{1780D5EF-5497-4CC3-B660-13E9B320835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6A7938C-3736-419F-AF47-FDF8F6857949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Направление решения Дисциплинарного комитета  Заявителю и Оценщику</a:t>
          </a:r>
        </a:p>
        <a:p>
          <a:r>
            <a:rPr lang="ru-RU" b="1" dirty="0">
              <a:solidFill>
                <a:schemeClr val="tx1"/>
              </a:solidFill>
            </a:rPr>
            <a:t>(Департамент контроля)</a:t>
          </a:r>
        </a:p>
      </dgm:t>
    </dgm:pt>
    <dgm:pt modelId="{8F48F1C9-8A33-444C-8622-2069AA7D59E3}" type="parTrans" cxnId="{62229AC5-F64E-4D3C-9459-570CA0C42E8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CEB7B04-6FCD-4A3B-9908-F14EF1BC517B}" type="sibTrans" cxnId="{62229AC5-F64E-4D3C-9459-570CA0C42E8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AE2AAFF-D565-4713-9BE1-5AC8DC23A3A1}" type="pres">
      <dgm:prSet presAssocID="{4D7E15A5-510D-420D-B9BF-65F1BD8C6487}" presName="Name0" presStyleCnt="0">
        <dgm:presLayoutVars>
          <dgm:dir/>
          <dgm:resizeHandles/>
        </dgm:presLayoutVars>
      </dgm:prSet>
      <dgm:spPr/>
    </dgm:pt>
    <dgm:pt modelId="{EC0793D3-0650-4F37-9260-E33D2DA19344}" type="pres">
      <dgm:prSet presAssocID="{FE392F05-F43B-40F3-9318-6DBA4C870E63}" presName="compNode" presStyleCnt="0"/>
      <dgm:spPr/>
    </dgm:pt>
    <dgm:pt modelId="{8E6D2C4C-D290-4B86-ADD9-6AA57210E8A9}" type="pres">
      <dgm:prSet presAssocID="{FE392F05-F43B-40F3-9318-6DBA4C870E63}" presName="dummyConnPt" presStyleCnt="0"/>
      <dgm:spPr/>
    </dgm:pt>
    <dgm:pt modelId="{252D0098-051A-4C2F-9B07-F231B8CB38E2}" type="pres">
      <dgm:prSet presAssocID="{FE392F05-F43B-40F3-9318-6DBA4C870E63}" presName="node" presStyleLbl="node1" presStyleIdx="0" presStyleCnt="8">
        <dgm:presLayoutVars>
          <dgm:bulletEnabled val="1"/>
        </dgm:presLayoutVars>
      </dgm:prSet>
      <dgm:spPr/>
    </dgm:pt>
    <dgm:pt modelId="{89D73507-F3B3-49B3-ACCB-29D2CFC6DD2B}" type="pres">
      <dgm:prSet presAssocID="{4AF3C062-B9F6-4FEF-A410-D7245FD965E6}" presName="sibTrans" presStyleLbl="bgSibTrans2D1" presStyleIdx="0" presStyleCnt="7"/>
      <dgm:spPr/>
    </dgm:pt>
    <dgm:pt modelId="{05E7E525-3409-4716-AFEC-774D037DF135}" type="pres">
      <dgm:prSet presAssocID="{CC7C8FD1-CC60-4AC1-9340-0C06856DC25E}" presName="compNode" presStyleCnt="0"/>
      <dgm:spPr/>
    </dgm:pt>
    <dgm:pt modelId="{CC704715-CECC-4368-9DF4-33F55887C741}" type="pres">
      <dgm:prSet presAssocID="{CC7C8FD1-CC60-4AC1-9340-0C06856DC25E}" presName="dummyConnPt" presStyleCnt="0"/>
      <dgm:spPr/>
    </dgm:pt>
    <dgm:pt modelId="{46CFDD19-97DC-476C-BA8C-7BD88861C74E}" type="pres">
      <dgm:prSet presAssocID="{CC7C8FD1-CC60-4AC1-9340-0C06856DC25E}" presName="node" presStyleLbl="node1" presStyleIdx="1" presStyleCnt="8">
        <dgm:presLayoutVars>
          <dgm:bulletEnabled val="1"/>
        </dgm:presLayoutVars>
      </dgm:prSet>
      <dgm:spPr/>
    </dgm:pt>
    <dgm:pt modelId="{D2A20C4B-ABF7-47FA-8150-D9502DEC7668}" type="pres">
      <dgm:prSet presAssocID="{FBABA2A1-60F5-48BB-B9AF-D04AEC3F7BC5}" presName="sibTrans" presStyleLbl="bgSibTrans2D1" presStyleIdx="1" presStyleCnt="7"/>
      <dgm:spPr/>
    </dgm:pt>
    <dgm:pt modelId="{B89D0033-9AC8-4AE2-982B-11C0E921E38A}" type="pres">
      <dgm:prSet presAssocID="{E0A04F93-03F3-4D81-B59F-7A3A07844C71}" presName="compNode" presStyleCnt="0"/>
      <dgm:spPr/>
    </dgm:pt>
    <dgm:pt modelId="{EEB52AE8-C410-40D1-8F81-B98F2E87C9BD}" type="pres">
      <dgm:prSet presAssocID="{E0A04F93-03F3-4D81-B59F-7A3A07844C71}" presName="dummyConnPt" presStyleCnt="0"/>
      <dgm:spPr/>
    </dgm:pt>
    <dgm:pt modelId="{73F95288-7DDE-4C6A-ADF1-649A987E2EF9}" type="pres">
      <dgm:prSet presAssocID="{E0A04F93-03F3-4D81-B59F-7A3A07844C71}" presName="node" presStyleLbl="node1" presStyleIdx="2" presStyleCnt="8">
        <dgm:presLayoutVars>
          <dgm:bulletEnabled val="1"/>
        </dgm:presLayoutVars>
      </dgm:prSet>
      <dgm:spPr/>
    </dgm:pt>
    <dgm:pt modelId="{316065B3-AF90-4699-9163-3586392285AA}" type="pres">
      <dgm:prSet presAssocID="{94EA5FA9-620C-427E-8CBE-E4EC2F76272B}" presName="sibTrans" presStyleLbl="bgSibTrans2D1" presStyleIdx="2" presStyleCnt="7"/>
      <dgm:spPr/>
    </dgm:pt>
    <dgm:pt modelId="{0D6F7205-F69E-4D53-9F53-78D16AFDC8E4}" type="pres">
      <dgm:prSet presAssocID="{28EE37B5-F06F-4369-893F-157A65BC490A}" presName="compNode" presStyleCnt="0"/>
      <dgm:spPr/>
    </dgm:pt>
    <dgm:pt modelId="{ADD19E28-1939-4F7D-A5F4-C004D09D71C6}" type="pres">
      <dgm:prSet presAssocID="{28EE37B5-F06F-4369-893F-157A65BC490A}" presName="dummyConnPt" presStyleCnt="0"/>
      <dgm:spPr/>
    </dgm:pt>
    <dgm:pt modelId="{F6741E9C-3FAB-4DCB-BF36-8C4D12AB071C}" type="pres">
      <dgm:prSet presAssocID="{28EE37B5-F06F-4369-893F-157A65BC490A}" presName="node" presStyleLbl="node1" presStyleIdx="3" presStyleCnt="8">
        <dgm:presLayoutVars>
          <dgm:bulletEnabled val="1"/>
        </dgm:presLayoutVars>
      </dgm:prSet>
      <dgm:spPr/>
    </dgm:pt>
    <dgm:pt modelId="{5F6D59DF-C141-469C-93DA-22E8475C1C26}" type="pres">
      <dgm:prSet presAssocID="{A07790D2-F1AB-4BEC-B8C1-FFE38F633FB7}" presName="sibTrans" presStyleLbl="bgSibTrans2D1" presStyleIdx="3" presStyleCnt="7"/>
      <dgm:spPr/>
    </dgm:pt>
    <dgm:pt modelId="{3D24F7F0-FD92-4638-8DCC-EA8FF3969E54}" type="pres">
      <dgm:prSet presAssocID="{AEF51F5A-9BA4-4B54-B4C5-3456B84FF5AB}" presName="compNode" presStyleCnt="0"/>
      <dgm:spPr/>
    </dgm:pt>
    <dgm:pt modelId="{84728F98-CA27-41DA-A9A1-70714191F88C}" type="pres">
      <dgm:prSet presAssocID="{AEF51F5A-9BA4-4B54-B4C5-3456B84FF5AB}" presName="dummyConnPt" presStyleCnt="0"/>
      <dgm:spPr/>
    </dgm:pt>
    <dgm:pt modelId="{7684281D-BC35-403F-944A-E5048AC77F6F}" type="pres">
      <dgm:prSet presAssocID="{AEF51F5A-9BA4-4B54-B4C5-3456B84FF5AB}" presName="node" presStyleLbl="node1" presStyleIdx="4" presStyleCnt="8">
        <dgm:presLayoutVars>
          <dgm:bulletEnabled val="1"/>
        </dgm:presLayoutVars>
      </dgm:prSet>
      <dgm:spPr/>
    </dgm:pt>
    <dgm:pt modelId="{A309E748-E185-483C-816B-B376F5743322}" type="pres">
      <dgm:prSet presAssocID="{9648F69C-BA21-4CFC-B8F5-C4F226466D4D}" presName="sibTrans" presStyleLbl="bgSibTrans2D1" presStyleIdx="4" presStyleCnt="7"/>
      <dgm:spPr/>
    </dgm:pt>
    <dgm:pt modelId="{A10EB890-CD91-40E7-8336-B58244376E0C}" type="pres">
      <dgm:prSet presAssocID="{580692B8-1AE7-43CF-97FD-5D3074BE9911}" presName="compNode" presStyleCnt="0"/>
      <dgm:spPr/>
    </dgm:pt>
    <dgm:pt modelId="{23A7FB7F-CDF5-4D5D-9380-C2835A5497D1}" type="pres">
      <dgm:prSet presAssocID="{580692B8-1AE7-43CF-97FD-5D3074BE9911}" presName="dummyConnPt" presStyleCnt="0"/>
      <dgm:spPr/>
    </dgm:pt>
    <dgm:pt modelId="{B91647DC-006B-4EA4-A99E-FCB95A9A7E4C}" type="pres">
      <dgm:prSet presAssocID="{580692B8-1AE7-43CF-97FD-5D3074BE9911}" presName="node" presStyleLbl="node1" presStyleIdx="5" presStyleCnt="8">
        <dgm:presLayoutVars>
          <dgm:bulletEnabled val="1"/>
        </dgm:presLayoutVars>
      </dgm:prSet>
      <dgm:spPr/>
    </dgm:pt>
    <dgm:pt modelId="{475F2A33-57B8-4C10-8436-C8C88CB79871}" type="pres">
      <dgm:prSet presAssocID="{D0175871-6469-4EFD-84AE-839777A5EE67}" presName="sibTrans" presStyleLbl="bgSibTrans2D1" presStyleIdx="5" presStyleCnt="7"/>
      <dgm:spPr/>
    </dgm:pt>
    <dgm:pt modelId="{DB55440E-16EF-4D19-B1CC-ACC8FE85D517}" type="pres">
      <dgm:prSet presAssocID="{F1EE2C7D-9FD2-4D68-8915-20D3E8EF806D}" presName="compNode" presStyleCnt="0"/>
      <dgm:spPr/>
    </dgm:pt>
    <dgm:pt modelId="{0400A52E-FD4E-4A27-B0BE-C7E1DA1A704A}" type="pres">
      <dgm:prSet presAssocID="{F1EE2C7D-9FD2-4D68-8915-20D3E8EF806D}" presName="dummyConnPt" presStyleCnt="0"/>
      <dgm:spPr/>
    </dgm:pt>
    <dgm:pt modelId="{5039B732-CFA0-445D-8FAA-0223766D818D}" type="pres">
      <dgm:prSet presAssocID="{F1EE2C7D-9FD2-4D68-8915-20D3E8EF806D}" presName="node" presStyleLbl="node1" presStyleIdx="6" presStyleCnt="8">
        <dgm:presLayoutVars>
          <dgm:bulletEnabled val="1"/>
        </dgm:presLayoutVars>
      </dgm:prSet>
      <dgm:spPr/>
    </dgm:pt>
    <dgm:pt modelId="{B7F353FB-52EC-4355-8C74-524B682EF915}" type="pres">
      <dgm:prSet presAssocID="{EF7FF4C7-34DA-40C6-B00B-446F6CB25A9B}" presName="sibTrans" presStyleLbl="bgSibTrans2D1" presStyleIdx="6" presStyleCnt="7"/>
      <dgm:spPr/>
    </dgm:pt>
    <dgm:pt modelId="{918AF871-6822-4993-ADC9-3570107F4A9A}" type="pres">
      <dgm:prSet presAssocID="{A6A7938C-3736-419F-AF47-FDF8F6857949}" presName="compNode" presStyleCnt="0"/>
      <dgm:spPr/>
    </dgm:pt>
    <dgm:pt modelId="{2C244EFD-D17F-4B9A-AFCE-0930748096D9}" type="pres">
      <dgm:prSet presAssocID="{A6A7938C-3736-419F-AF47-FDF8F6857949}" presName="dummyConnPt" presStyleCnt="0"/>
      <dgm:spPr/>
    </dgm:pt>
    <dgm:pt modelId="{AD848077-9445-460F-8629-37CBB983F5D9}" type="pres">
      <dgm:prSet presAssocID="{A6A7938C-3736-419F-AF47-FDF8F6857949}" presName="node" presStyleLbl="node1" presStyleIdx="7" presStyleCnt="8">
        <dgm:presLayoutVars>
          <dgm:bulletEnabled val="1"/>
        </dgm:presLayoutVars>
      </dgm:prSet>
      <dgm:spPr/>
    </dgm:pt>
  </dgm:ptLst>
  <dgm:cxnLst>
    <dgm:cxn modelId="{DE981C1C-05FA-4A18-B029-98BAE9D0B2B0}" type="presOf" srcId="{EF7FF4C7-34DA-40C6-B00B-446F6CB25A9B}" destId="{B7F353FB-52EC-4355-8C74-524B682EF915}" srcOrd="0" destOrd="0" presId="urn:microsoft.com/office/officeart/2005/8/layout/bProcess4"/>
    <dgm:cxn modelId="{A448753B-F318-4B04-B003-92F98D3690EB}" type="presOf" srcId="{A6A7938C-3736-419F-AF47-FDF8F6857949}" destId="{AD848077-9445-460F-8629-37CBB983F5D9}" srcOrd="0" destOrd="0" presId="urn:microsoft.com/office/officeart/2005/8/layout/bProcess4"/>
    <dgm:cxn modelId="{A6CC9C67-2AED-4113-B029-14D6A6AAA2A8}" type="presOf" srcId="{4D7E15A5-510D-420D-B9BF-65F1BD8C6487}" destId="{5AE2AAFF-D565-4713-9BE1-5AC8DC23A3A1}" srcOrd="0" destOrd="0" presId="urn:microsoft.com/office/officeart/2005/8/layout/bProcess4"/>
    <dgm:cxn modelId="{C60D3468-2A4F-4393-9329-7FED2EC7BE05}" srcId="{4D7E15A5-510D-420D-B9BF-65F1BD8C6487}" destId="{CC7C8FD1-CC60-4AC1-9340-0C06856DC25E}" srcOrd="1" destOrd="0" parTransId="{AA54B909-DDFC-4FAB-A4E4-4920FA200B74}" sibTransId="{FBABA2A1-60F5-48BB-B9AF-D04AEC3F7BC5}"/>
    <dgm:cxn modelId="{B5851D4C-10A9-4A39-8367-D3523A6A6069}" type="presOf" srcId="{4AF3C062-B9F6-4FEF-A410-D7245FD965E6}" destId="{89D73507-F3B3-49B3-ACCB-29D2CFC6DD2B}" srcOrd="0" destOrd="0" presId="urn:microsoft.com/office/officeart/2005/8/layout/bProcess4"/>
    <dgm:cxn modelId="{55217A4C-0187-426E-8B39-6367D6CEC27B}" type="presOf" srcId="{FE392F05-F43B-40F3-9318-6DBA4C870E63}" destId="{252D0098-051A-4C2F-9B07-F231B8CB38E2}" srcOrd="0" destOrd="0" presId="urn:microsoft.com/office/officeart/2005/8/layout/bProcess4"/>
    <dgm:cxn modelId="{D51D654E-BBDF-41FF-AFC0-0F36C6F77D84}" type="presOf" srcId="{D0175871-6469-4EFD-84AE-839777A5EE67}" destId="{475F2A33-57B8-4C10-8436-C8C88CB79871}" srcOrd="0" destOrd="0" presId="urn:microsoft.com/office/officeart/2005/8/layout/bProcess4"/>
    <dgm:cxn modelId="{EC27F175-9F74-4D24-A71A-BC4D17712B0D}" srcId="{4D7E15A5-510D-420D-B9BF-65F1BD8C6487}" destId="{FE392F05-F43B-40F3-9318-6DBA4C870E63}" srcOrd="0" destOrd="0" parTransId="{39885C90-0D87-410E-B326-EFCA34A6426D}" sibTransId="{4AF3C062-B9F6-4FEF-A410-D7245FD965E6}"/>
    <dgm:cxn modelId="{599A6989-1988-4F68-8E8E-F88862EBBE81}" type="presOf" srcId="{580692B8-1AE7-43CF-97FD-5D3074BE9911}" destId="{B91647DC-006B-4EA4-A99E-FCB95A9A7E4C}" srcOrd="0" destOrd="0" presId="urn:microsoft.com/office/officeart/2005/8/layout/bProcess4"/>
    <dgm:cxn modelId="{DF68079B-0E55-4932-B43A-77954CD75A83}" type="presOf" srcId="{94EA5FA9-620C-427E-8CBE-E4EC2F76272B}" destId="{316065B3-AF90-4699-9163-3586392285AA}" srcOrd="0" destOrd="0" presId="urn:microsoft.com/office/officeart/2005/8/layout/bProcess4"/>
    <dgm:cxn modelId="{65B68E9F-0493-4302-BFAA-9EAE4C88D950}" type="presOf" srcId="{F1EE2C7D-9FD2-4D68-8915-20D3E8EF806D}" destId="{5039B732-CFA0-445D-8FAA-0223766D818D}" srcOrd="0" destOrd="0" presId="urn:microsoft.com/office/officeart/2005/8/layout/bProcess4"/>
    <dgm:cxn modelId="{A803F59F-CFE6-4325-B613-46C81D406DE9}" type="presOf" srcId="{AEF51F5A-9BA4-4B54-B4C5-3456B84FF5AB}" destId="{7684281D-BC35-403F-944A-E5048AC77F6F}" srcOrd="0" destOrd="0" presId="urn:microsoft.com/office/officeart/2005/8/layout/bProcess4"/>
    <dgm:cxn modelId="{08DA69AB-E727-469D-8DAE-E3839E12F875}" type="presOf" srcId="{E0A04F93-03F3-4D81-B59F-7A3A07844C71}" destId="{73F95288-7DDE-4C6A-ADF1-649A987E2EF9}" srcOrd="0" destOrd="0" presId="urn:microsoft.com/office/officeart/2005/8/layout/bProcess4"/>
    <dgm:cxn modelId="{1A7BECAE-F8ED-498A-8C14-3935D3EA453D}" type="presOf" srcId="{28EE37B5-F06F-4369-893F-157A65BC490A}" destId="{F6741E9C-3FAB-4DCB-BF36-8C4D12AB071C}" srcOrd="0" destOrd="0" presId="urn:microsoft.com/office/officeart/2005/8/layout/bProcess4"/>
    <dgm:cxn modelId="{CC2808BD-FED1-47DA-8535-A6BE32FF9E29}" type="presOf" srcId="{FBABA2A1-60F5-48BB-B9AF-D04AEC3F7BC5}" destId="{D2A20C4B-ABF7-47FA-8150-D9502DEC7668}" srcOrd="0" destOrd="0" presId="urn:microsoft.com/office/officeart/2005/8/layout/bProcess4"/>
    <dgm:cxn modelId="{AEBC38BE-D83C-42FE-84DA-E53E49F0BC2A}" srcId="{4D7E15A5-510D-420D-B9BF-65F1BD8C6487}" destId="{E0A04F93-03F3-4D81-B59F-7A3A07844C71}" srcOrd="2" destOrd="0" parTransId="{FFF5C4BC-5DA4-434D-AF28-922E39D89B9D}" sibTransId="{94EA5FA9-620C-427E-8CBE-E4EC2F76272B}"/>
    <dgm:cxn modelId="{62229AC5-F64E-4D3C-9459-570CA0C42E8E}" srcId="{4D7E15A5-510D-420D-B9BF-65F1BD8C6487}" destId="{A6A7938C-3736-419F-AF47-FDF8F6857949}" srcOrd="7" destOrd="0" parTransId="{8F48F1C9-8A33-444C-8622-2069AA7D59E3}" sibTransId="{1CEB7B04-6FCD-4A3B-9908-F14EF1BC517B}"/>
    <dgm:cxn modelId="{795C1ED6-CE26-4A5C-9374-E0B03C54A658}" type="presOf" srcId="{CC7C8FD1-CC60-4AC1-9340-0C06856DC25E}" destId="{46CFDD19-97DC-476C-BA8C-7BD88861C74E}" srcOrd="0" destOrd="0" presId="urn:microsoft.com/office/officeart/2005/8/layout/bProcess4"/>
    <dgm:cxn modelId="{1F84D3E1-70AC-40B7-93C7-C0DDFB651339}" srcId="{4D7E15A5-510D-420D-B9BF-65F1BD8C6487}" destId="{AEF51F5A-9BA4-4B54-B4C5-3456B84FF5AB}" srcOrd="4" destOrd="0" parTransId="{8FA33909-E582-435D-8B21-221CED652565}" sibTransId="{9648F69C-BA21-4CFC-B8F5-C4F226466D4D}"/>
    <dgm:cxn modelId="{1CA4A9ED-73C2-4DA5-A842-FFA39A564A01}" srcId="{4D7E15A5-510D-420D-B9BF-65F1BD8C6487}" destId="{580692B8-1AE7-43CF-97FD-5D3074BE9911}" srcOrd="5" destOrd="0" parTransId="{1DC58AC0-6662-40FC-B9A5-7BB9E10ED21D}" sibTransId="{D0175871-6469-4EFD-84AE-839777A5EE67}"/>
    <dgm:cxn modelId="{1780D5EF-5497-4CC3-B660-13E9B320835E}" srcId="{4D7E15A5-510D-420D-B9BF-65F1BD8C6487}" destId="{F1EE2C7D-9FD2-4D68-8915-20D3E8EF806D}" srcOrd="6" destOrd="0" parTransId="{E26A6C37-0522-41B8-BB16-74105567BEF0}" sibTransId="{EF7FF4C7-34DA-40C6-B00B-446F6CB25A9B}"/>
    <dgm:cxn modelId="{576CDBEF-33BD-4EED-9BBF-32F8F42B46B2}" srcId="{4D7E15A5-510D-420D-B9BF-65F1BD8C6487}" destId="{28EE37B5-F06F-4369-893F-157A65BC490A}" srcOrd="3" destOrd="0" parTransId="{2D8CCA49-8B21-424B-BD65-CF76CB692058}" sibTransId="{A07790D2-F1AB-4BEC-B8C1-FFE38F633FB7}"/>
    <dgm:cxn modelId="{B9D304F2-4786-4AD2-85F1-35E8E715AC62}" type="presOf" srcId="{A07790D2-F1AB-4BEC-B8C1-FFE38F633FB7}" destId="{5F6D59DF-C141-469C-93DA-22E8475C1C26}" srcOrd="0" destOrd="0" presId="urn:microsoft.com/office/officeart/2005/8/layout/bProcess4"/>
    <dgm:cxn modelId="{F8D1CBFC-37EC-447C-8307-F50E8D5E596A}" type="presOf" srcId="{9648F69C-BA21-4CFC-B8F5-C4F226466D4D}" destId="{A309E748-E185-483C-816B-B376F5743322}" srcOrd="0" destOrd="0" presId="urn:microsoft.com/office/officeart/2005/8/layout/bProcess4"/>
    <dgm:cxn modelId="{7FC57F2A-6DB4-4B7E-AF2A-8BFCF8F3ACA5}" type="presParOf" srcId="{5AE2AAFF-D565-4713-9BE1-5AC8DC23A3A1}" destId="{EC0793D3-0650-4F37-9260-E33D2DA19344}" srcOrd="0" destOrd="0" presId="urn:microsoft.com/office/officeart/2005/8/layout/bProcess4"/>
    <dgm:cxn modelId="{7C4B5813-73E6-480E-8609-868FAF5459F1}" type="presParOf" srcId="{EC0793D3-0650-4F37-9260-E33D2DA19344}" destId="{8E6D2C4C-D290-4B86-ADD9-6AA57210E8A9}" srcOrd="0" destOrd="0" presId="urn:microsoft.com/office/officeart/2005/8/layout/bProcess4"/>
    <dgm:cxn modelId="{B048F590-BF6E-477A-947B-3BA7EA99AE10}" type="presParOf" srcId="{EC0793D3-0650-4F37-9260-E33D2DA19344}" destId="{252D0098-051A-4C2F-9B07-F231B8CB38E2}" srcOrd="1" destOrd="0" presId="urn:microsoft.com/office/officeart/2005/8/layout/bProcess4"/>
    <dgm:cxn modelId="{A68457C6-A8A5-4D87-9266-113D85DCCE07}" type="presParOf" srcId="{5AE2AAFF-D565-4713-9BE1-5AC8DC23A3A1}" destId="{89D73507-F3B3-49B3-ACCB-29D2CFC6DD2B}" srcOrd="1" destOrd="0" presId="urn:microsoft.com/office/officeart/2005/8/layout/bProcess4"/>
    <dgm:cxn modelId="{C588C96A-887B-49C4-A08E-C376FC5E9277}" type="presParOf" srcId="{5AE2AAFF-D565-4713-9BE1-5AC8DC23A3A1}" destId="{05E7E525-3409-4716-AFEC-774D037DF135}" srcOrd="2" destOrd="0" presId="urn:microsoft.com/office/officeart/2005/8/layout/bProcess4"/>
    <dgm:cxn modelId="{EE8A4B37-0448-4460-84CA-EA099207527C}" type="presParOf" srcId="{05E7E525-3409-4716-AFEC-774D037DF135}" destId="{CC704715-CECC-4368-9DF4-33F55887C741}" srcOrd="0" destOrd="0" presId="urn:microsoft.com/office/officeart/2005/8/layout/bProcess4"/>
    <dgm:cxn modelId="{9722D362-8BA1-4521-85CE-3A7D23F074B3}" type="presParOf" srcId="{05E7E525-3409-4716-AFEC-774D037DF135}" destId="{46CFDD19-97DC-476C-BA8C-7BD88861C74E}" srcOrd="1" destOrd="0" presId="urn:microsoft.com/office/officeart/2005/8/layout/bProcess4"/>
    <dgm:cxn modelId="{944DCD4A-1825-4276-8B5E-C888BD8535B0}" type="presParOf" srcId="{5AE2AAFF-D565-4713-9BE1-5AC8DC23A3A1}" destId="{D2A20C4B-ABF7-47FA-8150-D9502DEC7668}" srcOrd="3" destOrd="0" presId="urn:microsoft.com/office/officeart/2005/8/layout/bProcess4"/>
    <dgm:cxn modelId="{2415F761-3DA6-4817-A591-7879DD185194}" type="presParOf" srcId="{5AE2AAFF-D565-4713-9BE1-5AC8DC23A3A1}" destId="{B89D0033-9AC8-4AE2-982B-11C0E921E38A}" srcOrd="4" destOrd="0" presId="urn:microsoft.com/office/officeart/2005/8/layout/bProcess4"/>
    <dgm:cxn modelId="{AD2BAABC-0F73-4E4F-BDB0-86B5E54633EE}" type="presParOf" srcId="{B89D0033-9AC8-4AE2-982B-11C0E921E38A}" destId="{EEB52AE8-C410-40D1-8F81-B98F2E87C9BD}" srcOrd="0" destOrd="0" presId="urn:microsoft.com/office/officeart/2005/8/layout/bProcess4"/>
    <dgm:cxn modelId="{8B13EB36-C8EC-47DC-8623-0EA3464D3241}" type="presParOf" srcId="{B89D0033-9AC8-4AE2-982B-11C0E921E38A}" destId="{73F95288-7DDE-4C6A-ADF1-649A987E2EF9}" srcOrd="1" destOrd="0" presId="urn:microsoft.com/office/officeart/2005/8/layout/bProcess4"/>
    <dgm:cxn modelId="{9CEB2076-21C4-43C2-B5F4-56F67014C5C2}" type="presParOf" srcId="{5AE2AAFF-D565-4713-9BE1-5AC8DC23A3A1}" destId="{316065B3-AF90-4699-9163-3586392285AA}" srcOrd="5" destOrd="0" presId="urn:microsoft.com/office/officeart/2005/8/layout/bProcess4"/>
    <dgm:cxn modelId="{1984EECE-278E-41CD-BBC2-7E8E33BF05CD}" type="presParOf" srcId="{5AE2AAFF-D565-4713-9BE1-5AC8DC23A3A1}" destId="{0D6F7205-F69E-4D53-9F53-78D16AFDC8E4}" srcOrd="6" destOrd="0" presId="urn:microsoft.com/office/officeart/2005/8/layout/bProcess4"/>
    <dgm:cxn modelId="{A32E8E93-218F-410A-B32E-FBBCB4FF866C}" type="presParOf" srcId="{0D6F7205-F69E-4D53-9F53-78D16AFDC8E4}" destId="{ADD19E28-1939-4F7D-A5F4-C004D09D71C6}" srcOrd="0" destOrd="0" presId="urn:microsoft.com/office/officeart/2005/8/layout/bProcess4"/>
    <dgm:cxn modelId="{BC4ADFC3-E40F-472E-8E94-FCC9954E1D8A}" type="presParOf" srcId="{0D6F7205-F69E-4D53-9F53-78D16AFDC8E4}" destId="{F6741E9C-3FAB-4DCB-BF36-8C4D12AB071C}" srcOrd="1" destOrd="0" presId="urn:microsoft.com/office/officeart/2005/8/layout/bProcess4"/>
    <dgm:cxn modelId="{D9F02D0E-17FA-4B86-9641-714F2F085293}" type="presParOf" srcId="{5AE2AAFF-D565-4713-9BE1-5AC8DC23A3A1}" destId="{5F6D59DF-C141-469C-93DA-22E8475C1C26}" srcOrd="7" destOrd="0" presId="urn:microsoft.com/office/officeart/2005/8/layout/bProcess4"/>
    <dgm:cxn modelId="{A3A61649-12F2-472A-A9C3-7252597A2280}" type="presParOf" srcId="{5AE2AAFF-D565-4713-9BE1-5AC8DC23A3A1}" destId="{3D24F7F0-FD92-4638-8DCC-EA8FF3969E54}" srcOrd="8" destOrd="0" presId="urn:microsoft.com/office/officeart/2005/8/layout/bProcess4"/>
    <dgm:cxn modelId="{FC6A8F73-2D37-4A4E-A2C8-FB586453638B}" type="presParOf" srcId="{3D24F7F0-FD92-4638-8DCC-EA8FF3969E54}" destId="{84728F98-CA27-41DA-A9A1-70714191F88C}" srcOrd="0" destOrd="0" presId="urn:microsoft.com/office/officeart/2005/8/layout/bProcess4"/>
    <dgm:cxn modelId="{5D243F5B-799A-486C-BB29-BC8F9A91279B}" type="presParOf" srcId="{3D24F7F0-FD92-4638-8DCC-EA8FF3969E54}" destId="{7684281D-BC35-403F-944A-E5048AC77F6F}" srcOrd="1" destOrd="0" presId="urn:microsoft.com/office/officeart/2005/8/layout/bProcess4"/>
    <dgm:cxn modelId="{F474072B-3C7C-4674-BF84-746868D3E40D}" type="presParOf" srcId="{5AE2AAFF-D565-4713-9BE1-5AC8DC23A3A1}" destId="{A309E748-E185-483C-816B-B376F5743322}" srcOrd="9" destOrd="0" presId="urn:microsoft.com/office/officeart/2005/8/layout/bProcess4"/>
    <dgm:cxn modelId="{82410CDC-3589-4CBB-82B4-0BFE84631884}" type="presParOf" srcId="{5AE2AAFF-D565-4713-9BE1-5AC8DC23A3A1}" destId="{A10EB890-CD91-40E7-8336-B58244376E0C}" srcOrd="10" destOrd="0" presId="urn:microsoft.com/office/officeart/2005/8/layout/bProcess4"/>
    <dgm:cxn modelId="{B920AE14-093E-4C68-BB24-1F1AC3E3D900}" type="presParOf" srcId="{A10EB890-CD91-40E7-8336-B58244376E0C}" destId="{23A7FB7F-CDF5-4D5D-9380-C2835A5497D1}" srcOrd="0" destOrd="0" presId="urn:microsoft.com/office/officeart/2005/8/layout/bProcess4"/>
    <dgm:cxn modelId="{5E9F2730-1BE4-454B-9FDD-DFB5C9AF115E}" type="presParOf" srcId="{A10EB890-CD91-40E7-8336-B58244376E0C}" destId="{B91647DC-006B-4EA4-A99E-FCB95A9A7E4C}" srcOrd="1" destOrd="0" presId="urn:microsoft.com/office/officeart/2005/8/layout/bProcess4"/>
    <dgm:cxn modelId="{DABAF20F-3764-47DA-B06D-C57FC07788C7}" type="presParOf" srcId="{5AE2AAFF-D565-4713-9BE1-5AC8DC23A3A1}" destId="{475F2A33-57B8-4C10-8436-C8C88CB79871}" srcOrd="11" destOrd="0" presId="urn:microsoft.com/office/officeart/2005/8/layout/bProcess4"/>
    <dgm:cxn modelId="{0447AC53-123E-4C7A-94EE-B45F070BA235}" type="presParOf" srcId="{5AE2AAFF-D565-4713-9BE1-5AC8DC23A3A1}" destId="{DB55440E-16EF-4D19-B1CC-ACC8FE85D517}" srcOrd="12" destOrd="0" presId="urn:microsoft.com/office/officeart/2005/8/layout/bProcess4"/>
    <dgm:cxn modelId="{8B6B4F29-94F6-46D1-802E-BEC88D1CEEED}" type="presParOf" srcId="{DB55440E-16EF-4D19-B1CC-ACC8FE85D517}" destId="{0400A52E-FD4E-4A27-B0BE-C7E1DA1A704A}" srcOrd="0" destOrd="0" presId="urn:microsoft.com/office/officeart/2005/8/layout/bProcess4"/>
    <dgm:cxn modelId="{6B9AF4B8-ED77-4533-90A0-7DA1802E8BA2}" type="presParOf" srcId="{DB55440E-16EF-4D19-B1CC-ACC8FE85D517}" destId="{5039B732-CFA0-445D-8FAA-0223766D818D}" srcOrd="1" destOrd="0" presId="urn:microsoft.com/office/officeart/2005/8/layout/bProcess4"/>
    <dgm:cxn modelId="{D4112AD3-72C5-4900-A403-12251D31156F}" type="presParOf" srcId="{5AE2AAFF-D565-4713-9BE1-5AC8DC23A3A1}" destId="{B7F353FB-52EC-4355-8C74-524B682EF915}" srcOrd="13" destOrd="0" presId="urn:microsoft.com/office/officeart/2005/8/layout/bProcess4"/>
    <dgm:cxn modelId="{35E11119-F198-4749-86A0-6D2EA753E04E}" type="presParOf" srcId="{5AE2AAFF-D565-4713-9BE1-5AC8DC23A3A1}" destId="{918AF871-6822-4993-ADC9-3570107F4A9A}" srcOrd="14" destOrd="0" presId="urn:microsoft.com/office/officeart/2005/8/layout/bProcess4"/>
    <dgm:cxn modelId="{D7762B31-5D23-47A2-9596-8F8FA78D34AF}" type="presParOf" srcId="{918AF871-6822-4993-ADC9-3570107F4A9A}" destId="{2C244EFD-D17F-4B9A-AFCE-0930748096D9}" srcOrd="0" destOrd="0" presId="urn:microsoft.com/office/officeart/2005/8/layout/bProcess4"/>
    <dgm:cxn modelId="{8E4FAB16-164F-4720-AA7E-EA48C11B7BAC}" type="presParOf" srcId="{918AF871-6822-4993-ADC9-3570107F4A9A}" destId="{AD848077-9445-460F-8629-37CBB983F5D9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549F4-4818-42B2-B5C1-7E5BD230C531}">
      <dsp:nvSpPr>
        <dsp:cNvPr id="0" name=""/>
        <dsp:cNvSpPr/>
      </dsp:nvSpPr>
      <dsp:spPr>
        <a:xfrm>
          <a:off x="3722864" y="2244606"/>
          <a:ext cx="1707846" cy="17078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1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СРОО</a:t>
          </a:r>
        </a:p>
      </dsp:txBody>
      <dsp:txXfrm>
        <a:off x="3972972" y="2494714"/>
        <a:ext cx="1207630" cy="1207630"/>
      </dsp:txXfrm>
    </dsp:sp>
    <dsp:sp modelId="{9E0C4016-94B2-42C2-A85A-ADC107179DEF}">
      <dsp:nvSpPr>
        <dsp:cNvPr id="0" name=""/>
        <dsp:cNvSpPr/>
      </dsp:nvSpPr>
      <dsp:spPr>
        <a:xfrm rot="16200000">
          <a:off x="4416824" y="2068029"/>
          <a:ext cx="319927" cy="33224"/>
        </a:xfrm>
        <a:custGeom>
          <a:avLst/>
          <a:gdLst/>
          <a:ahLst/>
          <a:cxnLst/>
          <a:rect l="0" t="0" r="0" b="0"/>
          <a:pathLst>
            <a:path>
              <a:moveTo>
                <a:pt x="0" y="16612"/>
              </a:moveTo>
              <a:lnTo>
                <a:pt x="319927" y="16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568789" y="2076644"/>
        <a:ext cx="15996" cy="15996"/>
      </dsp:txXfrm>
    </dsp:sp>
    <dsp:sp modelId="{B1CEAC5B-9039-405F-9696-3A6682CC4B87}">
      <dsp:nvSpPr>
        <dsp:cNvPr id="0" name=""/>
        <dsp:cNvSpPr/>
      </dsp:nvSpPr>
      <dsp:spPr>
        <a:xfrm>
          <a:off x="2868079" y="-175118"/>
          <a:ext cx="3417417" cy="2099797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26000" r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2600" b="1" kern="1200" dirty="0">
              <a:solidFill>
                <a:srgbClr val="C00000"/>
              </a:solidFill>
              <a:latin typeface="Calibri" panose="020F0502020204030204" pitchFamily="34" charset="0"/>
              <a:ea typeface="+mj-ea"/>
              <a:cs typeface="+mj-cs"/>
            </a:rPr>
            <a:t>ЭКСПЕРТИЗА</a:t>
          </a:r>
        </a:p>
      </dsp:txBody>
      <dsp:txXfrm>
        <a:off x="3368548" y="132390"/>
        <a:ext cx="2416479" cy="1484781"/>
      </dsp:txXfrm>
    </dsp:sp>
    <dsp:sp modelId="{BB5943D6-70A8-4E5B-988E-093420D14305}">
      <dsp:nvSpPr>
        <dsp:cNvPr id="0" name=""/>
        <dsp:cNvSpPr/>
      </dsp:nvSpPr>
      <dsp:spPr>
        <a:xfrm rot="822327">
          <a:off x="5402208" y="3319091"/>
          <a:ext cx="294215" cy="33224"/>
        </a:xfrm>
        <a:custGeom>
          <a:avLst/>
          <a:gdLst/>
          <a:ahLst/>
          <a:cxnLst/>
          <a:rect l="0" t="0" r="0" b="0"/>
          <a:pathLst>
            <a:path>
              <a:moveTo>
                <a:pt x="0" y="16612"/>
              </a:moveTo>
              <a:lnTo>
                <a:pt x="294215" y="16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541960" y="3328348"/>
        <a:ext cx="14710" cy="14710"/>
      </dsp:txXfrm>
    </dsp:sp>
    <dsp:sp modelId="{0D0E55E9-5E0B-4856-8BC9-2831FE9869C7}">
      <dsp:nvSpPr>
        <dsp:cNvPr id="0" name=""/>
        <dsp:cNvSpPr/>
      </dsp:nvSpPr>
      <dsp:spPr>
        <a:xfrm>
          <a:off x="5540601" y="2736301"/>
          <a:ext cx="3711918" cy="2099797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2400" b="1" kern="1200" dirty="0">
              <a:solidFill>
                <a:srgbClr val="FFC000"/>
              </a:solidFill>
              <a:latin typeface="Calibri" panose="020F0502020204030204" pitchFamily="34" charset="0"/>
              <a:ea typeface="+mn-ea"/>
              <a:cs typeface="+mn-cs"/>
            </a:rPr>
            <a:t>РЕЦЕНЗИРОВАНИЕ</a:t>
          </a:r>
        </a:p>
      </dsp:txBody>
      <dsp:txXfrm>
        <a:off x="6084199" y="3043809"/>
        <a:ext cx="2624722" cy="1484781"/>
      </dsp:txXfrm>
    </dsp:sp>
    <dsp:sp modelId="{B0B9C37A-3995-4119-A9ED-EB7D056881E9}">
      <dsp:nvSpPr>
        <dsp:cNvPr id="0" name=""/>
        <dsp:cNvSpPr/>
      </dsp:nvSpPr>
      <dsp:spPr>
        <a:xfrm rot="9914220">
          <a:off x="3571841" y="3322731"/>
          <a:ext cx="182220" cy="33224"/>
        </a:xfrm>
        <a:custGeom>
          <a:avLst/>
          <a:gdLst/>
          <a:ahLst/>
          <a:cxnLst/>
          <a:rect l="0" t="0" r="0" b="0"/>
          <a:pathLst>
            <a:path>
              <a:moveTo>
                <a:pt x="0" y="16612"/>
              </a:moveTo>
              <a:lnTo>
                <a:pt x="182220" y="166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658396" y="3334788"/>
        <a:ext cx="9111" cy="9111"/>
      </dsp:txXfrm>
    </dsp:sp>
    <dsp:sp modelId="{52AAE5A5-F34F-4E6D-A991-A436587AEE47}">
      <dsp:nvSpPr>
        <dsp:cNvPr id="0" name=""/>
        <dsp:cNvSpPr/>
      </dsp:nvSpPr>
      <dsp:spPr>
        <a:xfrm>
          <a:off x="210206" y="2736305"/>
          <a:ext cx="3514030" cy="2099797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17000" r="-17000"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FFFF00"/>
              </a:solidFill>
              <a:latin typeface="Calibri" panose="020F0502020204030204" pitchFamily="34" charset="0"/>
              <a:ea typeface="+mn-ea"/>
              <a:cs typeface="+mn-cs"/>
            </a:rPr>
            <a:t>ЖАЛОБА В СРОО (ДК)</a:t>
          </a:r>
        </a:p>
      </dsp:txBody>
      <dsp:txXfrm>
        <a:off x="724824" y="3043813"/>
        <a:ext cx="2484794" cy="14847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73507-F3B3-49B3-ACCB-29D2CFC6DD2B}">
      <dsp:nvSpPr>
        <dsp:cNvPr id="0" name=""/>
        <dsp:cNvSpPr/>
      </dsp:nvSpPr>
      <dsp:spPr>
        <a:xfrm rot="5400000">
          <a:off x="193435" y="1041086"/>
          <a:ext cx="1626093" cy="19616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2D0098-051A-4C2F-9B07-F231B8CB38E2}">
      <dsp:nvSpPr>
        <dsp:cNvPr id="0" name=""/>
        <dsp:cNvSpPr/>
      </dsp:nvSpPr>
      <dsp:spPr>
        <a:xfrm>
          <a:off x="566253" y="1465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Принятие решения о проведении внеплановой проверки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(Департамент контроля)</a:t>
          </a:r>
        </a:p>
      </dsp:txBody>
      <dsp:txXfrm>
        <a:off x="604556" y="39768"/>
        <a:ext cx="2103003" cy="1231159"/>
      </dsp:txXfrm>
    </dsp:sp>
    <dsp:sp modelId="{D2A20C4B-ABF7-47FA-8150-D9502DEC7668}">
      <dsp:nvSpPr>
        <dsp:cNvPr id="0" name=""/>
        <dsp:cNvSpPr/>
      </dsp:nvSpPr>
      <dsp:spPr>
        <a:xfrm rot="5400000">
          <a:off x="193435" y="2675793"/>
          <a:ext cx="1626093" cy="19616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CFDD19-97DC-476C-BA8C-7BD88861C74E}">
      <dsp:nvSpPr>
        <dsp:cNvPr id="0" name=""/>
        <dsp:cNvSpPr/>
      </dsp:nvSpPr>
      <dsp:spPr>
        <a:xfrm>
          <a:off x="566253" y="1636172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Запрос информации у Оценщика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(Департамент контроля)</a:t>
          </a:r>
        </a:p>
      </dsp:txBody>
      <dsp:txXfrm>
        <a:off x="604556" y="1674475"/>
        <a:ext cx="2103003" cy="1231159"/>
      </dsp:txXfrm>
    </dsp:sp>
    <dsp:sp modelId="{316065B3-AF90-4699-9163-3586392285AA}">
      <dsp:nvSpPr>
        <dsp:cNvPr id="0" name=""/>
        <dsp:cNvSpPr/>
      </dsp:nvSpPr>
      <dsp:spPr>
        <a:xfrm>
          <a:off x="1010788" y="3493147"/>
          <a:ext cx="2890267" cy="19616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F95288-7DDE-4C6A-ADF1-649A987E2EF9}">
      <dsp:nvSpPr>
        <dsp:cNvPr id="0" name=""/>
        <dsp:cNvSpPr/>
      </dsp:nvSpPr>
      <dsp:spPr>
        <a:xfrm>
          <a:off x="566253" y="3270879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Проведение внеплановой проверки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(Департамент контроля)</a:t>
          </a:r>
        </a:p>
      </dsp:txBody>
      <dsp:txXfrm>
        <a:off x="604556" y="3309182"/>
        <a:ext cx="2103003" cy="1231159"/>
      </dsp:txXfrm>
    </dsp:sp>
    <dsp:sp modelId="{5F6D59DF-C141-469C-93DA-22E8475C1C26}">
      <dsp:nvSpPr>
        <dsp:cNvPr id="0" name=""/>
        <dsp:cNvSpPr/>
      </dsp:nvSpPr>
      <dsp:spPr>
        <a:xfrm rot="16200000">
          <a:off x="3092315" y="2675793"/>
          <a:ext cx="1626093" cy="19616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741E9C-3FAB-4DCB-BF36-8C4D12AB071C}">
      <dsp:nvSpPr>
        <dsp:cNvPr id="0" name=""/>
        <dsp:cNvSpPr/>
      </dsp:nvSpPr>
      <dsp:spPr>
        <a:xfrm>
          <a:off x="3465133" y="3270879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Подготовка Акта проверки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(Департамент контроля)</a:t>
          </a:r>
        </a:p>
      </dsp:txBody>
      <dsp:txXfrm>
        <a:off x="3503436" y="3309182"/>
        <a:ext cx="2103003" cy="1231159"/>
      </dsp:txXfrm>
    </dsp:sp>
    <dsp:sp modelId="{A309E748-E185-483C-816B-B376F5743322}">
      <dsp:nvSpPr>
        <dsp:cNvPr id="0" name=""/>
        <dsp:cNvSpPr/>
      </dsp:nvSpPr>
      <dsp:spPr>
        <a:xfrm rot="16200000">
          <a:off x="3092315" y="1041086"/>
          <a:ext cx="1626093" cy="19616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84281D-BC35-403F-944A-E5048AC77F6F}">
      <dsp:nvSpPr>
        <dsp:cNvPr id="0" name=""/>
        <dsp:cNvSpPr/>
      </dsp:nvSpPr>
      <dsp:spPr>
        <a:xfrm>
          <a:off x="3465133" y="1636172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Приглашение Оценщика и Заявителя на заседание Дисциплинарного комитета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(Департамент контроля)</a:t>
          </a:r>
        </a:p>
      </dsp:txBody>
      <dsp:txXfrm>
        <a:off x="3503436" y="1674475"/>
        <a:ext cx="2103003" cy="1231159"/>
      </dsp:txXfrm>
    </dsp:sp>
    <dsp:sp modelId="{475F2A33-57B8-4C10-8436-C8C88CB79871}">
      <dsp:nvSpPr>
        <dsp:cNvPr id="0" name=""/>
        <dsp:cNvSpPr/>
      </dsp:nvSpPr>
      <dsp:spPr>
        <a:xfrm>
          <a:off x="3909669" y="223733"/>
          <a:ext cx="2890267" cy="19616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1647DC-006B-4EA4-A99E-FCB95A9A7E4C}">
      <dsp:nvSpPr>
        <dsp:cNvPr id="0" name=""/>
        <dsp:cNvSpPr/>
      </dsp:nvSpPr>
      <dsp:spPr>
        <a:xfrm>
          <a:off x="3465133" y="1465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Проведение заседания Дисциплинарного комитета </a:t>
          </a:r>
        </a:p>
      </dsp:txBody>
      <dsp:txXfrm>
        <a:off x="3503436" y="39768"/>
        <a:ext cx="2103003" cy="1231159"/>
      </dsp:txXfrm>
    </dsp:sp>
    <dsp:sp modelId="{B7F353FB-52EC-4355-8C74-524B682EF915}">
      <dsp:nvSpPr>
        <dsp:cNvPr id="0" name=""/>
        <dsp:cNvSpPr/>
      </dsp:nvSpPr>
      <dsp:spPr>
        <a:xfrm rot="5400000">
          <a:off x="5991195" y="1041086"/>
          <a:ext cx="1626093" cy="19616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39B732-CFA0-445D-8FAA-0223766D818D}">
      <dsp:nvSpPr>
        <dsp:cNvPr id="0" name=""/>
        <dsp:cNvSpPr/>
      </dsp:nvSpPr>
      <dsp:spPr>
        <a:xfrm>
          <a:off x="6364014" y="1465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Вынесение решения по итогам рассмотрения жалобы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(Дисциплинарный комитет)</a:t>
          </a:r>
        </a:p>
      </dsp:txBody>
      <dsp:txXfrm>
        <a:off x="6402317" y="39768"/>
        <a:ext cx="2103003" cy="1231159"/>
      </dsp:txXfrm>
    </dsp:sp>
    <dsp:sp modelId="{AD848077-9445-460F-8629-37CBB983F5D9}">
      <dsp:nvSpPr>
        <dsp:cNvPr id="0" name=""/>
        <dsp:cNvSpPr/>
      </dsp:nvSpPr>
      <dsp:spPr>
        <a:xfrm>
          <a:off x="6364014" y="1636172"/>
          <a:ext cx="2179609" cy="1307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Направление решения Дисциплинарного комитета  Заявителю и Оценщику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(Департамент контроля)</a:t>
          </a:r>
        </a:p>
      </dsp:txBody>
      <dsp:txXfrm>
        <a:off x="6402317" y="1674475"/>
        <a:ext cx="2103003" cy="1231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13.09.2018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846BE9-C751-401F-8959-28BC833D52CE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9558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852936"/>
            <a:ext cx="9144000" cy="21431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СРО оценщиков </a:t>
            </a:r>
            <a:b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в спорах в области оценки стоимости и судебной оценочной экспертизы</a:t>
            </a: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br>
              <a:rPr lang="ru-RU" sz="4000" b="1" dirty="0">
                <a:solidFill>
                  <a:schemeClr val="accent2"/>
                </a:solidFill>
                <a:latin typeface="Calibri" panose="020F0502020204030204" pitchFamily="34" charset="0"/>
              </a:rPr>
            </a:br>
            <a:endParaRPr lang="ru-RU" sz="2400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91004" y="6497960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Вологда, 2018</a:t>
            </a:r>
          </a:p>
        </p:txBody>
      </p:sp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F54B64-920A-4893-976B-61E3A1CA6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04A9C8-B4B6-4AEC-9BE7-5C992FCB0B00}"/>
              </a:ext>
            </a:extLst>
          </p:cNvPr>
          <p:cNvSpPr txBox="1"/>
          <p:nvPr/>
        </p:nvSpPr>
        <p:spPr>
          <a:xfrm>
            <a:off x="2339752" y="4996076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Руководитель </a:t>
            </a:r>
            <a:r>
              <a:rPr lang="ru-RU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Комитета </a:t>
            </a:r>
            <a:br>
              <a:rPr lang="ru-RU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региональному развитию Ассоциации </a:t>
            </a:r>
            <a:br>
              <a:rPr lang="ru-RU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Сергей Владимирович Горев</a:t>
            </a:r>
          </a:p>
        </p:txBody>
      </p:sp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32440" y="6597352"/>
            <a:ext cx="611560" cy="260648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1" y="-2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Экспертиза отчетов об оценке:</a:t>
            </a:r>
          </a:p>
          <a:p>
            <a:pPr eaLnBrk="1" hangingPunct="1"/>
            <a:r>
              <a:rPr lang="ru-RU" sz="2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методы проверки на соответствие рынку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763688" y="3946120"/>
            <a:ext cx="4176464" cy="0"/>
          </a:xfrm>
          <a:prstGeom prst="straightConnector1">
            <a:avLst/>
          </a:prstGeom>
          <a:ln w="63500">
            <a:solidFill>
              <a:srgbClr val="FF0000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763688" y="3551971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рыночный диапазон цен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3635896" y="3068960"/>
            <a:ext cx="0" cy="288032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644740" y="26996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объект типичный?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2627784" y="2492896"/>
            <a:ext cx="962" cy="848175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628705" y="2123564"/>
            <a:ext cx="302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причина смещения понятна?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547664" y="1700808"/>
            <a:ext cx="0" cy="1656184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5877498" y="3956918"/>
            <a:ext cx="2726950" cy="0"/>
          </a:xfrm>
          <a:prstGeom prst="line">
            <a:avLst/>
          </a:prstGeom>
          <a:ln w="25400">
            <a:solidFill>
              <a:srgbClr val="FF0000"/>
            </a:solidFill>
            <a:headEnd type="arrow" w="med" len="lg"/>
            <a:tailEnd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67544" y="3946120"/>
            <a:ext cx="18362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http://www.komus.org/upload/medialibrary/6b3/%D1%87%D0%B5%D1%80%D0%BD%D1%8B%D0%B9%20%D1%8F%D1%89%D0%B8%D0%B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4584" r="7865" b="7671"/>
          <a:stretch/>
        </p:blipFill>
        <p:spPr bwMode="auto">
          <a:xfrm>
            <a:off x="3059831" y="4850878"/>
            <a:ext cx="1567933" cy="162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2843888" y="644404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оценки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298297" y="3961231"/>
            <a:ext cx="3209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С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1547664" y="1700808"/>
            <a:ext cx="2628292" cy="0"/>
          </a:xfrm>
          <a:prstGeom prst="straightConnector1">
            <a:avLst/>
          </a:prstGeom>
          <a:ln w="190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627784" y="2492896"/>
            <a:ext cx="3073337" cy="0"/>
          </a:xfrm>
          <a:prstGeom prst="straightConnector1">
            <a:avLst/>
          </a:prstGeom>
          <a:ln w="190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3635896" y="3067051"/>
            <a:ext cx="1929784" cy="1909"/>
          </a:xfrm>
          <a:prstGeom prst="straightConnector1">
            <a:avLst/>
          </a:prstGeom>
          <a:ln w="190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1691680" y="3576751"/>
            <a:ext cx="4320480" cy="0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1776214" y="3432735"/>
            <a:ext cx="0" cy="460902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940152" y="3432735"/>
            <a:ext cx="0" cy="431498"/>
          </a:xfrm>
          <a:prstGeom prst="line">
            <a:avLst/>
          </a:prstGeom>
          <a:ln w="158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3838285" y="4097023"/>
            <a:ext cx="962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4355976" y="4097023"/>
            <a:ext cx="360040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 flipV="1">
            <a:off x="3059832" y="4097023"/>
            <a:ext cx="287070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4860112" y="4161286"/>
            <a:ext cx="720000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2161312" y="4161286"/>
            <a:ext cx="720000" cy="7200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645688" y="1340768"/>
            <a:ext cx="249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есть уникальные ЦОП?</a:t>
            </a:r>
          </a:p>
        </p:txBody>
      </p:sp>
    </p:spTree>
    <p:extLst>
      <p:ext uri="{BB962C8B-B14F-4D97-AF65-F5344CB8AC3E}">
        <p14:creationId xmlns:p14="http://schemas.microsoft.com/office/powerpoint/2010/main" val="218497391"/>
      </p:ext>
    </p:extLst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969791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II. </a:t>
            </a: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Дисциплинарный комитет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CF37472-0CF7-4FEB-9F59-2EEBC21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5802B-CAAD-4D90-A330-7E2F34136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87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>
            <a:extLst>
              <a:ext uri="{FF2B5EF4-FFF2-40B4-BE49-F238E27FC236}">
                <a16:creationId xmlns:a16="http://schemas.microsoft.com/office/drawing/2014/main" id="{DD073852-09D7-41EA-9F61-F4E840D09C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5187275"/>
              </p:ext>
            </p:extLst>
          </p:nvPr>
        </p:nvGraphicFramePr>
        <p:xfrm>
          <a:off x="34122" y="2132856"/>
          <a:ext cx="9109877" cy="4580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47" name="Rectangle 2">
            <a:extLst>
              <a:ext uri="{FF2B5EF4-FFF2-40B4-BE49-F238E27FC236}">
                <a16:creationId xmlns:a16="http://schemas.microsoft.com/office/drawing/2014/main" id="{8F709A17-9421-4585-9B87-1977EAF8B13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1433" y="1196752"/>
            <a:ext cx="9108504" cy="587921"/>
          </a:xfrm>
        </p:spPr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Схема рассмотрения жалоб</a:t>
            </a:r>
          </a:p>
        </p:txBody>
      </p:sp>
      <p:sp>
        <p:nvSpPr>
          <p:cNvPr id="6148" name="Номер слайда 2">
            <a:extLst>
              <a:ext uri="{FF2B5EF4-FFF2-40B4-BE49-F238E27FC236}">
                <a16:creationId xmlns:a16="http://schemas.microsoft.com/office/drawing/2014/main" id="{C143FCE5-A089-4F35-B5AB-D66DE7849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005638" y="64912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6B4FE9-83D9-4F70-983D-272D4086537C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/>
              <a:t>12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EF2E5BB-D7E1-4E54-AC3F-5BCFA64EA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1421BE-61CF-49F8-A4C9-5A84D5ACCA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52D0098-051A-4C2F-9B07-F231B8CB3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graphicEl>
                                              <a:dgm id="{252D0098-051A-4C2F-9B07-F231B8CB38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9D73507-F3B3-49B3-ACCB-29D2CFC6D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graphicEl>
                                              <a:dgm id="{89D73507-F3B3-49B3-ACCB-29D2CFC6D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6CFDD19-97DC-476C-BA8C-7BD88861C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graphicEl>
                                              <a:dgm id="{46CFDD19-97DC-476C-BA8C-7BD88861C7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2A20C4B-ABF7-47FA-8150-D9502DEC76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>
                                            <p:graphicEl>
                                              <a:dgm id="{D2A20C4B-ABF7-47FA-8150-D9502DEC76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F95288-7DDE-4C6A-ADF1-649A987E2E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graphicEl>
                                              <a:dgm id="{73F95288-7DDE-4C6A-ADF1-649A987E2E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16065B3-AF90-4699-9163-3586392285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graphicEl>
                                              <a:dgm id="{316065B3-AF90-4699-9163-3586392285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6741E9C-3FAB-4DCB-BF36-8C4D12AB07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graphicEl>
                                              <a:dgm id="{F6741E9C-3FAB-4DCB-BF36-8C4D12AB07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F6D59DF-C141-469C-93DA-22E8475C1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>
                                            <p:graphicEl>
                                              <a:dgm id="{5F6D59DF-C141-469C-93DA-22E8475C1C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684281D-BC35-403F-944A-E5048AC77F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>
                                            <p:graphicEl>
                                              <a:dgm id="{7684281D-BC35-403F-944A-E5048AC77F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309E748-E185-483C-816B-B376F57433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>
                                            <p:graphicEl>
                                              <a:dgm id="{A309E748-E185-483C-816B-B376F57433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91647DC-006B-4EA4-A99E-FCB95A9A7E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graphicEl>
                                              <a:dgm id="{B91647DC-006B-4EA4-A99E-FCB95A9A7E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75F2A33-57B8-4C10-8436-C8C88CB798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>
                                            <p:graphicEl>
                                              <a:dgm id="{475F2A33-57B8-4C10-8436-C8C88CB798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039B732-CFA0-445D-8FAA-0223766D8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>
                                            <p:graphicEl>
                                              <a:dgm id="{5039B732-CFA0-445D-8FAA-0223766D81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7F353FB-52EC-4355-8C74-524B682EF9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">
                                            <p:graphicEl>
                                              <a:dgm id="{B7F353FB-52EC-4355-8C74-524B682EF9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D848077-9445-460F-8629-37CBB983F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">
                                            <p:graphicEl>
                                              <a:dgm id="{AD848077-9445-460F-8629-37CBB983F5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3284984"/>
            <a:ext cx="7886700" cy="2331416"/>
          </a:xfrm>
        </p:spPr>
        <p:txBody>
          <a:bodyPr/>
          <a:lstStyle/>
          <a:p>
            <a:pPr lvl="0">
              <a:spcBef>
                <a:spcPts val="0"/>
              </a:spcBef>
            </a:pPr>
            <a:b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ru-RU" sz="4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CF37472-0CF7-4FEB-9F59-2EEBC21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5802B-CAAD-4D90-A330-7E2F34136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  <p:pic>
        <p:nvPicPr>
          <p:cNvPr id="1028" name="Picture 4" descr="https://cdn2.img.armeniasputnik.am/images/117/52/1175219.jpg">
            <a:extLst>
              <a:ext uri="{FF2B5EF4-FFF2-40B4-BE49-F238E27FC236}">
                <a16:creationId xmlns:a16="http://schemas.microsoft.com/office/drawing/2014/main" id="{17902875-17A8-4F63-B36D-1CD433013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9144000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BD5286-7BC9-49E0-B9BD-FAC8373C00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114" y="1340768"/>
            <a:ext cx="2834886" cy="1103472"/>
          </a:xfrm>
          <a:prstGeom prst="rect">
            <a:avLst/>
          </a:prstGeom>
        </p:spPr>
      </p:pic>
      <p:sp>
        <p:nvSpPr>
          <p:cNvPr id="13" name="Блок-схема: альтернативный процесс 12">
            <a:extLst>
              <a:ext uri="{FF2B5EF4-FFF2-40B4-BE49-F238E27FC236}">
                <a16:creationId xmlns:a16="http://schemas.microsoft.com/office/drawing/2014/main" id="{969A24A6-F4B0-41D5-A6E7-C0B88DE67C2C}"/>
              </a:ext>
            </a:extLst>
          </p:cNvPr>
          <p:cNvSpPr/>
          <p:nvPr/>
        </p:nvSpPr>
        <p:spPr>
          <a:xfrm>
            <a:off x="2699792" y="2996952"/>
            <a:ext cx="2952328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Рост квалификации заказчиков</a:t>
            </a:r>
            <a:endParaRPr lang="ru-RU" dirty="0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2A1AC3EF-AB42-49ED-9BB2-D17DEC102F8A}"/>
              </a:ext>
            </a:extLst>
          </p:cNvPr>
          <p:cNvSpPr/>
          <p:nvPr/>
        </p:nvSpPr>
        <p:spPr>
          <a:xfrm>
            <a:off x="0" y="4797152"/>
            <a:ext cx="2880320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Рост обращений к профессиональным консультантам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645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>
            <a:extLst>
              <a:ext uri="{FF2B5EF4-FFF2-40B4-BE49-F238E27FC236}">
                <a16:creationId xmlns:a16="http://schemas.microsoft.com/office/drawing/2014/main" id="{4F08CB17-A7DD-467D-B47F-61AE5F6AF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47788"/>
            <a:ext cx="8701088" cy="5437187"/>
          </a:xfrm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r>
              <a:rPr lang="ru-RU" altLang="ru-RU" sz="2000" dirty="0"/>
              <a:t>	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 dirty="0"/>
              <a:t>	</a:t>
            </a:r>
            <a:endParaRPr lang="en-US" altLang="ru-RU" sz="4400" dirty="0">
              <a:solidFill>
                <a:srgbClr val="002060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B5BC5B9-ED11-41A9-A160-49F5DB11D4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624" y="980728"/>
            <a:ext cx="7165975" cy="1143000"/>
          </a:xfrm>
        </p:spPr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Статистика по жалобам</a:t>
            </a:r>
          </a:p>
        </p:txBody>
      </p:sp>
      <p:sp>
        <p:nvSpPr>
          <p:cNvPr id="7172" name="Номер слайда 2">
            <a:extLst>
              <a:ext uri="{FF2B5EF4-FFF2-40B4-BE49-F238E27FC236}">
                <a16:creationId xmlns:a16="http://schemas.microsoft.com/office/drawing/2014/main" id="{02B82B59-CCEB-45C6-B9A0-42802E2D9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005638" y="64912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CD0A4D0-641F-49B6-8AE2-AE0F54151DEB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/>
              <a:t>14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FBC27DA-EFBA-4B79-8DB7-0BF1E7CF0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966768"/>
              </p:ext>
            </p:extLst>
          </p:nvPr>
        </p:nvGraphicFramePr>
        <p:xfrm>
          <a:off x="23794" y="4725144"/>
          <a:ext cx="9144002" cy="1676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706">
                  <a:extLst>
                    <a:ext uri="{9D8B030D-6E8A-4147-A177-3AD203B41FA5}">
                      <a16:colId xmlns:a16="http://schemas.microsoft.com/office/drawing/2014/main" val="41899104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13273591"/>
                    </a:ext>
                  </a:extLst>
                </a:gridCol>
                <a:gridCol w="1075048">
                  <a:extLst>
                    <a:ext uri="{9D8B030D-6E8A-4147-A177-3AD203B41FA5}">
                      <a16:colId xmlns:a16="http://schemas.microsoft.com/office/drawing/2014/main" val="3699171363"/>
                    </a:ext>
                  </a:extLst>
                </a:gridCol>
                <a:gridCol w="1085190">
                  <a:extLst>
                    <a:ext uri="{9D8B030D-6E8A-4147-A177-3AD203B41FA5}">
                      <a16:colId xmlns:a16="http://schemas.microsoft.com/office/drawing/2014/main" val="58372491"/>
                    </a:ext>
                  </a:extLst>
                </a:gridCol>
                <a:gridCol w="1152130">
                  <a:extLst>
                    <a:ext uri="{9D8B030D-6E8A-4147-A177-3AD203B41FA5}">
                      <a16:colId xmlns:a16="http://schemas.microsoft.com/office/drawing/2014/main" val="2090946504"/>
                    </a:ext>
                  </a:extLst>
                </a:gridCol>
                <a:gridCol w="1028395">
                  <a:extLst>
                    <a:ext uri="{9D8B030D-6E8A-4147-A177-3AD203B41FA5}">
                      <a16:colId xmlns:a16="http://schemas.microsoft.com/office/drawing/2014/main" val="553463752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46369259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6820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7" marR="91437" marT="45739" marB="457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1437" marR="91437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1437" marR="91437" marT="45739" marB="45739" anchor="ctr"/>
                </a:tc>
                <a:extLst>
                  <a:ext uri="{0D108BD9-81ED-4DB2-BD59-A6C34878D82A}">
                    <a16:rowId xmlns:a16="http://schemas.microsoft.com/office/drawing/2014/main" val="238702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Обращения, не соответствующие критериям жалобы</a:t>
                      </a:r>
                    </a:p>
                  </a:txBody>
                  <a:tcPr marL="91437" marR="91437" marT="45739" marB="45739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2421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Жалобы (мотивированные)</a:t>
                      </a:r>
                    </a:p>
                  </a:txBody>
                  <a:tcPr marL="91437" marR="91437" marT="45739" marB="45739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27%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8902147"/>
                  </a:ext>
                </a:extLst>
              </a:tr>
            </a:tbl>
          </a:graphicData>
        </a:graphic>
      </p:graphicFrame>
      <p:pic>
        <p:nvPicPr>
          <p:cNvPr id="1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8FE7638-71FE-4489-9666-975DC8302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7B46FD-A16E-4AA6-89D8-3B6E5ECB1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429E063-C716-4FEF-A68B-A2CA5C828F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756685"/>
              </p:ext>
            </p:extLst>
          </p:nvPr>
        </p:nvGraphicFramePr>
        <p:xfrm>
          <a:off x="1043608" y="2057400"/>
          <a:ext cx="70567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969791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III. </a:t>
            </a: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Рецензирование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CF37472-0CF7-4FEB-9F59-2EEBC21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5802B-CAAD-4D90-A330-7E2F34136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51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2093" y="692696"/>
            <a:ext cx="8119814" cy="792088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Значимая позиция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5D85064-2D19-47F4-9C96-B2E0D282B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307579"/>
              </p:ext>
            </p:extLst>
          </p:nvPr>
        </p:nvGraphicFramePr>
        <p:xfrm>
          <a:off x="0" y="1387778"/>
          <a:ext cx="9144000" cy="5461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6833">
                  <a:extLst>
                    <a:ext uri="{9D8B030D-6E8A-4147-A177-3AD203B41FA5}">
                      <a16:colId xmlns:a16="http://schemas.microsoft.com/office/drawing/2014/main" val="2786401914"/>
                    </a:ext>
                  </a:extLst>
                </a:gridCol>
                <a:gridCol w="5917167">
                  <a:extLst>
                    <a:ext uri="{9D8B030D-6E8A-4147-A177-3AD203B41FA5}">
                      <a16:colId xmlns:a16="http://schemas.microsoft.com/office/drawing/2014/main" val="1755460141"/>
                    </a:ext>
                  </a:extLst>
                </a:gridCol>
              </a:tblGrid>
              <a:tr h="5140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Источник</a:t>
                      </a: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Положение</a:t>
                      </a: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2392706964"/>
                  </a:ext>
                </a:extLst>
              </a:tr>
              <a:tr h="37758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Судебная коллегия по экономическим спорам Верховного Суда РФ по делу № 305-ЭС17-11486 25.01.2018г.</a:t>
                      </a:r>
                    </a:p>
                  </a:txBody>
                  <a:tcPr marL="95250" marR="66675" marT="76200" marB="9525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Ходатайство общества о приобщении в материалы дела </a:t>
                      </a:r>
                      <a:r>
                        <a:rPr lang="ru-RU" sz="18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заключения специалистов</a:t>
                      </a:r>
                      <a:r>
                        <a:rPr lang="ru-RU" sz="18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…, в котором </a:t>
                      </a:r>
                      <a:r>
                        <a:rPr lang="ru-RU" sz="18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обоснованность выводов экспертов ставилась под сомнение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судом апелляционной инстанции отклонено, поскольку этот документ </a:t>
                      </a:r>
                      <a:r>
                        <a:rPr lang="ru-RU" sz="18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соответствует критериям относимости и допустимости доказательств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предусмотренных статьями 67 и 68 Арбитражного процессуального кодекса Российской Федерации.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приобщив указанный документ и не дав оценку его содержательной части, суд лишил сторону возможности доказать свои возражения 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части объема выполненных работ и обоснованности встречного иска. В этой связи нельзя признать правомерным и отказ суда в проведении повторной экспертизы.</a:t>
                      </a:r>
                    </a:p>
                  </a:txBody>
                  <a:tcPr marL="95250" marR="66675" marT="76200" marB="95250"/>
                </a:tc>
                <a:extLst>
                  <a:ext uri="{0D108BD9-81ED-4DB2-BD59-A6C34878D82A}">
                    <a16:rowId xmlns:a16="http://schemas.microsoft.com/office/drawing/2014/main" val="1131587805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AF6DB5D4-361E-4398-A2E1-B7CEA1362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B1BB22-9221-4A7A-A61E-6CC0EE0E5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20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052736"/>
            <a:ext cx="7886700" cy="82150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Повторная экспертиза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2058441"/>
            <a:ext cx="9144000" cy="479955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«Повторная экспертиза в основном назначалась в связи с </a:t>
            </a:r>
            <a:r>
              <a:rPr lang="ru-RU" sz="2800" u="sng" dirty="0">
                <a:solidFill>
                  <a:srgbClr val="0070C0"/>
                </a:solidFill>
              </a:rPr>
              <a:t>сомнениями суда в объективности и обоснованности </a:t>
            </a:r>
            <a:r>
              <a:rPr lang="ru-RU" sz="2800" dirty="0">
                <a:solidFill>
                  <a:srgbClr val="0070C0"/>
                </a:solidFill>
              </a:rPr>
              <a:t>экспертного заключения, например, когда значительно различались цены, указанные в заключении оценочной экспертизы и в представленном по запросу суда документе о стоимости предмета; когда имелись противоречия в заключении эксперта и в пояснениях этого же эксперта в судебном заседании; когда экспертом не учитывались отдельные обстоятельства или был нарушен порядок проведения экспертизы, в частности экспертом не осуществлялся личный осмотр объекта исследования.»</a:t>
            </a:r>
          </a:p>
          <a:p>
            <a:pPr marL="0" indent="0">
              <a:buNone/>
            </a:pPr>
            <a:endParaRPr lang="ru-RU" sz="2800" i="1" dirty="0"/>
          </a:p>
          <a:p>
            <a:pPr marL="0" indent="0" algn="just">
              <a:buNone/>
            </a:pPr>
            <a:r>
              <a:rPr lang="ru-RU" sz="2800" i="1" dirty="0"/>
              <a:t>Обзор судебной практики по применению законодательства, регулирующего назначение и проведение экспертизы по гражданским делам, утвержденного Президиумом Верховного Суда РФ от 14.12.2011г.</a:t>
            </a:r>
            <a:endParaRPr lang="ru-RU" sz="2800" i="1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26611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2D1F5F93-8AC0-424B-8BB3-88BFE030B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02BE9C-E9D2-46BB-8E00-54A6088E2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86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Представление в суд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2234269"/>
            <a:ext cx="9144000" cy="4620171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rgbClr val="0070C0"/>
                </a:solidFill>
              </a:rPr>
              <a:t>Основной вариант – ходатайство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о назначении повторной экспертизы;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 изложение основных тезисов рецензии в основном документе стороны с приложением рецензии;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изложение содержательной части рецензии в основном документе стороны полностью;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устное оглашение основных тезисов рецензии в рамках судебного заседания.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73402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EBCD1677-F550-4642-AF28-BC337334A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78120B-20FD-424A-A078-80178AE11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78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80728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Критерии оценки ЗЭ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8134" y="1844824"/>
            <a:ext cx="9144000" cy="498575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«Статья 8. Объективность, всесторонность и полнота исследований </a:t>
            </a:r>
            <a:r>
              <a:rPr lang="ru-RU" sz="1600" dirty="0">
                <a:solidFill>
                  <a:srgbClr val="0070C0"/>
                </a:solidFill>
              </a:rPr>
              <a:t>(ФЗ от 31 мая 2001г. N 73-ФЗ "О государственной судебно-экспертной деятельности в РФ")</a:t>
            </a:r>
          </a:p>
          <a:p>
            <a:pPr marL="0" indent="0" algn="just">
              <a:buNone/>
            </a:pPr>
            <a:endParaRPr lang="ru-RU" sz="16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Эксперт проводит исследования </a:t>
            </a:r>
          </a:p>
          <a:p>
            <a:pPr algn="just"/>
            <a:r>
              <a:rPr lang="ru-RU" u="sng" dirty="0">
                <a:solidFill>
                  <a:srgbClr val="0070C0"/>
                </a:solidFill>
              </a:rPr>
              <a:t>объективно</a:t>
            </a:r>
            <a:r>
              <a:rPr lang="ru-RU" dirty="0">
                <a:solidFill>
                  <a:srgbClr val="0070C0"/>
                </a:solidFill>
              </a:rPr>
              <a:t> (1),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на строго научной и практической основе, в пределах соответствующей специальности (2)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всесторонне (3)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и в </a:t>
            </a:r>
            <a:r>
              <a:rPr lang="ru-RU" u="sng" dirty="0">
                <a:solidFill>
                  <a:srgbClr val="0070C0"/>
                </a:solidFill>
              </a:rPr>
              <a:t>полном</a:t>
            </a:r>
            <a:r>
              <a:rPr lang="ru-RU" dirty="0">
                <a:solidFill>
                  <a:srgbClr val="0070C0"/>
                </a:solidFill>
              </a:rPr>
              <a:t> объеме (4).</a:t>
            </a:r>
          </a:p>
          <a:p>
            <a:pPr marL="0" indent="0" algn="just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Заключение эксперта должно основываться на положениях, дающих возможность проверить (5) </a:t>
            </a:r>
          </a:p>
          <a:p>
            <a:pPr algn="just"/>
            <a:r>
              <a:rPr lang="ru-RU" u="sng" dirty="0">
                <a:solidFill>
                  <a:srgbClr val="0070C0"/>
                </a:solidFill>
              </a:rPr>
              <a:t>обоснованность </a:t>
            </a:r>
            <a:r>
              <a:rPr lang="ru-RU" dirty="0">
                <a:solidFill>
                  <a:srgbClr val="0070C0"/>
                </a:solidFill>
              </a:rPr>
              <a:t>(5.1)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и </a:t>
            </a:r>
            <a:r>
              <a:rPr lang="ru-RU" u="sng" dirty="0">
                <a:solidFill>
                  <a:srgbClr val="0070C0"/>
                </a:solidFill>
              </a:rPr>
              <a:t>достоверность</a:t>
            </a:r>
            <a:r>
              <a:rPr lang="ru-RU" dirty="0">
                <a:solidFill>
                  <a:srgbClr val="0070C0"/>
                </a:solidFill>
              </a:rPr>
              <a:t> (5.2) сделанных выводов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на базе о</a:t>
            </a:r>
            <a:r>
              <a:rPr lang="ru-RU" u="sng" dirty="0">
                <a:solidFill>
                  <a:srgbClr val="0070C0"/>
                </a:solidFill>
              </a:rPr>
              <a:t>бщепринятых</a:t>
            </a:r>
            <a:r>
              <a:rPr lang="ru-RU" dirty="0">
                <a:solidFill>
                  <a:srgbClr val="0070C0"/>
                </a:solidFill>
              </a:rPr>
              <a:t> научных и практических данных (6).»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CF37472-0CF7-4FEB-9F59-2EEBC21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5802B-CAAD-4D90-A330-7E2F34136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01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476250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" y="-2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ru-RU" sz="20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9C73BEA5-0A7A-44D2-A6A9-EC792FD93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2D5598-CDD6-4BD6-83E1-66276F0D4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9419D1E-C896-4A56-8092-DCB886BFFD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029059"/>
              </p:ext>
            </p:extLst>
          </p:nvPr>
        </p:nvGraphicFramePr>
        <p:xfrm>
          <a:off x="-180528" y="1412776"/>
          <a:ext cx="9252520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4610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80728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ЗЭ на установление стоимости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9C97AF8E-62D2-4D8E-89B7-04B9DD7069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5773064"/>
              </p:ext>
            </p:extLst>
          </p:nvPr>
        </p:nvGraphicFramePr>
        <p:xfrm>
          <a:off x="-4383" y="2132856"/>
          <a:ext cx="9144002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1">
                  <a:extLst>
                    <a:ext uri="{9D8B030D-6E8A-4147-A177-3AD203B41FA5}">
                      <a16:colId xmlns:a16="http://schemas.microsoft.com/office/drawing/2014/main" val="3886038683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val="999263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Задачи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Выводы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168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42950" indent="-7429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Проверка ЗЭ на соответствие законодательству о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ГСЭД</a:t>
                      </a:r>
                      <a:endParaRPr lang="ru-RU" sz="2000" dirty="0">
                        <a:solidFill>
                          <a:srgbClr val="0070C0"/>
                        </a:solidFill>
                      </a:endParaRPr>
                    </a:p>
                    <a:p>
                      <a:pPr marL="742950" indent="-7429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 Проверка ЗЭ на соответствие методическим положениям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ЗОД</a:t>
                      </a:r>
                      <a:endParaRPr lang="ru-RU" sz="2000" dirty="0">
                        <a:solidFill>
                          <a:srgbClr val="0070C0"/>
                        </a:solidFill>
                      </a:endParaRPr>
                    </a:p>
                    <a:p>
                      <a:pPr marL="742950" indent="-7429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Выявление нарушений, влияющих на стоимость</a:t>
                      </a:r>
                    </a:p>
                    <a:p>
                      <a:pPr marL="742950" indent="-7429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Определение величин искажения стоимости в результате нарушений</a:t>
                      </a:r>
                    </a:p>
                    <a:p>
                      <a:pPr marL="742950" indent="-7429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Определение общей величины искажения стоимости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ЗЭ не соответствует законодательству о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ГСЭД</a:t>
                      </a: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ЗЭ не соответствует методическим положениям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ЗОД</a:t>
                      </a:r>
                      <a:endParaRPr lang="ru-RU" sz="2000" dirty="0">
                        <a:solidFill>
                          <a:srgbClr val="0070C0"/>
                        </a:solidFill>
                      </a:endParaRP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Выявленные нарушения существенно влияют на стоимость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83660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CF37472-0CF7-4FEB-9F59-2EEBC21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5802B-CAAD-4D90-A330-7E2F34136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96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80728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ЗЭ по проверке Отчета об оценке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9C97AF8E-62D2-4D8E-89B7-04B9DD7069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4571328"/>
              </p:ext>
            </p:extLst>
          </p:nvPr>
        </p:nvGraphicFramePr>
        <p:xfrm>
          <a:off x="-4383" y="2132856"/>
          <a:ext cx="9144002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1">
                  <a:extLst>
                    <a:ext uri="{9D8B030D-6E8A-4147-A177-3AD203B41FA5}">
                      <a16:colId xmlns:a16="http://schemas.microsoft.com/office/drawing/2014/main" val="3886038683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val="999263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Задачи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Выводы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168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Проверка ЗЭ на наличие нарушений законодательства о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ГСЭД</a:t>
                      </a: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Проверка ЗЭ на предмет корректности трактовки положений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ЗОД</a:t>
                      </a:r>
                      <a:endParaRPr lang="ru-RU" sz="2000" dirty="0">
                        <a:solidFill>
                          <a:srgbClr val="0070C0"/>
                        </a:solidFill>
                      </a:endParaRP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Анализ нарушений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ЗОД</a:t>
                      </a: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, указанных в ЗЭ на предмет влияния на стоимость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ЗЭ не соответствует законодательству о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ГСЭД</a:t>
                      </a: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Замечания, изложенные в ЗЭ противоречат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ЗОД</a:t>
                      </a:r>
                      <a:endParaRPr lang="ru-RU" sz="2000" dirty="0">
                        <a:solidFill>
                          <a:srgbClr val="0070C0"/>
                        </a:solidFill>
                      </a:endParaRPr>
                    </a:p>
                    <a:p>
                      <a:pPr marL="514350" indent="-514350" algn="just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Нарушения </a:t>
                      </a:r>
                      <a:r>
                        <a:rPr lang="ru-RU" sz="2000" dirty="0" err="1">
                          <a:solidFill>
                            <a:srgbClr val="0070C0"/>
                          </a:solidFill>
                        </a:rPr>
                        <a:t>ЗОД</a:t>
                      </a:r>
                      <a:r>
                        <a:rPr lang="ru-RU" sz="2000" dirty="0">
                          <a:solidFill>
                            <a:srgbClr val="0070C0"/>
                          </a:solidFill>
                        </a:rPr>
                        <a:t>, указанные в ЗЭ не оказывают влияния на стоимость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83660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CF37472-0CF7-4FEB-9F59-2EEBC21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5802B-CAAD-4D90-A330-7E2F34136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42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4763" y="1484784"/>
            <a:ext cx="9139237" cy="84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000" dirty="0">
                <a:solidFill>
                  <a:srgbClr val="0070C0"/>
                </a:solidFill>
                <a:latin typeface="Georgia" panose="02040502050405020303" pitchFamily="18" charset="0"/>
              </a:rPr>
              <a:t>Контакты</a:t>
            </a:r>
          </a:p>
        </p:txBody>
      </p:sp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7174" name="Заголовок 1"/>
          <p:cNvSpPr txBox="1">
            <a:spLocks/>
          </p:cNvSpPr>
          <p:nvPr/>
        </p:nvSpPr>
        <p:spPr bwMode="auto">
          <a:xfrm>
            <a:off x="0" y="3068960"/>
            <a:ext cx="776314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600" b="1" dirty="0">
                <a:solidFill>
                  <a:srgbClr val="0070C0"/>
                </a:solidFill>
                <a:latin typeface="Georgia" panose="02040502050405020303" pitchFamily="18" charset="0"/>
              </a:rPr>
              <a:t>Горев </a:t>
            </a:r>
          </a:p>
          <a:p>
            <a:r>
              <a:rPr lang="ru-RU" altLang="ru-RU" sz="3600" b="1" dirty="0">
                <a:solidFill>
                  <a:srgbClr val="0070C0"/>
                </a:solidFill>
                <a:latin typeface="Georgia" panose="02040502050405020303" pitchFamily="18" charset="0"/>
              </a:rPr>
              <a:t>Сергей Владимирович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-32414" y="4653136"/>
            <a:ext cx="6044540" cy="141446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  <a:ea typeface="Arial"/>
                <a:cs typeface="Arial"/>
                <a:sym typeface="Arial"/>
              </a:rPr>
              <a:t>Контакты: 8-800-200-29-50</a:t>
            </a:r>
            <a:r>
              <a:rPr lang="ru-RU" sz="2400" b="1" kern="0" dirty="0">
                <a:solidFill>
                  <a:srgbClr val="0070C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rgbClr val="0070C0"/>
                </a:solidFill>
                <a:latin typeface="Georgia" panose="02040502050405020303" pitchFamily="18" charset="0"/>
                <a:ea typeface="Arial"/>
                <a:cs typeface="Arial"/>
                <a:sym typeface="Arial"/>
              </a:rPr>
              <a:t> 8-916-003-00-90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  <a:ea typeface="Arial"/>
                <a:cs typeface="Arial"/>
                <a:sym typeface="Arial"/>
              </a:rPr>
              <a:t>gorev@srosovet.ru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1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FFEB89DB-06C3-4B7C-BD15-5F446A49B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87B82F-272C-430E-88C3-918FEABE34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472447" cy="90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230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969791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I. </a:t>
            </a: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Экспертиза отчетов об оценке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6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CF37472-0CF7-4FEB-9F59-2EEBC21C0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D5802B-CAAD-4D90-A330-7E2F34136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95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0" y="5703567"/>
            <a:ext cx="9144000" cy="112474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kern="12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Результатом экспертизы отчета является положительное или отрицательное экспертное заключение, подготовленное экспертом или экспертами саморегулируемой организации оценщиков (ст. 17.1 ФЗ №135).</a:t>
            </a:r>
          </a:p>
        </p:txBody>
      </p:sp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-108520" y="1052736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Экспертиза отчетов об оценке</a:t>
            </a:r>
          </a:p>
        </p:txBody>
      </p:sp>
      <p:pic>
        <p:nvPicPr>
          <p:cNvPr id="5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7FAB87F-F341-4C04-B6DC-B8C829042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04B8F2-616A-438B-834D-F1BF98A58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49E7376D-C39D-4A67-B2D4-B903A4A82B4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63888" y="2276872"/>
            <a:ext cx="936104" cy="432048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id="{612D4782-D70B-4498-96BE-9FCEE1AB57DA}"/>
              </a:ext>
            </a:extLst>
          </p:cNvPr>
          <p:cNvCxnSpPr>
            <a:cxnSpLocks/>
          </p:cNvCxnSpPr>
          <p:nvPr/>
        </p:nvCxnSpPr>
        <p:spPr>
          <a:xfrm>
            <a:off x="4644008" y="2276872"/>
            <a:ext cx="1008112" cy="432048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F1F09309-9D0A-4C1F-9B4D-758AFD6CD3D5}"/>
              </a:ext>
            </a:extLst>
          </p:cNvPr>
          <p:cNvSpPr/>
          <p:nvPr/>
        </p:nvSpPr>
        <p:spPr>
          <a:xfrm>
            <a:off x="0" y="2060848"/>
            <a:ext cx="349188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В своем СРОО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C08B226-256F-4E1D-822C-EB730485A1D0}"/>
              </a:ext>
            </a:extLst>
          </p:cNvPr>
          <p:cNvSpPr/>
          <p:nvPr/>
        </p:nvSpPr>
        <p:spPr>
          <a:xfrm>
            <a:off x="5796136" y="1988840"/>
            <a:ext cx="3347864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В чужом СРОО</a:t>
            </a: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BC1864EF-F2F6-473D-BDDD-1D3CB0F54FC6}"/>
              </a:ext>
            </a:extLst>
          </p:cNvPr>
          <p:cNvSpPr/>
          <p:nvPr/>
        </p:nvSpPr>
        <p:spPr>
          <a:xfrm>
            <a:off x="1043608" y="3356992"/>
            <a:ext cx="115212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63DA9C6C-6CA1-45A9-ABA6-3B434F5EC0B7}"/>
              </a:ext>
            </a:extLst>
          </p:cNvPr>
          <p:cNvSpPr/>
          <p:nvPr/>
        </p:nvSpPr>
        <p:spPr>
          <a:xfrm>
            <a:off x="6948264" y="3284984"/>
            <a:ext cx="115212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3E9C8BCD-6B79-4613-B86C-3616348B3B57}"/>
              </a:ext>
            </a:extLst>
          </p:cNvPr>
          <p:cNvSpPr/>
          <p:nvPr/>
        </p:nvSpPr>
        <p:spPr>
          <a:xfrm>
            <a:off x="539552" y="4365104"/>
            <a:ext cx="230425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Усиление позиции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E9AD571-CDA0-4EDB-9327-6B0A61605459}"/>
              </a:ext>
            </a:extLst>
          </p:cNvPr>
          <p:cNvSpPr/>
          <p:nvPr/>
        </p:nvSpPr>
        <p:spPr>
          <a:xfrm>
            <a:off x="6372200" y="4365104"/>
            <a:ext cx="230425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Избежание конфликта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327051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29257" y="1988840"/>
            <a:ext cx="9084625" cy="367623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b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Нарушение</a:t>
            </a: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kern="1200" dirty="0">
                <a:solidFill>
                  <a:srgbClr val="C00000"/>
                </a:solidFill>
                <a:latin typeface="Calibri" panose="020F0502020204030204" pitchFamily="34" charset="0"/>
              </a:rPr>
              <a:t>формальных</a:t>
            </a: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 требований – нарушения требований к оформлению отчета об оценке или содержащейся в нем информации, которые прямо указаны в Законодательстве РФ об оценочной деятельности. Примеры:</a:t>
            </a:r>
          </a:p>
          <a:p>
            <a:pPr marL="360000" indent="-360000"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отсутствие указание ОГРН и даты присвоения ОГРН заказчика оценки;</a:t>
            </a:r>
          </a:p>
          <a:p>
            <a:pPr marL="360000" indent="-360000"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отчет не прошит. </a:t>
            </a:r>
          </a:p>
          <a:p>
            <a:pPr marL="0" indent="0" algn="just">
              <a:spcBef>
                <a:spcPts val="2400"/>
              </a:spcBef>
              <a:buNone/>
            </a:pPr>
            <a:r>
              <a:rPr lang="ru-RU" sz="2200" b="1" kern="1200" dirty="0">
                <a:solidFill>
                  <a:srgbClr val="C00000"/>
                </a:solidFill>
                <a:latin typeface="Calibri" panose="020F0502020204030204" pitchFamily="34" charset="0"/>
              </a:rPr>
              <a:t>Существенные</a:t>
            </a:r>
            <a:r>
              <a:rPr lang="ru-RU" sz="2200" b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 нарушения </a:t>
            </a: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– нарушение, устранение которых окажет (способно оказать) существенное влияние на итоговую. величину стоимости объекта оценки. </a:t>
            </a:r>
          </a:p>
          <a:p>
            <a:pPr marL="0" indent="0" algn="just">
              <a:buNone/>
            </a:pP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Уровень существенности зависит от:</a:t>
            </a:r>
          </a:p>
          <a:p>
            <a:pPr marL="360000" indent="-360000"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предполагаемого использования результатов оценки; </a:t>
            </a:r>
          </a:p>
          <a:p>
            <a:pPr marL="360000" indent="-360000"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% влияния на итоговую стоимость объекта оценки;</a:t>
            </a:r>
          </a:p>
          <a:p>
            <a:pPr marL="360000" indent="-360000"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200" kern="1200" dirty="0">
                <a:solidFill>
                  <a:srgbClr val="0070C0"/>
                </a:solidFill>
                <a:latin typeface="Calibri" panose="020F0502020204030204" pitchFamily="34" charset="0"/>
              </a:rPr>
              <a:t>возможности введения в заблуждение пользователя отчета</a:t>
            </a:r>
          </a:p>
          <a:p>
            <a:pPr algn="just">
              <a:buNone/>
              <a:defRPr/>
            </a:pPr>
            <a:endParaRPr lang="ru-RU" sz="2400" dirty="0"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7504" y="980728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+mn-cs"/>
              </a:rPr>
              <a:t>Типы нарушений </a:t>
            </a: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D461C38-81DD-4269-865C-FDDAE3425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282D04-25C5-4976-A2D8-A2CF37667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9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412520" y="1769423"/>
            <a:ext cx="3420000" cy="4616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Вводная часть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48144" y="3037954"/>
            <a:ext cx="3420000" cy="830997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Исследовательская часть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48144" y="4632841"/>
            <a:ext cx="3420000" cy="831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Результирующая часть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2520" y="5959932"/>
            <a:ext cx="3420000" cy="4616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Приложения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73701" y="1340768"/>
            <a:ext cx="32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идентификация отчета, экспертного заключения, вида экспертизы, проводивших экспертизу экспертов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0512" y="3142709"/>
            <a:ext cx="32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описание и обоснование выявленных нарушений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83744" y="4662164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выводы по результатам экспертизы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0512" y="5866978"/>
            <a:ext cx="32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например, копии «внешних» документов </a:t>
            </a:r>
          </a:p>
        </p:txBody>
      </p:sp>
      <p:sp>
        <p:nvSpPr>
          <p:cNvPr id="21" name="Номер слайда 2"/>
          <p:cNvSpPr txBox="1">
            <a:spLocks/>
          </p:cNvSpPr>
          <p:nvPr/>
        </p:nvSpPr>
        <p:spPr>
          <a:xfrm>
            <a:off x="7006407" y="649151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D71EB1-686F-44BE-A0A1-7072251C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" y="-2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Содержание экспертного заключения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1720" y="1916936"/>
            <a:ext cx="1980000" cy="936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ru-RU" dirty="0"/>
              <a:t>Описание действий Оценщика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71720" y="3140968"/>
            <a:ext cx="1980000" cy="68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Формулировка нарушения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71720" y="4077144"/>
            <a:ext cx="1980000" cy="648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/>
              <a:t>Указание на существенность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123728" y="2541097"/>
            <a:ext cx="288792" cy="31183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195356" y="3501008"/>
            <a:ext cx="144396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123728" y="4005064"/>
            <a:ext cx="288792" cy="35996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56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771800" y="908720"/>
            <a:ext cx="6372200" cy="857250"/>
          </a:xfrm>
        </p:spPr>
        <p:txBody>
          <a:bodyPr rtlCol="0">
            <a:noAutofit/>
          </a:bodyPr>
          <a:lstStyle/>
          <a:p>
            <a:pPr algn="r"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  <a:t>Примеры искажения:</a:t>
            </a:r>
            <a:b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  <a:t>доходный подход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43001" y="741834"/>
            <a:ext cx="1385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43001" y="741834"/>
            <a:ext cx="1385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0" y="1772816"/>
          <a:ext cx="9143995" cy="4752520"/>
        </p:xfrm>
        <a:graphic>
          <a:graphicData uri="http://schemas.openxmlformats.org/drawingml/2006/table">
            <a:tbl>
              <a:tblPr/>
              <a:tblGrid>
                <a:gridCol w="3868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5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5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5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0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95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Значение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Темп роста арендной платы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Цепной индекс удорожания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арендной платы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12 100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12 705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13 340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Общая площадь, кв.м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ПВД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2 500 000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2 750 000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3 025 000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3 176 250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3 335 063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Недозагрузка, %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ДВД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2 250 000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2 475 000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2 722 500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2 858 625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3 001 556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Удельные операционные расходы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1 500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1 650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1 815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1 906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2 001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Операционные расходы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412 500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453 750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476 438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500 259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ЧОД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1 875 000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2 062 500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2 268 750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2 382 188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2 501 297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дисконтирования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Коэффициент капитализации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Дисконтный множитель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0,928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0,800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0,690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0,595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0,552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Текущая стоимость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1 740 894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1 650 848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1 565 459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1 417 010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7 674 689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9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Рыночная стоимость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14 049 000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932040" y="2348880"/>
            <a:ext cx="4211960" cy="28500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5" name="Прямоугольник 14"/>
          <p:cNvSpPr/>
          <p:nvPr/>
        </p:nvSpPr>
        <p:spPr>
          <a:xfrm>
            <a:off x="3995936" y="2924944"/>
            <a:ext cx="740724" cy="28500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7" name="Прямоугольник 16"/>
          <p:cNvSpPr/>
          <p:nvPr/>
        </p:nvSpPr>
        <p:spPr>
          <a:xfrm>
            <a:off x="3923928" y="4293096"/>
            <a:ext cx="812732" cy="28500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8" name="Прямоугольник 17"/>
          <p:cNvSpPr/>
          <p:nvPr/>
        </p:nvSpPr>
        <p:spPr>
          <a:xfrm>
            <a:off x="4067944" y="5157192"/>
            <a:ext cx="864096" cy="28500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9" name="Прямоугольник 18"/>
          <p:cNvSpPr/>
          <p:nvPr/>
        </p:nvSpPr>
        <p:spPr>
          <a:xfrm>
            <a:off x="8252810" y="5445224"/>
            <a:ext cx="884740" cy="28500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3717032"/>
            <a:ext cx="4211960" cy="28500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13998" y="6641976"/>
            <a:ext cx="430002" cy="216024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90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900" dirty="0">
              <a:latin typeface="Calibri" panose="020F0502020204030204" pitchFamily="34" charset="0"/>
            </a:endParaRPr>
          </a:p>
        </p:txBody>
      </p:sp>
      <p:pic>
        <p:nvPicPr>
          <p:cNvPr id="1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D17E57CA-C77E-47C9-A90F-3351AD487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4841A77-8ADF-42DE-9AA7-5CD7FC339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2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486024" y="850004"/>
            <a:ext cx="6657975" cy="857250"/>
          </a:xfrm>
        </p:spPr>
        <p:txBody>
          <a:bodyPr rtlCol="0">
            <a:noAutofit/>
          </a:bodyPr>
          <a:lstStyle/>
          <a:p>
            <a:pPr algn="r"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  <a:t>Примеры искажения:</a:t>
            </a:r>
            <a:b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  <a:t>создание стоимости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43001" y="741834"/>
            <a:ext cx="1385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43001" y="741834"/>
            <a:ext cx="1385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/>
          </p:nvPr>
        </p:nvGraphicFramePr>
        <p:xfrm>
          <a:off x="0" y="1772816"/>
          <a:ext cx="9144000" cy="4680522"/>
        </p:xfrm>
        <a:graphic>
          <a:graphicData uri="http://schemas.openxmlformats.org/drawingml/2006/table">
            <a:tbl>
              <a:tblPr/>
              <a:tblGrid>
                <a:gridCol w="3679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0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67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0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00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Значение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0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Темп роста арендной платы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Цепной индекс удорожания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арендной платы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11 000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12 100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13 310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14 641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16 105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Общая площадь, кв.м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ПВД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2 750 000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3 025 000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3 327 500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3 660 250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4 026 275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Недозагрузка, %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7,5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ДВД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2 475 000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2 798 125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3 161 125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3 477 238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3 824 961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Удельные операционные расходы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1 200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1 320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1 452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1 597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1 757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Операционные расходы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330 000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363 000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399 300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439 230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ЧОД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2 175 000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2 468 125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2 798 125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3 077 938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3 385 731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дисконтирования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Коэффициент капитализации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Дисконтный множитель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0,933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0,811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0,705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0,613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Текущая стоимость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2 028 198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2 001 338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1 972 979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1 887 198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13 827 163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Рыночная стоимость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21 717 000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0029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+ 55%</a:t>
                      </a:r>
                      <a:r>
                        <a:rPr lang="ru-RU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(возросла</a:t>
                      </a:r>
                      <a:r>
                        <a:rPr lang="ru-RU" sz="1400" b="0" i="0" u="none" strike="noStrike" kern="1200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в</a:t>
                      </a:r>
                      <a:r>
                        <a:rPr lang="en-US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 1,55 </a:t>
                      </a:r>
                      <a:r>
                        <a:rPr lang="ru-RU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раза</a:t>
                      </a:r>
                      <a:r>
                        <a:rPr lang="ru-RU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75898" y="6641976"/>
            <a:ext cx="468102" cy="216024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90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900" dirty="0">
              <a:latin typeface="Calibri" panose="020F0502020204030204" pitchFamily="34" charset="0"/>
            </a:endParaRPr>
          </a:p>
        </p:txBody>
      </p:sp>
      <p:pic>
        <p:nvPicPr>
          <p:cNvPr id="1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CDF4008D-99D5-49AE-BF03-EADEAB3B6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C6A23F-077F-4859-ABB3-1C4F8A6E5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2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486024" y="850004"/>
            <a:ext cx="6657975" cy="857250"/>
          </a:xfrm>
        </p:spPr>
        <p:txBody>
          <a:bodyPr rtlCol="0">
            <a:noAutofit/>
          </a:bodyPr>
          <a:lstStyle/>
          <a:p>
            <a:pPr algn="r"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  <a:t>Примеры искажения:</a:t>
            </a:r>
            <a:b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</a:b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Calibri" pitchFamily="34" charset="0"/>
              </a:rPr>
              <a:t>создание стоимости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43001" y="741834"/>
            <a:ext cx="1385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43001" y="741834"/>
            <a:ext cx="1385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75898" y="6641976"/>
            <a:ext cx="468102" cy="216024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90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900" dirty="0">
              <a:latin typeface="Calibri" panose="020F0502020204030204" pitchFamily="34" charset="0"/>
            </a:endParaRPr>
          </a:p>
        </p:txBody>
      </p:sp>
      <p:pic>
        <p:nvPicPr>
          <p:cNvPr id="10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CDF4008D-99D5-49AE-BF03-EADEAB3B6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8884"/>
            <a:ext cx="3275171" cy="9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C6A23F-077F-4859-ABB3-1C4F8A6E5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49" y="30953"/>
            <a:ext cx="4501132" cy="908720"/>
          </a:xfrm>
          <a:prstGeom prst="rect">
            <a:avLst/>
          </a:prstGeom>
        </p:spPr>
      </p:pic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6D286123-DF46-483C-BC88-0CFCC56FF58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1665604"/>
          <a:ext cx="9108504" cy="4715730"/>
        </p:xfrm>
        <a:graphic>
          <a:graphicData uri="http://schemas.openxmlformats.org/drawingml/2006/table">
            <a:tbl>
              <a:tblPr/>
              <a:tblGrid>
                <a:gridCol w="3665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6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5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19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Показатель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Значение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год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Темп роста арендной платы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Цепной индекс удорожания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арендной платы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9 000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9 900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10 395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10 915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11 460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Общая площадь,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кв.м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ПВД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2 250 000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2 475 000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2 598 750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2 728 688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2 865 122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Недозагрузка, %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ДВД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1 912 500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2 103 750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2 208 938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2 319 384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2 435 354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Удельные операционные расходы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1 700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1 870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1 964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2 062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2 165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Операционные расходы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425 000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467 500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490 875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515 419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541 190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ЧОД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1 487 500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1 636 250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1 718 063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1 803 966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1 894 164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Ставка дисконтирования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Коэффициент капитализации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Дисконтный множитель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0,925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0,790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0,675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0,577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0,534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Текущая стоимость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1 375 194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1 292 918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1 160 311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1 041 304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5 320 109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Рыночная стоимость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10 190 000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1985"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baseline="0" dirty="0">
                          <a:solidFill>
                            <a:srgbClr val="FF0000"/>
                          </a:solidFill>
                          <a:latin typeface="Calibri"/>
                        </a:rPr>
                        <a:t>– 27</a:t>
                      </a:r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%</a:t>
                      </a: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</a:t>
                      </a:r>
                      <a:r>
                        <a:rPr lang="ru-RU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уменьшилась в</a:t>
                      </a:r>
                      <a:r>
                        <a:rPr lang="en-US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 1,38 </a:t>
                      </a:r>
                      <a:r>
                        <a:rPr lang="ru-RU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  <a:sym typeface="Symbol"/>
                        </a:rPr>
                        <a:t>раза</a:t>
                      </a:r>
                      <a:r>
                        <a:rPr lang="ru-RU" sz="1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)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461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19573</TotalTime>
  <Words>1414</Words>
  <Application>Microsoft Office PowerPoint</Application>
  <PresentationFormat>Экран (4:3)</PresentationFormat>
  <Paragraphs>453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Georgia</vt:lpstr>
      <vt:lpstr>Symbol</vt:lpstr>
      <vt:lpstr>Оформление по умолчанию</vt:lpstr>
      <vt:lpstr>СРО оценщиков  в спорах в области оценки стоимости и судебной оценочной экспертизы   </vt:lpstr>
      <vt:lpstr>Презентация PowerPoint</vt:lpstr>
      <vt:lpstr>I. Экспертиза отчетов об оценке</vt:lpstr>
      <vt:lpstr>Презентация PowerPoint</vt:lpstr>
      <vt:lpstr>Презентация PowerPoint</vt:lpstr>
      <vt:lpstr>Презентация PowerPoint</vt:lpstr>
      <vt:lpstr>Примеры искажения: доходный подход</vt:lpstr>
      <vt:lpstr>Примеры искажения: создание стоимости</vt:lpstr>
      <vt:lpstr>Примеры искажения: создание стоимости</vt:lpstr>
      <vt:lpstr>Презентация PowerPoint</vt:lpstr>
      <vt:lpstr>II. Дисциплинарный комитет</vt:lpstr>
      <vt:lpstr>Схема рассмотрения жалоб</vt:lpstr>
      <vt:lpstr> </vt:lpstr>
      <vt:lpstr>Статистика по жалобам</vt:lpstr>
      <vt:lpstr>III. Рецензирование</vt:lpstr>
      <vt:lpstr>Значимая позиция</vt:lpstr>
      <vt:lpstr>Повторная экспертиза</vt:lpstr>
      <vt:lpstr>Представление в суд</vt:lpstr>
      <vt:lpstr>Критерии оценки ЗЭ</vt:lpstr>
      <vt:lpstr>ЗЭ на установление стоимости</vt:lpstr>
      <vt:lpstr>ЗЭ по проверке Отчета об оценке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Арина Потоцкая</cp:lastModifiedBy>
  <cp:revision>749</cp:revision>
  <dcterms:created xsi:type="dcterms:W3CDTF">2008-06-01T08:07:10Z</dcterms:created>
  <dcterms:modified xsi:type="dcterms:W3CDTF">2018-09-13T12:25:54Z</dcterms:modified>
</cp:coreProperties>
</file>