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3" r:id="rId2"/>
    <p:sldId id="323" r:id="rId3"/>
    <p:sldId id="371" r:id="rId4"/>
    <p:sldId id="372" r:id="rId5"/>
    <p:sldId id="373" r:id="rId6"/>
    <p:sldId id="385" r:id="rId7"/>
    <p:sldId id="377" r:id="rId8"/>
    <p:sldId id="384" r:id="rId9"/>
    <p:sldId id="391" r:id="rId10"/>
    <p:sldId id="390" r:id="rId11"/>
    <p:sldId id="379" r:id="rId12"/>
    <p:sldId id="378" r:id="rId13"/>
    <p:sldId id="392" r:id="rId14"/>
    <p:sldId id="401" r:id="rId15"/>
    <p:sldId id="386" r:id="rId16"/>
    <p:sldId id="387" r:id="rId17"/>
    <p:sldId id="388" r:id="rId18"/>
    <p:sldId id="394" r:id="rId19"/>
    <p:sldId id="393" r:id="rId20"/>
    <p:sldId id="395" r:id="rId21"/>
    <p:sldId id="396" r:id="rId22"/>
    <p:sldId id="397" r:id="rId23"/>
    <p:sldId id="398" r:id="rId24"/>
    <p:sldId id="399" r:id="rId25"/>
    <p:sldId id="400" r:id="rId26"/>
    <p:sldId id="389" r:id="rId27"/>
    <p:sldId id="382" r:id="rId28"/>
    <p:sldId id="317" r:id="rId29"/>
    <p:sldId id="383"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зднякова Татьяна Анатольевна" initials="ПТА" lastIdx="1" clrIdx="0">
    <p:extLst>
      <p:ext uri="{19B8F6BF-5375-455C-9EA6-DF929625EA0E}">
        <p15:presenceInfo xmlns:p15="http://schemas.microsoft.com/office/powerpoint/2012/main" userId="S-1-5-21-3778738219-766866512-74688019-48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80F"/>
    <a:srgbClr val="333C3C"/>
    <a:srgbClr val="FF9D00"/>
    <a:srgbClr val="333C48"/>
    <a:srgbClr val="FFAF00"/>
    <a:srgbClr val="DC551E"/>
    <a:srgbClr val="333C43"/>
    <a:srgbClr val="9197A3"/>
    <a:srgbClr val="DDDDDD"/>
    <a:srgbClr val="DBDB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65" autoAdjust="0"/>
    <p:restoredTop sz="94660" autoAdjust="0"/>
  </p:normalViewPr>
  <p:slideViewPr>
    <p:cSldViewPr snapToGrid="0">
      <p:cViewPr varScale="1">
        <p:scale>
          <a:sx n="75" d="100"/>
          <a:sy n="75" d="100"/>
        </p:scale>
        <p:origin x="184" y="4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4A90F6-EC6F-4CAD-BADD-A3343876FFB4}" type="datetimeFigureOut">
              <a:rPr lang="ru-RU" smtClean="0"/>
              <a:pPr/>
              <a:t>11.09.18</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42086-BAEB-4D44-9025-FE4E1E9AC42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70A87AF-D7DA-496A-8D3B-912F4EA13C99}" type="datetimeFigureOut">
              <a:rPr lang="ru-RU" smtClean="0"/>
              <a:pPr/>
              <a:t>11.09.18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3282618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70A87AF-D7DA-496A-8D3B-912F4EA13C99}" type="datetimeFigureOut">
              <a:rPr lang="ru-RU" smtClean="0"/>
              <a:pPr/>
              <a:t>11.09.18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238744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70A87AF-D7DA-496A-8D3B-912F4EA13C99}" type="datetimeFigureOut">
              <a:rPr lang="ru-RU" smtClean="0"/>
              <a:pPr/>
              <a:t>11.09.18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3707340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70A87AF-D7DA-496A-8D3B-912F4EA13C99}" type="datetimeFigureOut">
              <a:rPr lang="ru-RU" smtClean="0"/>
              <a:pPr/>
              <a:t>11.09.18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16897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70A87AF-D7DA-496A-8D3B-912F4EA13C99}" type="datetimeFigureOut">
              <a:rPr lang="ru-RU" smtClean="0"/>
              <a:pPr/>
              <a:t>11.09.18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1834384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70A87AF-D7DA-496A-8D3B-912F4EA13C99}" type="datetimeFigureOut">
              <a:rPr lang="ru-RU" smtClean="0"/>
              <a:pPr/>
              <a:t>11.09.18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922183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70A87AF-D7DA-496A-8D3B-912F4EA13C99}" type="datetimeFigureOut">
              <a:rPr lang="ru-RU" smtClean="0"/>
              <a:pPr/>
              <a:t>11.09.18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376265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70A87AF-D7DA-496A-8D3B-912F4EA13C99}" type="datetimeFigureOut">
              <a:rPr lang="ru-RU" smtClean="0"/>
              <a:pPr/>
              <a:t>11.09.18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3280237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0A87AF-D7DA-496A-8D3B-912F4EA13C99}" type="datetimeFigureOut">
              <a:rPr lang="ru-RU" smtClean="0"/>
              <a:pPr/>
              <a:t>11.09.18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4098785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70A87AF-D7DA-496A-8D3B-912F4EA13C99}" type="datetimeFigureOut">
              <a:rPr lang="ru-RU" smtClean="0"/>
              <a:pPr/>
              <a:t>11.09.18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153314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70A87AF-D7DA-496A-8D3B-912F4EA13C99}" type="datetimeFigureOut">
              <a:rPr lang="ru-RU" smtClean="0"/>
              <a:pPr/>
              <a:t>11.09.18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4EAB76E-65B7-4969-988A-8F6A6A38DAC4}" type="slidenum">
              <a:rPr lang="ru-RU" smtClean="0"/>
              <a:pPr/>
              <a:t>‹#›</a:t>
            </a:fld>
            <a:endParaRPr lang="ru-RU"/>
          </a:p>
        </p:txBody>
      </p:sp>
    </p:spTree>
    <p:extLst>
      <p:ext uri="{BB962C8B-B14F-4D97-AF65-F5344CB8AC3E}">
        <p14:creationId xmlns:p14="http://schemas.microsoft.com/office/powerpoint/2010/main" val="203367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0A87AF-D7DA-496A-8D3B-912F4EA13C99}" type="datetimeFigureOut">
              <a:rPr lang="ru-RU" smtClean="0"/>
              <a:pPr/>
              <a:t>11.09.18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EAB76E-65B7-4969-988A-8F6A6A38DAC4}" type="slidenum">
              <a:rPr lang="ru-RU" smtClean="0"/>
              <a:pPr/>
              <a:t>‹#›</a:t>
            </a:fld>
            <a:endParaRPr lang="ru-RU"/>
          </a:p>
        </p:txBody>
      </p:sp>
    </p:spTree>
    <p:extLst>
      <p:ext uri="{BB962C8B-B14F-4D97-AF65-F5344CB8AC3E}">
        <p14:creationId xmlns:p14="http://schemas.microsoft.com/office/powerpoint/2010/main" val="218074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 y="462"/>
            <a:ext cx="12269601" cy="6857078"/>
          </a:xfrm>
          <a:prstGeom prst="rect">
            <a:avLst/>
          </a:prstGeom>
        </p:spPr>
      </p:pic>
      <p:sp>
        <p:nvSpPr>
          <p:cNvPr id="3" name="Подзаголовок 2"/>
          <p:cNvSpPr>
            <a:spLocks noGrp="1"/>
          </p:cNvSpPr>
          <p:nvPr>
            <p:ph type="subTitle" idx="1"/>
          </p:nvPr>
        </p:nvSpPr>
        <p:spPr>
          <a:xfrm>
            <a:off x="1228725" y="4125776"/>
            <a:ext cx="10421460" cy="643967"/>
          </a:xfrm>
        </p:spPr>
        <p:txBody>
          <a:bodyPr>
            <a:noAutofit/>
          </a:bodyPr>
          <a:lstStyle/>
          <a:p>
            <a:pPr algn="r"/>
            <a:r>
              <a:rPr lang="ru-RU" b="1" i="1" cap="all" spc="140" dirty="0">
                <a:solidFill>
                  <a:schemeClr val="tx1">
                    <a:lumMod val="85000"/>
                    <a:lumOff val="15000"/>
                  </a:schemeClr>
                </a:solidFill>
                <a:latin typeface="Segoe UI" pitchFamily="34" charset="0"/>
                <a:cs typeface="Segoe UI" pitchFamily="34" charset="0"/>
              </a:rPr>
              <a:t>Судебная оценочная экспертиза в корпоративных спорах. </a:t>
            </a:r>
          </a:p>
        </p:txBody>
      </p:sp>
      <p:sp>
        <p:nvSpPr>
          <p:cNvPr id="5" name="Подзаголовок 2"/>
          <p:cNvSpPr txBox="1">
            <a:spLocks/>
          </p:cNvSpPr>
          <p:nvPr/>
        </p:nvSpPr>
        <p:spPr>
          <a:xfrm>
            <a:off x="6741043" y="5965530"/>
            <a:ext cx="4767012" cy="661896"/>
          </a:xfrm>
          <a:prstGeom prst="rect">
            <a:avLst/>
          </a:prstGeom>
        </p:spPr>
        <p:txBody>
          <a:bodyPr vert="horz" lIns="91440" tIns="45720" rIns="91440" bIns="45720" rtlCol="0">
            <a:no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sz="2800" b="1" i="1" cap="all" spc="140" dirty="0">
                <a:solidFill>
                  <a:schemeClr val="tx1">
                    <a:lumMod val="85000"/>
                    <a:lumOff val="15000"/>
                  </a:schemeClr>
                </a:solidFill>
                <a:latin typeface="Segoe UI" pitchFamily="34" charset="0"/>
                <a:cs typeface="Segoe UI" pitchFamily="34" charset="0"/>
              </a:rPr>
              <a:t>12.09.</a:t>
            </a:r>
            <a:r>
              <a:rPr lang="en-US" sz="2800" b="1" i="1" cap="all" spc="140" dirty="0">
                <a:solidFill>
                  <a:schemeClr val="tx1">
                    <a:lumMod val="85000"/>
                    <a:lumOff val="15000"/>
                  </a:schemeClr>
                </a:solidFill>
                <a:latin typeface="Segoe UI" pitchFamily="34" charset="0"/>
                <a:cs typeface="Segoe UI" pitchFamily="34" charset="0"/>
              </a:rPr>
              <a:t>2018</a:t>
            </a:r>
            <a:endParaRPr lang="ru-RU" sz="2800" b="1" i="1" cap="all" spc="140" dirty="0">
              <a:solidFill>
                <a:schemeClr val="tx1">
                  <a:lumMod val="85000"/>
                  <a:lumOff val="15000"/>
                </a:schemeClr>
              </a:solidFill>
              <a:latin typeface="Segoe UI" pitchFamily="34" charset="0"/>
              <a:cs typeface="Segoe UI" pitchFamily="34"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394" y="1692589"/>
            <a:ext cx="5314396" cy="1633324"/>
          </a:xfrm>
          <a:prstGeom prst="rect">
            <a:avLst/>
          </a:prstGeom>
        </p:spPr>
      </p:pic>
    </p:spTree>
    <p:extLst>
      <p:ext uri="{BB962C8B-B14F-4D97-AF65-F5344CB8AC3E}">
        <p14:creationId xmlns:p14="http://schemas.microsoft.com/office/powerpoint/2010/main" val="160071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10</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20" name="Прямоугольник 19">
            <a:extLst>
              <a:ext uri="{FF2B5EF4-FFF2-40B4-BE49-F238E27FC236}">
                <a16:creationId xmlns:a16="http://schemas.microsoft.com/office/drawing/2014/main" id="{AC0E8D51-F7A2-EF4C-A46B-082270AB5263}"/>
              </a:ext>
            </a:extLst>
          </p:cNvPr>
          <p:cNvSpPr/>
          <p:nvPr/>
        </p:nvSpPr>
        <p:spPr>
          <a:xfrm>
            <a:off x="4425800" y="4138860"/>
            <a:ext cx="7263090" cy="1754326"/>
          </a:xfrm>
          <a:prstGeom prst="rect">
            <a:avLst/>
          </a:prstGeom>
        </p:spPr>
        <p:txBody>
          <a:bodyPr wrap="square">
            <a:spAutoFit/>
          </a:bodyPr>
          <a:lstStyle/>
          <a:p>
            <a:pPr algn="just"/>
            <a:r>
              <a:rPr lang="ru-RU" dirty="0">
                <a:solidFill>
                  <a:schemeClr val="bg2">
                    <a:lumMod val="25000"/>
                  </a:schemeClr>
                </a:solidFill>
                <a:ea typeface="Tahoma" pitchFamily="34" charset="0"/>
              </a:rPr>
              <a:t>Определение Верховного Суда Российской Федерации от 14 апреля 2017 г. </a:t>
            </a:r>
            <a:r>
              <a:rPr lang="ru-RU" dirty="0" err="1">
                <a:solidFill>
                  <a:schemeClr val="bg2">
                    <a:lumMod val="25000"/>
                  </a:schemeClr>
                </a:solidFill>
                <a:ea typeface="Tahoma" pitchFamily="34" charset="0"/>
              </a:rPr>
              <a:t>N</a:t>
            </a:r>
            <a:r>
              <a:rPr lang="ru-RU" dirty="0">
                <a:solidFill>
                  <a:schemeClr val="bg2">
                    <a:lumMod val="25000"/>
                  </a:schemeClr>
                </a:solidFill>
                <a:ea typeface="Tahoma" pitchFamily="34" charset="0"/>
              </a:rPr>
              <a:t> 307-ЭС17-2813.</a:t>
            </a:r>
          </a:p>
          <a:p>
            <a:pPr algn="just"/>
            <a:r>
              <a:rPr lang="ru-RU" b="1" i="1" dirty="0">
                <a:solidFill>
                  <a:schemeClr val="bg2">
                    <a:lumMod val="25000"/>
                  </a:schemeClr>
                </a:solidFill>
                <a:ea typeface="Tahoma" pitchFamily="34" charset="0"/>
              </a:rPr>
              <a:t>Размер действительной стоимости доли определен по данным бухгалтерской отчетности общества за ноябрь 2015 года. Возможность расчета доли по данным ноября при выходе в декабре 2015г. не оспаривалась и не ставилась под сомнение. </a:t>
            </a:r>
          </a:p>
        </p:txBody>
      </p:sp>
      <p:sp>
        <p:nvSpPr>
          <p:cNvPr id="21" name="Прямоугольник 20">
            <a:extLst>
              <a:ext uri="{FF2B5EF4-FFF2-40B4-BE49-F238E27FC236}">
                <a16:creationId xmlns:a16="http://schemas.microsoft.com/office/drawing/2014/main" id="{8CF78451-0819-AE41-93F3-392842CDE11B}"/>
              </a:ext>
            </a:extLst>
          </p:cNvPr>
          <p:cNvSpPr/>
          <p:nvPr/>
        </p:nvSpPr>
        <p:spPr>
          <a:xfrm>
            <a:off x="4382308" y="1384024"/>
            <a:ext cx="7263090" cy="2031325"/>
          </a:xfrm>
          <a:prstGeom prst="rect">
            <a:avLst/>
          </a:prstGeom>
        </p:spPr>
        <p:txBody>
          <a:bodyPr wrap="square">
            <a:spAutoFit/>
          </a:bodyPr>
          <a:lstStyle/>
          <a:p>
            <a:pPr algn="just"/>
            <a:r>
              <a:rPr lang="ru-RU" dirty="0">
                <a:solidFill>
                  <a:schemeClr val="bg2">
                    <a:lumMod val="25000"/>
                  </a:schemeClr>
                </a:solidFill>
                <a:ea typeface="Tahoma" pitchFamily="34" charset="0"/>
              </a:rPr>
              <a:t>Постановление Арбитражного суда Северо-Кавказского округа от 05.04.2016 </a:t>
            </a:r>
            <a:r>
              <a:rPr lang="ru-RU" dirty="0" err="1">
                <a:solidFill>
                  <a:schemeClr val="bg2">
                    <a:lumMod val="25000"/>
                  </a:schemeClr>
                </a:solidFill>
                <a:ea typeface="Tahoma" pitchFamily="34" charset="0"/>
              </a:rPr>
              <a:t>N</a:t>
            </a:r>
            <a:r>
              <a:rPr lang="ru-RU" dirty="0">
                <a:solidFill>
                  <a:schemeClr val="bg2">
                    <a:lumMod val="25000"/>
                  </a:schemeClr>
                </a:solidFill>
                <a:ea typeface="Tahoma" pitchFamily="34" charset="0"/>
              </a:rPr>
              <a:t> Ф08-1461/2016 по делу </a:t>
            </a:r>
            <a:r>
              <a:rPr lang="ru-RU" dirty="0" err="1">
                <a:solidFill>
                  <a:schemeClr val="bg2">
                    <a:lumMod val="25000"/>
                  </a:schemeClr>
                </a:solidFill>
                <a:ea typeface="Tahoma" pitchFamily="34" charset="0"/>
              </a:rPr>
              <a:t>N</a:t>
            </a:r>
            <a:r>
              <a:rPr lang="ru-RU" dirty="0">
                <a:solidFill>
                  <a:schemeClr val="bg2">
                    <a:lumMod val="25000"/>
                  </a:schemeClr>
                </a:solidFill>
                <a:ea typeface="Tahoma" pitchFamily="34" charset="0"/>
              </a:rPr>
              <a:t> А32-23923/2015 .</a:t>
            </a:r>
          </a:p>
          <a:p>
            <a:pPr algn="just"/>
            <a:r>
              <a:rPr lang="ru-RU" b="1" i="1" dirty="0">
                <a:solidFill>
                  <a:schemeClr val="bg2">
                    <a:lumMod val="25000"/>
                  </a:schemeClr>
                </a:solidFill>
                <a:ea typeface="Tahoma" pitchFamily="34" charset="0"/>
              </a:rPr>
              <a:t>Балансовая стоимость активов и стоимость отчуждаемого имущества должна быть определена по данным бухгалтерской отчетности на последний календарный день отчетного периода - месяца, предшествующего месяцу, в котором было подано заявление о выходе из общества .</a:t>
            </a:r>
          </a:p>
        </p:txBody>
      </p:sp>
    </p:spTree>
    <p:extLst>
      <p:ext uri="{BB962C8B-B14F-4D97-AF65-F5344CB8AC3E}">
        <p14:creationId xmlns:p14="http://schemas.microsoft.com/office/powerpoint/2010/main" val="204127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11</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8" name="Прямоугольник 17">
            <a:extLst>
              <a:ext uri="{FF2B5EF4-FFF2-40B4-BE49-F238E27FC236}">
                <a16:creationId xmlns:a16="http://schemas.microsoft.com/office/drawing/2014/main" id="{A0DD8AD9-0E7A-49E0-A5F1-14D297B20605}"/>
              </a:ext>
            </a:extLst>
          </p:cNvPr>
          <p:cNvSpPr/>
          <p:nvPr/>
        </p:nvSpPr>
        <p:spPr>
          <a:xfrm>
            <a:off x="4345365" y="4050893"/>
            <a:ext cx="7263090" cy="2185214"/>
          </a:xfrm>
          <a:prstGeom prst="rect">
            <a:avLst/>
          </a:prstGeom>
        </p:spPr>
        <p:txBody>
          <a:bodyPr wrap="square">
            <a:spAutoFit/>
          </a:bodyPr>
          <a:lstStyle/>
          <a:p>
            <a:pPr algn="just"/>
            <a:r>
              <a:rPr lang="ru-RU" sz="1700" dirty="0">
                <a:solidFill>
                  <a:schemeClr val="bg2">
                    <a:lumMod val="25000"/>
                  </a:schemeClr>
                </a:solidFill>
                <a:ea typeface="Tahoma" pitchFamily="34" charset="0"/>
              </a:rPr>
              <a:t>Определение Верховного Суда Российской Федерации от 2 марта 2018 г.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305-ЭС18-250</a:t>
            </a:r>
            <a:endParaRPr lang="ru-RU" sz="1700" dirty="0"/>
          </a:p>
          <a:p>
            <a:pPr algn="just"/>
            <a:r>
              <a:rPr lang="ru-RU" sz="1700" b="1" i="1" dirty="0">
                <a:solidFill>
                  <a:schemeClr val="bg2">
                    <a:lumMod val="25000"/>
                  </a:schemeClr>
                </a:solidFill>
                <a:ea typeface="Tahoma" pitchFamily="34" charset="0"/>
              </a:rPr>
              <a:t>Суды первой и апелляционной инстанций исходили из того, что размер действительной стоимости доли при подаче заявления о выходе из состава участников общества 14.07.2016 должен определяться на основании бухгалтерской отчетности по состоянию на последний календарный день месяца, предшествующего месяцу, в котором подано заявление о выходе из общества </a:t>
            </a: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20" name="Прямоугольник 19">
            <a:extLst>
              <a:ext uri="{FF2B5EF4-FFF2-40B4-BE49-F238E27FC236}">
                <a16:creationId xmlns:a16="http://schemas.microsoft.com/office/drawing/2014/main" id="{AC0E8D51-F7A2-EF4C-A46B-082270AB5263}"/>
              </a:ext>
            </a:extLst>
          </p:cNvPr>
          <p:cNvSpPr/>
          <p:nvPr/>
        </p:nvSpPr>
        <p:spPr>
          <a:xfrm>
            <a:off x="4345365" y="720566"/>
            <a:ext cx="7263090" cy="2708434"/>
          </a:xfrm>
          <a:prstGeom prst="rect">
            <a:avLst/>
          </a:prstGeom>
        </p:spPr>
        <p:txBody>
          <a:bodyPr wrap="square">
            <a:spAutoFit/>
          </a:bodyPr>
          <a:lstStyle/>
          <a:p>
            <a:pPr algn="just"/>
            <a:r>
              <a:rPr lang="ru-RU" sz="1700" dirty="0">
                <a:solidFill>
                  <a:schemeClr val="bg2">
                    <a:lumMod val="25000"/>
                  </a:schemeClr>
                </a:solidFill>
                <a:ea typeface="Tahoma" pitchFamily="34" charset="0"/>
              </a:rPr>
              <a:t>Определение Верховного Суда Российской Федерации от 30 марта 2018 г.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305-ЭС17-23500.</a:t>
            </a:r>
          </a:p>
          <a:p>
            <a:pPr algn="just"/>
            <a:r>
              <a:rPr lang="ru-RU" sz="1700" b="1" i="1" dirty="0">
                <a:solidFill>
                  <a:schemeClr val="bg2">
                    <a:lumMod val="25000"/>
                  </a:schemeClr>
                </a:solidFill>
                <a:ea typeface="Tahoma" pitchFamily="34" charset="0"/>
              </a:rPr>
              <a:t>Судом апелляционной инстанции учтено, что положения учетной политики общества предусматривали составление промежуточной бухгалтерской отчетности.</a:t>
            </a:r>
          </a:p>
          <a:p>
            <a:pPr algn="just"/>
            <a:r>
              <a:rPr lang="ru-RU" sz="1700" b="1" i="1" dirty="0">
                <a:solidFill>
                  <a:schemeClr val="bg2">
                    <a:lumMod val="25000"/>
                  </a:schemeClr>
                </a:solidFill>
                <a:ea typeface="Tahoma" pitchFamily="34" charset="0"/>
              </a:rPr>
              <a:t>Расчет действительной стоимости доли на основании промежуточной бухгалтерской отчетности за последний отчетный период, представленной самим ответчиком, не нарушает требований законодательства о бухучете и не противоречит действующему законодательству </a:t>
            </a:r>
          </a:p>
        </p:txBody>
      </p:sp>
    </p:spTree>
    <p:extLst>
      <p:ext uri="{BB962C8B-B14F-4D97-AF65-F5344CB8AC3E}">
        <p14:creationId xmlns:p14="http://schemas.microsoft.com/office/powerpoint/2010/main" val="1836569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12</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3213" y="-1"/>
            <a:ext cx="3904487" cy="7215187"/>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57187"/>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3213" y="0"/>
            <a:ext cx="3904487" cy="7200899"/>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569660"/>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4786313" y="585428"/>
            <a:ext cx="6888291" cy="6147837"/>
          </a:xfrm>
          <a:prstGeom prst="rect">
            <a:avLst/>
          </a:prstGeom>
        </p:spPr>
        <p:txBody>
          <a:bodyPr wrap="square">
            <a:spAutoFit/>
          </a:bodyPr>
          <a:lstStyle/>
          <a:p>
            <a:pPr marL="85725" algn="just">
              <a:spcAft>
                <a:spcPts val="600"/>
              </a:spcAft>
              <a:buClr>
                <a:srgbClr val="C0C0C0"/>
              </a:buClr>
              <a:buSzPct val="85000"/>
              <a:tabLst>
                <a:tab pos="85725" algn="l"/>
              </a:tabLst>
            </a:pPr>
            <a:r>
              <a:rPr lang="ru-RU" sz="1550" b="1" dirty="0">
                <a:solidFill>
                  <a:schemeClr val="bg2">
                    <a:lumMod val="25000"/>
                  </a:schemeClr>
                </a:solidFill>
                <a:ea typeface="Tahoma" pitchFamily="34" charset="0"/>
              </a:rPr>
              <a:t>Решение Верховного Суда Российской Федерации от 29 января 2018 г. </a:t>
            </a:r>
            <a:r>
              <a:rPr lang="ru-RU" sz="1550" b="1" dirty="0" err="1">
                <a:solidFill>
                  <a:schemeClr val="bg2">
                    <a:lumMod val="25000"/>
                  </a:schemeClr>
                </a:solidFill>
                <a:ea typeface="Tahoma" pitchFamily="34" charset="0"/>
              </a:rPr>
              <a:t>N</a:t>
            </a:r>
            <a:r>
              <a:rPr lang="ru-RU" sz="1550" b="1" dirty="0">
                <a:solidFill>
                  <a:schemeClr val="bg2">
                    <a:lumMod val="25000"/>
                  </a:schemeClr>
                </a:solidFill>
                <a:ea typeface="Tahoma" pitchFamily="34" charset="0"/>
              </a:rPr>
              <a:t> АКПИ17-1010 о признании не действующими п.48 Положения по бухгалтерскому учету "Бухгалтерская отчетность организации" (ПБУ 4/99), утвержденного приказом Министерства финансов Российской Федерации от 6 июля 1999 г. </a:t>
            </a:r>
            <a:r>
              <a:rPr lang="ru-RU" sz="1550" b="1" dirty="0" err="1">
                <a:solidFill>
                  <a:schemeClr val="bg2">
                    <a:lumMod val="25000"/>
                  </a:schemeClr>
                </a:solidFill>
                <a:ea typeface="Tahoma" pitchFamily="34" charset="0"/>
              </a:rPr>
              <a:t>N</a:t>
            </a:r>
            <a:r>
              <a:rPr lang="ru-RU" sz="1550" b="1" dirty="0">
                <a:solidFill>
                  <a:schemeClr val="bg2">
                    <a:lumMod val="25000"/>
                  </a:schemeClr>
                </a:solidFill>
                <a:ea typeface="Tahoma" pitchFamily="34" charset="0"/>
              </a:rPr>
              <a:t> 43н, и п. 29 Положения по ведению бухгалтерского учета и бухгалтерской отчетности в Российской Федерации, утвержденного приказом Министерства финансов Российской Федерации от 29 июля 1998 г. </a:t>
            </a:r>
            <a:r>
              <a:rPr lang="ru-RU" sz="1550" b="1" dirty="0" err="1">
                <a:solidFill>
                  <a:schemeClr val="bg2">
                    <a:lumMod val="25000"/>
                  </a:schemeClr>
                </a:solidFill>
                <a:ea typeface="Tahoma" pitchFamily="34" charset="0"/>
              </a:rPr>
              <a:t>N</a:t>
            </a:r>
            <a:r>
              <a:rPr lang="ru-RU" sz="1550" b="1" dirty="0">
                <a:solidFill>
                  <a:schemeClr val="bg2">
                    <a:lumMod val="25000"/>
                  </a:schemeClr>
                </a:solidFill>
                <a:ea typeface="Tahoma" pitchFamily="34" charset="0"/>
              </a:rPr>
              <a:t> 34н.</a:t>
            </a:r>
          </a:p>
          <a:p>
            <a:pPr marL="85725"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Именно эти пункты ПБУ предусматривали в качестве общего правила обязанность составления организацией промежуточной бухгалтерской отчетности за месяц, квартал нарастающим итогом с начала отчетного года, в том числе независимо от наличия или отсутствия у такого лица обязанности ее представления. </a:t>
            </a:r>
          </a:p>
          <a:p>
            <a:pPr marL="85725" algn="just">
              <a:spcAft>
                <a:spcPts val="600"/>
              </a:spcAft>
              <a:buClr>
                <a:srgbClr val="C0C0C0"/>
              </a:buClr>
              <a:buSzPct val="85000"/>
              <a:tabLst>
                <a:tab pos="85725" algn="l"/>
              </a:tabLst>
            </a:pPr>
            <a:r>
              <a:rPr lang="ru-RU" sz="1400" i="1" dirty="0">
                <a:solidFill>
                  <a:schemeClr val="bg2">
                    <a:lumMod val="25000"/>
                  </a:schemeClr>
                </a:solidFill>
                <a:ea typeface="Tahoma" pitchFamily="34" charset="0"/>
              </a:rPr>
              <a:t>Принятие решения было мотивировано тем, что по смыслу части 4 статью 13 Федерального закона "О бухгалтерском учете", составление организациями промежуточной бухгалтерской (финансовой) отчетности является исключением из общего правила (составление годовой отчетности) и применяется только в определенных случаях. При этом данная норма ограничивает круг лиц и разновидность нормативных и локальных актов, которыми может вводиться обязанность по ведению подобной отчетности. П.48 Положения по бухгалтерскому учету "Бухгалтерская отчетность организации" (ПБУ 4/99) и п. 29 Положения по ведению бухгалтерского учета и бухгалтерской отчетности в Российской Федерации, устанавливающие обязанность по ведению промежуточной отчетности для всех организаций без указания конкретных случаев и ситуаций, в которых действует это правило, по своему содержанию оказываются шире, чем часть 4 статьи 13 Федерального закона "О бухгалтерском учете".</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6" y="460695"/>
            <a:ext cx="7220673" cy="6397305"/>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17" name="Рисунок 16" descr="logo_white-07.png">
            <a:extLst>
              <a:ext uri="{FF2B5EF4-FFF2-40B4-BE49-F238E27FC236}">
                <a16:creationId xmlns:a16="http://schemas.microsoft.com/office/drawing/2014/main" id="{F30A00BD-3EBC-4A3D-9B8C-E59E7C84E57B}"/>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2276184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13</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7" name="Прямоугольник 16">
            <a:extLst>
              <a:ext uri="{FF2B5EF4-FFF2-40B4-BE49-F238E27FC236}">
                <a16:creationId xmlns:a16="http://schemas.microsoft.com/office/drawing/2014/main" id="{647C7A8F-D633-4A92-8E92-AA3C540109AA}"/>
              </a:ext>
            </a:extLst>
          </p:cNvPr>
          <p:cNvSpPr/>
          <p:nvPr/>
        </p:nvSpPr>
        <p:spPr>
          <a:xfrm>
            <a:off x="4436358" y="774427"/>
            <a:ext cx="7557335" cy="5539978"/>
          </a:xfrm>
          <a:prstGeom prst="rect">
            <a:avLst/>
          </a:prstGeom>
        </p:spPr>
        <p:txBody>
          <a:bodyPr wrap="square">
            <a:spAutoFit/>
          </a:bodyPr>
          <a:lstStyle/>
          <a:p>
            <a:pPr algn="just"/>
            <a:r>
              <a:rPr lang="ru-RU" dirty="0">
                <a:solidFill>
                  <a:schemeClr val="bg2">
                    <a:lumMod val="25000"/>
                  </a:schemeClr>
                </a:solidFill>
                <a:ea typeface="Tahoma" pitchFamily="34" charset="0"/>
              </a:rPr>
              <a:t>Определение Верховного Суда Российской Федерации от 13 апреля 2018 г. </a:t>
            </a:r>
            <a:r>
              <a:rPr lang="ru-RU" dirty="0" err="1">
                <a:solidFill>
                  <a:schemeClr val="bg2">
                    <a:lumMod val="25000"/>
                  </a:schemeClr>
                </a:solidFill>
                <a:ea typeface="Tahoma" pitchFamily="34" charset="0"/>
              </a:rPr>
              <a:t>N</a:t>
            </a:r>
            <a:r>
              <a:rPr lang="ru-RU" dirty="0">
                <a:solidFill>
                  <a:schemeClr val="bg2">
                    <a:lumMod val="25000"/>
                  </a:schemeClr>
                </a:solidFill>
                <a:ea typeface="Tahoma" pitchFamily="34" charset="0"/>
              </a:rPr>
              <a:t> 309-ЭС18-2691 </a:t>
            </a:r>
          </a:p>
          <a:p>
            <a:pPr algn="just"/>
            <a:endParaRPr lang="ru-RU" sz="1500" b="1" i="1" dirty="0">
              <a:solidFill>
                <a:schemeClr val="bg2">
                  <a:lumMod val="25000"/>
                </a:schemeClr>
              </a:solidFill>
              <a:ea typeface="Tahoma" pitchFamily="34" charset="0"/>
            </a:endParaRPr>
          </a:p>
          <a:p>
            <a:pPr algn="just"/>
            <a:r>
              <a:rPr lang="ru-RU" sz="1500" b="1" i="1" dirty="0">
                <a:solidFill>
                  <a:schemeClr val="bg2">
                    <a:lumMod val="25000"/>
                  </a:schemeClr>
                </a:solidFill>
                <a:ea typeface="Tahoma" pitchFamily="34" charset="0"/>
              </a:rPr>
              <a:t>Общество не согласно с выводами судов об обязанности по ведению промежуточной отчетности при расчете действительной стоимости доли, отмечая, что ни специальными федеральными законами, ни учредительным договором, ни уставом ответчика обязанность указанной бухгалтерской отчетности не установлена, в связи с чем действительная стоимость доли должна определяться на основании данных годовой отчетности.</a:t>
            </a:r>
          </a:p>
          <a:p>
            <a:pPr algn="just"/>
            <a:r>
              <a:rPr lang="ru-RU" sz="1500" b="1" i="1" dirty="0">
                <a:solidFill>
                  <a:schemeClr val="bg2">
                    <a:lumMod val="25000"/>
                  </a:schemeClr>
                </a:solidFill>
                <a:ea typeface="Tahoma" pitchFamily="34" charset="0"/>
              </a:rPr>
              <a:t>Отклоняя доводы заявителя о необходимости расчета действительной стоимости доли исходя из показателей финансовой отчетности составленной по итогам года, суд исходил из положений статей 13, 30 Закона о бухгалтерском учете, пункта 48 Положения по бухгалтерскому учету "Бухгалтерская отчетность организации" (ПБУ 4/99), утвержденного приказом Министерства финансов Российской Федерации от 06.07.1999 </a:t>
            </a:r>
            <a:r>
              <a:rPr lang="ru-RU" sz="1500" b="1" i="1" dirty="0" err="1">
                <a:solidFill>
                  <a:schemeClr val="bg2">
                    <a:lumMod val="25000"/>
                  </a:schemeClr>
                </a:solidFill>
                <a:ea typeface="Tahoma" pitchFamily="34" charset="0"/>
              </a:rPr>
              <a:t>N</a:t>
            </a:r>
            <a:r>
              <a:rPr lang="ru-RU" sz="1500" b="1" i="1" dirty="0">
                <a:solidFill>
                  <a:schemeClr val="bg2">
                    <a:lumMod val="25000"/>
                  </a:schemeClr>
                </a:solidFill>
                <a:ea typeface="Tahoma" pitchFamily="34" charset="0"/>
              </a:rPr>
              <a:t> 43н, пункта 29 Положения по ведению бухгалтерского учета и бухгалтерской отчетности в Российской Федерации, утвержденного приказом Министерства финансов Российской Федерации от 29.07.1998 </a:t>
            </a:r>
            <a:r>
              <a:rPr lang="ru-RU" sz="1500" b="1" i="1" dirty="0" err="1">
                <a:solidFill>
                  <a:schemeClr val="bg2">
                    <a:lumMod val="25000"/>
                  </a:schemeClr>
                </a:solidFill>
                <a:ea typeface="Tahoma" pitchFamily="34" charset="0"/>
              </a:rPr>
              <a:t>N</a:t>
            </a:r>
            <a:r>
              <a:rPr lang="ru-RU" sz="1500" b="1" i="1" dirty="0">
                <a:solidFill>
                  <a:schemeClr val="bg2">
                    <a:lumMod val="25000"/>
                  </a:schemeClr>
                </a:solidFill>
                <a:ea typeface="Tahoma" pitchFamily="34" charset="0"/>
              </a:rPr>
              <a:t> 34н, а также из утвержденной ответчиком Учетной политики, согласно которой отчетным периодом для промежуточной бухгалтерской отчетности является квартал.</a:t>
            </a:r>
          </a:p>
          <a:p>
            <a:pPr algn="just"/>
            <a:r>
              <a:rPr lang="ru-RU" sz="1500" b="1" i="1" dirty="0">
                <a:solidFill>
                  <a:schemeClr val="bg2">
                    <a:lumMod val="25000"/>
                  </a:schemeClr>
                </a:solidFill>
                <a:ea typeface="Tahoma" pitchFamily="34" charset="0"/>
              </a:rPr>
              <a:t>Ссылка Общества на решение Верховного Суда Российской Федерации от 29.01.2018 </a:t>
            </a:r>
            <a:r>
              <a:rPr lang="ru-RU" sz="1500" b="1" i="1" dirty="0" err="1">
                <a:solidFill>
                  <a:schemeClr val="bg2">
                    <a:lumMod val="25000"/>
                  </a:schemeClr>
                </a:solidFill>
                <a:ea typeface="Tahoma" pitchFamily="34" charset="0"/>
              </a:rPr>
              <a:t>N</a:t>
            </a:r>
            <a:r>
              <a:rPr lang="ru-RU" sz="1500" b="1" i="1" dirty="0">
                <a:solidFill>
                  <a:schemeClr val="bg2">
                    <a:lumMod val="25000"/>
                  </a:schemeClr>
                </a:solidFill>
                <a:ea typeface="Tahoma" pitchFamily="34" charset="0"/>
              </a:rPr>
              <a:t> АКПИ17-1010 отклоняется, в связи с тем, что обжалуемые судебные акты были вынесены до принятия названного решения.</a:t>
            </a:r>
          </a:p>
          <a:p>
            <a:pPr algn="just"/>
            <a:endParaRPr lang="ru-RU" b="1" i="1" dirty="0">
              <a:solidFill>
                <a:schemeClr val="bg2">
                  <a:lumMod val="25000"/>
                </a:schemeClr>
              </a:solidFill>
              <a:ea typeface="Tahoma" pitchFamily="34" charset="0"/>
            </a:endParaRP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389845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14</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2"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20" name="Прямоугольник 19">
            <a:extLst>
              <a:ext uri="{FF2B5EF4-FFF2-40B4-BE49-F238E27FC236}">
                <a16:creationId xmlns:a16="http://schemas.microsoft.com/office/drawing/2014/main" id="{AC0E8D51-F7A2-EF4C-A46B-082270AB5263}"/>
              </a:ext>
            </a:extLst>
          </p:cNvPr>
          <p:cNvSpPr/>
          <p:nvPr/>
        </p:nvSpPr>
        <p:spPr>
          <a:xfrm>
            <a:off x="4411514" y="1060859"/>
            <a:ext cx="7263090" cy="4170372"/>
          </a:xfrm>
          <a:prstGeom prst="rect">
            <a:avLst/>
          </a:prstGeom>
        </p:spPr>
        <p:txBody>
          <a:bodyPr wrap="square">
            <a:spAutoFit/>
          </a:bodyPr>
          <a:lstStyle/>
          <a:p>
            <a:pPr algn="just"/>
            <a:r>
              <a:rPr lang="ru-RU" sz="2000" b="1" dirty="0">
                <a:solidFill>
                  <a:schemeClr val="bg2">
                    <a:lumMod val="25000"/>
                  </a:schemeClr>
                </a:solidFill>
                <a:ea typeface="Tahoma" pitchFamily="34" charset="0"/>
              </a:rPr>
              <a:t>Вывод.</a:t>
            </a:r>
          </a:p>
          <a:p>
            <a:pPr algn="just"/>
            <a:endParaRPr lang="ru-RU" sz="2000" b="1" dirty="0">
              <a:solidFill>
                <a:schemeClr val="bg2">
                  <a:lumMod val="25000"/>
                </a:schemeClr>
              </a:solidFill>
              <a:ea typeface="Tahoma" pitchFamily="34" charset="0"/>
            </a:endParaRPr>
          </a:p>
          <a:p>
            <a:pPr algn="just"/>
            <a:r>
              <a:rPr lang="ru-RU" sz="2000" dirty="0">
                <a:solidFill>
                  <a:schemeClr val="bg2">
                    <a:lumMod val="25000"/>
                  </a:schemeClr>
                </a:solidFill>
                <a:ea typeface="Tahoma" pitchFamily="34" charset="0"/>
              </a:rPr>
              <a:t>Принимая решения о правомерности или неправомерности расчета действительной стоимости доли на дату составления промежуточной отчетности, суды исходят из:</a:t>
            </a:r>
          </a:p>
          <a:p>
            <a:pPr marL="342900" lvl="0" indent="-342900" algn="just" defTabSz="323785">
              <a:spcAft>
                <a:spcPts val="1000"/>
              </a:spcAft>
              <a:buClr>
                <a:srgbClr val="FF9D00"/>
              </a:buClr>
              <a:buSzPct val="90000"/>
              <a:buFont typeface="Wingdings 3" pitchFamily="18" charset="2"/>
              <a:buChar char="u"/>
              <a:defRPr/>
            </a:pPr>
            <a:r>
              <a:rPr lang="ru-RU" sz="2000" dirty="0">
                <a:solidFill>
                  <a:schemeClr val="bg2">
                    <a:lumMod val="25000"/>
                  </a:schemeClr>
                </a:solidFill>
                <a:ea typeface="Tahoma" pitchFamily="34" charset="0"/>
              </a:rPr>
              <a:t>Наличия обязанности составления промежуточной отчетности у </a:t>
            </a:r>
            <a:r>
              <a:rPr lang="ru-RU" sz="2000" dirty="0">
                <a:solidFill>
                  <a:srgbClr val="333C48"/>
                </a:solidFill>
                <a:ea typeface="ＭＳ Ｐゴシック" charset="0"/>
              </a:rPr>
              <a:t>Общества:</a:t>
            </a:r>
          </a:p>
          <a:p>
            <a:pPr marL="1257300" lvl="2" indent="-342900" algn="just" defTabSz="323785">
              <a:spcAft>
                <a:spcPts val="1000"/>
              </a:spcAft>
              <a:buClr>
                <a:srgbClr val="FF9D00"/>
              </a:buClr>
              <a:buSzPct val="90000"/>
              <a:buFont typeface="Wingdings" pitchFamily="2" charset="2"/>
              <a:buChar char="v"/>
              <a:defRPr/>
            </a:pPr>
            <a:r>
              <a:rPr lang="ru-RU" sz="2000" dirty="0">
                <a:solidFill>
                  <a:srgbClr val="333C48"/>
                </a:solidFill>
                <a:ea typeface="ＭＳ Ｐゴシック" charset="0"/>
              </a:rPr>
              <a:t>вытекающей из условий договоров</a:t>
            </a:r>
          </a:p>
          <a:p>
            <a:pPr marL="1257300" lvl="2" indent="-342900" algn="just" defTabSz="323785">
              <a:spcAft>
                <a:spcPts val="1000"/>
              </a:spcAft>
              <a:buClr>
                <a:srgbClr val="FF9D00"/>
              </a:buClr>
              <a:buSzPct val="90000"/>
              <a:buFont typeface="Wingdings" pitchFamily="2" charset="2"/>
              <a:buChar char="v"/>
              <a:defRPr/>
            </a:pPr>
            <a:r>
              <a:rPr lang="ru-RU" sz="2000" dirty="0">
                <a:solidFill>
                  <a:srgbClr val="333C48"/>
                </a:solidFill>
                <a:ea typeface="ＭＳ Ｐゴシック" charset="0"/>
              </a:rPr>
              <a:t>на основании решений собственников и обоснованности принятия таких решений </a:t>
            </a:r>
          </a:p>
          <a:p>
            <a:pPr marL="342900" lvl="0" indent="-342900" algn="just" defTabSz="323785">
              <a:spcAft>
                <a:spcPts val="1000"/>
              </a:spcAft>
              <a:buClr>
                <a:srgbClr val="FF9D00"/>
              </a:buClr>
              <a:buSzPct val="90000"/>
              <a:buFont typeface="Wingdings 3" pitchFamily="18" charset="2"/>
              <a:buChar char="u"/>
              <a:defRPr/>
            </a:pPr>
            <a:r>
              <a:rPr lang="ru-RU" sz="2000" dirty="0">
                <a:solidFill>
                  <a:srgbClr val="333C48"/>
                </a:solidFill>
                <a:ea typeface="ＭＳ Ｐゴシック" charset="0"/>
              </a:rPr>
              <a:t>Отражение в уставе или в учетной политике необходимости составления промежуточной отчетности.</a:t>
            </a:r>
          </a:p>
        </p:txBody>
      </p:sp>
    </p:spTree>
    <p:extLst>
      <p:ext uri="{BB962C8B-B14F-4D97-AF65-F5344CB8AC3E}">
        <p14:creationId xmlns:p14="http://schemas.microsoft.com/office/powerpoint/2010/main" val="3289607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15</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11"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7" name="Прямоугольник 16">
            <a:extLst>
              <a:ext uri="{FF2B5EF4-FFF2-40B4-BE49-F238E27FC236}">
                <a16:creationId xmlns:a16="http://schemas.microsoft.com/office/drawing/2014/main" id="{647C7A8F-D633-4A92-8E92-AA3C540109AA}"/>
              </a:ext>
            </a:extLst>
          </p:cNvPr>
          <p:cNvSpPr/>
          <p:nvPr/>
        </p:nvSpPr>
        <p:spPr>
          <a:xfrm>
            <a:off x="4327135" y="1192319"/>
            <a:ext cx="7375674" cy="2970044"/>
          </a:xfrm>
          <a:prstGeom prst="rect">
            <a:avLst/>
          </a:prstGeom>
        </p:spPr>
        <p:txBody>
          <a:bodyPr wrap="square">
            <a:spAutoFit/>
          </a:bodyPr>
          <a:lstStyle/>
          <a:p>
            <a:pPr algn="just"/>
            <a:r>
              <a:rPr lang="ru-RU" sz="1700" dirty="0">
                <a:solidFill>
                  <a:schemeClr val="bg2">
                    <a:lumMod val="25000"/>
                  </a:schemeClr>
                </a:solidFill>
                <a:ea typeface="Tahoma" pitchFamily="34" charset="0"/>
              </a:rPr>
              <a:t>Определение Верховного Суда Российской Федерации от 7 февраля 2017 г.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305-ЭС16-20084</a:t>
            </a:r>
            <a:endParaRPr lang="ru-RU" sz="1700" dirty="0"/>
          </a:p>
          <a:p>
            <a:pPr algn="just"/>
            <a:endParaRPr lang="ru-RU" sz="1700" b="1" i="1" dirty="0">
              <a:solidFill>
                <a:schemeClr val="bg2">
                  <a:lumMod val="25000"/>
                </a:schemeClr>
              </a:solidFill>
              <a:ea typeface="Tahoma" pitchFamily="34" charset="0"/>
            </a:endParaRPr>
          </a:p>
          <a:p>
            <a:pPr algn="just"/>
            <a:r>
              <a:rPr lang="ru-RU" sz="1700" b="1" i="1" dirty="0">
                <a:solidFill>
                  <a:schemeClr val="bg2">
                    <a:lumMod val="25000"/>
                  </a:schemeClr>
                </a:solidFill>
                <a:ea typeface="Tahoma" pitchFamily="34" charset="0"/>
              </a:rPr>
              <a:t>В основу расчета действительной стоимости доли истца положены данные годовой бухгалтерской отчетности (на 31.12.2014) общества, утвержденной в установленные действующим законодательством порядке и сроки, оцененной судом с учетом положений Федерального закона от 06.12.2011 </a:t>
            </a:r>
            <a:r>
              <a:rPr lang="ru-RU" sz="1700" b="1" i="1" dirty="0" err="1">
                <a:solidFill>
                  <a:schemeClr val="bg2">
                    <a:lumMod val="25000"/>
                  </a:schemeClr>
                </a:solidFill>
                <a:ea typeface="Tahoma" pitchFamily="34" charset="0"/>
              </a:rPr>
              <a:t>N</a:t>
            </a:r>
            <a:r>
              <a:rPr lang="ru-RU" sz="1700" b="1" i="1" dirty="0">
                <a:solidFill>
                  <a:schemeClr val="bg2">
                    <a:lumMod val="25000"/>
                  </a:schemeClr>
                </a:solidFill>
                <a:ea typeface="Tahoma" pitchFamily="34" charset="0"/>
              </a:rPr>
              <a:t> 402-ФЗ "О бухгалтерском учете", Положений по ведению бухгалтерского учета и бухгалтерской отчетности в Российской Федерации и признанной надлежащим доказательством по делу.</a:t>
            </a: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20" name="Прямоугольник 19">
            <a:extLst>
              <a:ext uri="{FF2B5EF4-FFF2-40B4-BE49-F238E27FC236}">
                <a16:creationId xmlns:a16="http://schemas.microsoft.com/office/drawing/2014/main" id="{AC0E8D51-F7A2-EF4C-A46B-082270AB5263}"/>
              </a:ext>
            </a:extLst>
          </p:cNvPr>
          <p:cNvSpPr/>
          <p:nvPr/>
        </p:nvSpPr>
        <p:spPr>
          <a:xfrm>
            <a:off x="4425800" y="4259025"/>
            <a:ext cx="7263090" cy="2185214"/>
          </a:xfrm>
          <a:prstGeom prst="rect">
            <a:avLst/>
          </a:prstGeom>
        </p:spPr>
        <p:txBody>
          <a:bodyPr wrap="square">
            <a:spAutoFit/>
          </a:bodyPr>
          <a:lstStyle/>
          <a:p>
            <a:pPr algn="just"/>
            <a:r>
              <a:rPr lang="ru-RU" sz="1700" dirty="0">
                <a:solidFill>
                  <a:schemeClr val="bg2">
                    <a:lumMod val="25000"/>
                  </a:schemeClr>
                </a:solidFill>
                <a:ea typeface="Tahoma" pitchFamily="34" charset="0"/>
              </a:rPr>
              <a:t>Определение Верховного Суда Российской Федерации от 2 февраля 2017 г.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307-ЭС16-19201.</a:t>
            </a:r>
          </a:p>
          <a:p>
            <a:pPr algn="just"/>
            <a:endParaRPr lang="ru-RU" sz="1700" b="1" i="1" dirty="0">
              <a:solidFill>
                <a:schemeClr val="bg2">
                  <a:lumMod val="25000"/>
                </a:schemeClr>
              </a:solidFill>
              <a:ea typeface="Tahoma" pitchFamily="34" charset="0"/>
            </a:endParaRPr>
          </a:p>
          <a:p>
            <a:pPr algn="just"/>
            <a:r>
              <a:rPr lang="ru-RU" sz="1700" b="1" i="1" dirty="0">
                <a:solidFill>
                  <a:schemeClr val="bg2">
                    <a:lumMod val="25000"/>
                  </a:schemeClr>
                </a:solidFill>
                <a:ea typeface="Tahoma" pitchFamily="34" charset="0"/>
              </a:rPr>
              <a:t>Суды не приняли позицию Общества о расчете действительной стоимости доли на основании промежуточной отчетности, мотивируя это отсутствием обязанности по представлению промежуточной бухгалтерской (финансовой) отчетности в налоговый орган.</a:t>
            </a:r>
          </a:p>
        </p:txBody>
      </p:sp>
    </p:spTree>
    <p:extLst>
      <p:ext uri="{BB962C8B-B14F-4D97-AF65-F5344CB8AC3E}">
        <p14:creationId xmlns:p14="http://schemas.microsoft.com/office/powerpoint/2010/main" val="935153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16</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11"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8" name="Прямоугольник 17">
            <a:extLst>
              <a:ext uri="{FF2B5EF4-FFF2-40B4-BE49-F238E27FC236}">
                <a16:creationId xmlns:a16="http://schemas.microsoft.com/office/drawing/2014/main" id="{A0DD8AD9-0E7A-49E0-A5F1-14D297B20605}"/>
              </a:ext>
            </a:extLst>
          </p:cNvPr>
          <p:cNvSpPr/>
          <p:nvPr/>
        </p:nvSpPr>
        <p:spPr>
          <a:xfrm>
            <a:off x="4425800" y="3381318"/>
            <a:ext cx="7263090" cy="2446824"/>
          </a:xfrm>
          <a:prstGeom prst="rect">
            <a:avLst/>
          </a:prstGeom>
        </p:spPr>
        <p:txBody>
          <a:bodyPr wrap="square">
            <a:spAutoFit/>
          </a:bodyPr>
          <a:lstStyle/>
          <a:p>
            <a:pPr algn="just"/>
            <a:r>
              <a:rPr lang="ru-RU" sz="1700" dirty="0">
                <a:solidFill>
                  <a:schemeClr val="bg2">
                    <a:lumMod val="25000"/>
                  </a:schemeClr>
                </a:solidFill>
                <a:ea typeface="Tahoma" pitchFamily="34" charset="0"/>
              </a:rPr>
              <a:t>Постановление Арбитражного Суда Западно-Сибирского округа от 7 июня 2017 г. по делу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А75-13971/2015</a:t>
            </a:r>
          </a:p>
          <a:p>
            <a:pPr algn="just"/>
            <a:endParaRPr lang="ru-RU" sz="1700" b="1" i="1" dirty="0">
              <a:solidFill>
                <a:schemeClr val="bg2">
                  <a:lumMod val="25000"/>
                </a:schemeClr>
              </a:solidFill>
              <a:ea typeface="Tahoma" pitchFamily="34" charset="0"/>
            </a:endParaRPr>
          </a:p>
          <a:p>
            <a:pPr algn="just"/>
            <a:r>
              <a:rPr lang="ru-RU" sz="1700" b="1" i="1" dirty="0">
                <a:solidFill>
                  <a:schemeClr val="bg2">
                    <a:lumMod val="25000"/>
                  </a:schemeClr>
                </a:solidFill>
                <a:ea typeface="Tahoma" pitchFamily="34" charset="0"/>
              </a:rPr>
              <a:t>Доводы кассационной жалобы о том, что экспертом неверно определен отчетный период с 01.01.2014 по 31.12.2014, поскольку с учетом даты обращения истца с заявлением о выходе из состава участников общества от 17.03.2015 действительная стоимость доли должна быть определена на основании данных бухгалтерского баланса общества по состоянию на 29.02.2015, подлежит отклонению.</a:t>
            </a: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20" name="Прямоугольник 19">
            <a:extLst>
              <a:ext uri="{FF2B5EF4-FFF2-40B4-BE49-F238E27FC236}">
                <a16:creationId xmlns:a16="http://schemas.microsoft.com/office/drawing/2014/main" id="{AC0E8D51-F7A2-EF4C-A46B-082270AB5263}"/>
              </a:ext>
            </a:extLst>
          </p:cNvPr>
          <p:cNvSpPr/>
          <p:nvPr/>
        </p:nvSpPr>
        <p:spPr>
          <a:xfrm>
            <a:off x="4411514" y="1060859"/>
            <a:ext cx="7263090" cy="1923604"/>
          </a:xfrm>
          <a:prstGeom prst="rect">
            <a:avLst/>
          </a:prstGeom>
        </p:spPr>
        <p:txBody>
          <a:bodyPr wrap="square">
            <a:spAutoFit/>
          </a:bodyPr>
          <a:lstStyle/>
          <a:p>
            <a:pPr algn="just"/>
            <a:r>
              <a:rPr lang="ru-RU" sz="1700" dirty="0">
                <a:solidFill>
                  <a:schemeClr val="bg2">
                    <a:lumMod val="25000"/>
                  </a:schemeClr>
                </a:solidFill>
                <a:ea typeface="Tahoma" pitchFamily="34" charset="0"/>
              </a:rPr>
              <a:t>Постановление Арбитражного Суда Волго-Вятского округа от 5 марта 2018 г. по делу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А82-12582/2016</a:t>
            </a:r>
          </a:p>
          <a:p>
            <a:pPr algn="just"/>
            <a:endParaRPr lang="ru-RU" sz="1700" b="1" i="1" dirty="0">
              <a:solidFill>
                <a:schemeClr val="bg2">
                  <a:lumMod val="25000"/>
                </a:schemeClr>
              </a:solidFill>
              <a:ea typeface="Tahoma" pitchFamily="34" charset="0"/>
            </a:endParaRPr>
          </a:p>
          <a:p>
            <a:pPr algn="just"/>
            <a:r>
              <a:rPr lang="ru-RU" sz="1700" b="1" i="1" dirty="0">
                <a:solidFill>
                  <a:schemeClr val="bg2">
                    <a:lumMod val="25000"/>
                  </a:schemeClr>
                </a:solidFill>
                <a:ea typeface="Tahoma" pitchFamily="34" charset="0"/>
              </a:rPr>
              <a:t>Представленный промежуточный бухгалтерский баланс по состоянию на 30.11.2015, суд не принял как надлежащее доказательство по делу на основании того, что промежуточный баланс по состоянию на 30.11.2015 Обществом в налоговые органы не сдавался.</a:t>
            </a:r>
          </a:p>
        </p:txBody>
      </p:sp>
    </p:spTree>
    <p:extLst>
      <p:ext uri="{BB962C8B-B14F-4D97-AF65-F5344CB8AC3E}">
        <p14:creationId xmlns:p14="http://schemas.microsoft.com/office/powerpoint/2010/main" val="214669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17</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0"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Определение размера действительной стоимости доли участника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4922619" y="642106"/>
            <a:ext cx="6637048" cy="5570756"/>
          </a:xfrm>
          <a:prstGeom prst="rect">
            <a:avLst/>
          </a:prstGeom>
        </p:spPr>
        <p:txBody>
          <a:bodyPr wrap="square">
            <a:spAutoFit/>
          </a:bodyPr>
          <a:lstStyle/>
          <a:p>
            <a:pPr marL="85725"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В соответствии с Федеральным законом «Об обществах с ограниченной ответственностью» от 08.02.1998 N14-ФЗ в случае выхода участника общества из общества его доля переходит к обществу. Общество обязано выплатить участнику общества, подавшему заявление о выходе из общества, действительную стоимость его доли в уставном капитале общества. </a:t>
            </a:r>
          </a:p>
          <a:p>
            <a:pPr marL="85725" algn="just">
              <a:spcAft>
                <a:spcPts val="600"/>
              </a:spcAft>
              <a:buClr>
                <a:srgbClr val="C0C0C0"/>
              </a:buClr>
              <a:buSzPct val="85000"/>
              <a:tabLst>
                <a:tab pos="85725" algn="l"/>
              </a:tabLst>
            </a:pPr>
            <a:br>
              <a:rPr lang="ru-RU" sz="1550" i="1" dirty="0">
                <a:solidFill>
                  <a:schemeClr val="bg2">
                    <a:lumMod val="25000"/>
                  </a:schemeClr>
                </a:solidFill>
                <a:ea typeface="Tahoma" pitchFamily="34" charset="0"/>
              </a:rPr>
            </a:br>
            <a:r>
              <a:rPr lang="ru-RU" sz="1550" i="1" dirty="0">
                <a:solidFill>
                  <a:schemeClr val="bg2">
                    <a:lumMod val="25000"/>
                  </a:schemeClr>
                </a:solidFill>
                <a:ea typeface="Tahoma" pitchFamily="34" charset="0"/>
              </a:rPr>
              <a:t>Согласно п. 2 ст. 14 Закона об обществах с ограниченной ответственностью действительная стоимость доли участника общества соответствует части стоимости чистых активов общества, пропорциональной размеру его доли. В силу п. 6.1 ст. 23 данного Закона действительная стоимость доли вышедшего участника определяется на основании данных бухгалтерской отчетности общества за последний отчетный период, предшествующий дню подачи заявления о выходе из общества.</a:t>
            </a:r>
          </a:p>
          <a:p>
            <a:pPr marL="85725"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 </a:t>
            </a:r>
          </a:p>
          <a:p>
            <a:pPr marL="85725"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В соответствии с правовой позицией, изложенной в Постановлениях Президиума Высшего Арбитражного Суда РФ от 06.09.2005 </a:t>
            </a:r>
            <a:r>
              <a:rPr lang="ru-RU" sz="1550" i="1" dirty="0" err="1">
                <a:solidFill>
                  <a:schemeClr val="bg2">
                    <a:lumMod val="25000"/>
                  </a:schemeClr>
                </a:solidFill>
                <a:ea typeface="Tahoma" pitchFamily="34" charset="0"/>
              </a:rPr>
              <a:t>N</a:t>
            </a:r>
            <a:r>
              <a:rPr lang="ru-RU" sz="1550" i="1" dirty="0">
                <a:solidFill>
                  <a:schemeClr val="bg2">
                    <a:lumMod val="25000"/>
                  </a:schemeClr>
                </a:solidFill>
                <a:ea typeface="Tahoma" pitchFamily="34" charset="0"/>
              </a:rPr>
              <a:t> 5261/05, от 26.05.2009 </a:t>
            </a:r>
            <a:r>
              <a:rPr lang="ru-RU" sz="1550" i="1" dirty="0" err="1">
                <a:solidFill>
                  <a:schemeClr val="bg2">
                    <a:lumMod val="25000"/>
                  </a:schemeClr>
                </a:solidFill>
                <a:ea typeface="Tahoma" pitchFamily="34" charset="0"/>
              </a:rPr>
              <a:t>N</a:t>
            </a:r>
            <a:r>
              <a:rPr lang="ru-RU" sz="1550" i="1" dirty="0">
                <a:solidFill>
                  <a:schemeClr val="bg2">
                    <a:lumMod val="25000"/>
                  </a:schemeClr>
                </a:solidFill>
                <a:ea typeface="Tahoma" pitchFamily="34" charset="0"/>
              </a:rPr>
              <a:t> 836/09, от 17.04.2012 </a:t>
            </a:r>
            <a:r>
              <a:rPr lang="ru-RU" sz="1550" i="1" dirty="0" err="1">
                <a:solidFill>
                  <a:schemeClr val="bg2">
                    <a:lumMod val="25000"/>
                  </a:schemeClr>
                </a:solidFill>
                <a:ea typeface="Tahoma" pitchFamily="34" charset="0"/>
              </a:rPr>
              <a:t>N</a:t>
            </a:r>
            <a:r>
              <a:rPr lang="ru-RU" sz="1550" i="1" dirty="0">
                <a:solidFill>
                  <a:schemeClr val="bg2">
                    <a:lumMod val="25000"/>
                  </a:schemeClr>
                </a:solidFill>
                <a:ea typeface="Tahoma" pitchFamily="34" charset="0"/>
              </a:rPr>
              <a:t> 16191/11, </a:t>
            </a:r>
            <a:r>
              <a:rPr lang="ru-RU" sz="1550" b="1" i="1" dirty="0">
                <a:solidFill>
                  <a:schemeClr val="bg2">
                    <a:lumMod val="25000"/>
                  </a:schemeClr>
                </a:solidFill>
                <a:ea typeface="Tahoma" pitchFamily="34" charset="0"/>
              </a:rPr>
              <a:t>действительная стоимость доли в уставном капитале общества при выходе его участника определяется с учетом рыночной стоимости недвижимого имущества, отраженного на балансе общества.</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5" y="460694"/>
            <a:ext cx="7149237" cy="5933581"/>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2" name="Рисунок 21" descr="kavichki.png">
            <a:extLst>
              <a:ext uri="{FF2B5EF4-FFF2-40B4-BE49-F238E27FC236}">
                <a16:creationId xmlns:a16="http://schemas.microsoft.com/office/drawing/2014/main" id="{09D21A9B-5D64-489A-BA2C-073CC123EB4E}"/>
              </a:ext>
            </a:extLst>
          </p:cNvPr>
          <p:cNvPicPr>
            <a:picLocks noChangeAspect="1"/>
          </p:cNvPicPr>
          <p:nvPr/>
        </p:nvPicPr>
        <p:blipFill>
          <a:blip r:embed="rId4" cstate="print"/>
          <a:stretch>
            <a:fillRect/>
          </a:stretch>
        </p:blipFill>
        <p:spPr>
          <a:xfrm>
            <a:off x="10177653" y="259504"/>
            <a:ext cx="671043" cy="482157"/>
          </a:xfrm>
          <a:prstGeom prst="rect">
            <a:avLst/>
          </a:prstGeom>
        </p:spPr>
      </p:pic>
      <p:pic>
        <p:nvPicPr>
          <p:cNvPr id="23" name="Рисунок 22" descr="logo_white-07.png">
            <a:extLst>
              <a:ext uri="{FF2B5EF4-FFF2-40B4-BE49-F238E27FC236}">
                <a16:creationId xmlns:a16="http://schemas.microsoft.com/office/drawing/2014/main" id="{74751346-36BD-428E-AFA3-74C8A042E685}"/>
              </a:ext>
            </a:extLst>
          </p:cNvPr>
          <p:cNvPicPr>
            <a:picLocks noChangeAspect="1"/>
          </p:cNvPicPr>
          <p:nvPr/>
        </p:nvPicPr>
        <p:blipFill>
          <a:blip r:embed="rId5"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1741132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18</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2308324"/>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Определение размера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4986476" y="602302"/>
            <a:ext cx="6751985" cy="5724644"/>
          </a:xfrm>
          <a:prstGeom prst="rect">
            <a:avLst/>
          </a:prstGeom>
        </p:spPr>
        <p:txBody>
          <a:bodyPr wrap="square">
            <a:spAutoFit/>
          </a:bodyPr>
          <a:lstStyle/>
          <a:p>
            <a:pPr algn="just">
              <a:spcAft>
                <a:spcPts val="600"/>
              </a:spcAft>
              <a:buClr>
                <a:srgbClr val="C0C0C0"/>
              </a:buClr>
              <a:buSzPct val="85000"/>
              <a:tabLst>
                <a:tab pos="85725" algn="l"/>
              </a:tabLst>
            </a:pPr>
            <a:r>
              <a:rPr lang="ru-RU" sz="1700" dirty="0">
                <a:solidFill>
                  <a:schemeClr val="bg2">
                    <a:lumMod val="25000"/>
                  </a:schemeClr>
                </a:solidFill>
                <a:ea typeface="Tahoma" pitchFamily="34" charset="0"/>
              </a:rPr>
              <a:t>Рекомендации Научно-консультативного совета по вопросам применения норм корпоративного законодательства и норм законодательства о несостоятельности (банкротстве)" (утверждены Президиумом Федерального арбитражного суда Поволжского округа от 26.04.2010г.).</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При расчете действительной стоимости доли участника общества с ограниченной ответственностью в случае его выхода из общества нужно ли исключать НДС при определении стоимости основных средств, учитываемой при расчете стоимости чистых активов общества?</a:t>
            </a:r>
          </a:p>
          <a:p>
            <a:pPr algn="just"/>
            <a:r>
              <a:rPr lang="ru-RU" sz="1550" dirty="0">
                <a:solidFill>
                  <a:schemeClr val="bg2">
                    <a:lumMod val="25000"/>
                  </a:schemeClr>
                </a:solidFill>
                <a:ea typeface="Tahoma" pitchFamily="34" charset="0"/>
              </a:rPr>
              <a:t>Стоимость чистых активов общества определяется в порядке, установленном федеральным законом и издаваемыми в соответствии с ним нормативными актами.</a:t>
            </a:r>
          </a:p>
          <a:p>
            <a:pPr algn="just">
              <a:spcAft>
                <a:spcPts val="600"/>
              </a:spcAft>
              <a:buClr>
                <a:srgbClr val="C0C0C0"/>
              </a:buClr>
              <a:buSzPct val="85000"/>
              <a:tabLst>
                <a:tab pos="85725" algn="l"/>
              </a:tabLst>
            </a:pPr>
            <a:r>
              <a:rPr lang="ru-RU" sz="1550" dirty="0">
                <a:solidFill>
                  <a:schemeClr val="bg2">
                    <a:lumMod val="25000"/>
                  </a:schemeClr>
                </a:solidFill>
                <a:ea typeface="Tahoma" pitchFamily="34" charset="0"/>
              </a:rPr>
              <a:t>Согласно Порядку оценки стоимости чистых активов акционерных обществ, утвержденному приказом Минфина России и Федеральной комиссии по рынку ценных бумаг от 29.01.2003г., который должен применяться и к обществам с ограниченной ответственностью (постановления Президиума Высшего Арбитражного Суда Российской Федерации от 14.03.2006 № 13257</a:t>
            </a:r>
            <a:r>
              <a:rPr lang="en-US" sz="1550" dirty="0">
                <a:solidFill>
                  <a:schemeClr val="bg2">
                    <a:lumMod val="25000"/>
                  </a:schemeClr>
                </a:solidFill>
                <a:ea typeface="Tahoma" pitchFamily="34" charset="0"/>
              </a:rPr>
              <a:t>/</a:t>
            </a:r>
            <a:r>
              <a:rPr lang="ru-RU" sz="1550" dirty="0">
                <a:solidFill>
                  <a:schemeClr val="bg2">
                    <a:lumMod val="25000"/>
                  </a:schemeClr>
                </a:solidFill>
                <a:ea typeface="Tahoma" pitchFamily="34" charset="0"/>
              </a:rPr>
              <a:t>05 и 14314</a:t>
            </a:r>
            <a:r>
              <a:rPr lang="en-US" sz="1550" dirty="0">
                <a:solidFill>
                  <a:schemeClr val="bg2">
                    <a:lumMod val="25000"/>
                  </a:schemeClr>
                </a:solidFill>
                <a:ea typeface="Tahoma" pitchFamily="34" charset="0"/>
              </a:rPr>
              <a:t>/</a:t>
            </a:r>
            <a:r>
              <a:rPr lang="ru-RU" sz="1550" dirty="0">
                <a:solidFill>
                  <a:schemeClr val="bg2">
                    <a:lumMod val="25000"/>
                  </a:schemeClr>
                </a:solidFill>
                <a:ea typeface="Tahoma" pitchFamily="34" charset="0"/>
              </a:rPr>
              <a:t>05), при расчете чистых активов общества суммы налога на добавленную стоимость должны учитываться, в том числе по приобретенным ценностям (Постановление Президиума Высшего Арбитражного Суда Российской Федерации от 14.03.2006 </a:t>
            </a:r>
            <a:r>
              <a:rPr lang="ru-RU" sz="1550" dirty="0" err="1">
                <a:solidFill>
                  <a:schemeClr val="bg2">
                    <a:lumMod val="25000"/>
                  </a:schemeClr>
                </a:solidFill>
                <a:ea typeface="Tahoma" pitchFamily="34" charset="0"/>
              </a:rPr>
              <a:t>N</a:t>
            </a:r>
            <a:r>
              <a:rPr lang="ru-RU" sz="1550" dirty="0">
                <a:solidFill>
                  <a:schemeClr val="bg2">
                    <a:lumMod val="25000"/>
                  </a:schemeClr>
                </a:solidFill>
                <a:ea typeface="Tahoma" pitchFamily="34" charset="0"/>
              </a:rPr>
              <a:t> 13257/05).</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5" y="460694"/>
            <a:ext cx="7363550" cy="6092501"/>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3" name="Рисунок 22" descr="logo_white-07.png">
            <a:extLst>
              <a:ext uri="{FF2B5EF4-FFF2-40B4-BE49-F238E27FC236}">
                <a16:creationId xmlns:a16="http://schemas.microsoft.com/office/drawing/2014/main" id="{74751346-36BD-428E-AFA3-74C8A042E685}"/>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4160056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19</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2308324"/>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Определение размера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4911520" y="859065"/>
            <a:ext cx="6751985" cy="5139869"/>
          </a:xfrm>
          <a:prstGeom prst="rect">
            <a:avLst/>
          </a:prstGeom>
        </p:spPr>
        <p:txBody>
          <a:bodyPr wrap="square">
            <a:spAutoFit/>
          </a:bodyPr>
          <a:lstStyle/>
          <a:p>
            <a:pPr algn="just">
              <a:spcAft>
                <a:spcPts val="600"/>
              </a:spcAft>
              <a:buClr>
                <a:srgbClr val="C0C0C0"/>
              </a:buClr>
              <a:buSzPct val="85000"/>
              <a:tabLst>
                <a:tab pos="85725" algn="l"/>
              </a:tabLst>
            </a:pPr>
            <a:r>
              <a:rPr lang="ru-RU" sz="1700" dirty="0">
                <a:solidFill>
                  <a:schemeClr val="bg2">
                    <a:lumMod val="25000"/>
                  </a:schemeClr>
                </a:solidFill>
                <a:ea typeface="Tahoma" pitchFamily="34" charset="0"/>
              </a:rPr>
              <a:t>Постановление Президиума Верховного Суда Российской Федерации от 9 ноября 2016 г. по делу </a:t>
            </a:r>
            <a:r>
              <a:rPr lang="ru-RU" sz="1700" dirty="0" err="1">
                <a:solidFill>
                  <a:schemeClr val="bg2">
                    <a:lumMod val="25000"/>
                  </a:schemeClr>
                </a:solidFill>
                <a:ea typeface="Tahoma" pitchFamily="34" charset="0"/>
              </a:rPr>
              <a:t>N</a:t>
            </a:r>
            <a:r>
              <a:rPr lang="ru-RU" sz="1700" dirty="0">
                <a:solidFill>
                  <a:schemeClr val="bg2">
                    <a:lumMod val="25000"/>
                  </a:schemeClr>
                </a:solidFill>
                <a:ea typeface="Tahoma" pitchFamily="34" charset="0"/>
              </a:rPr>
              <a:t> 347-ПЭК16</a:t>
            </a:r>
          </a:p>
          <a:p>
            <a:pPr marL="85725" algn="just">
              <a:spcAft>
                <a:spcPts val="600"/>
              </a:spcAft>
              <a:buClr>
                <a:srgbClr val="C0C0C0"/>
              </a:buClr>
              <a:buSzPct val="85000"/>
              <a:tabLst>
                <a:tab pos="85725" algn="l"/>
              </a:tabLst>
            </a:pPr>
            <a:r>
              <a:rPr lang="ru-RU" sz="1550" b="1" i="1" dirty="0">
                <a:solidFill>
                  <a:schemeClr val="bg2">
                    <a:lumMod val="25000"/>
                  </a:schemeClr>
                </a:solidFill>
                <a:ea typeface="Tahoma" pitchFamily="34" charset="0"/>
              </a:rPr>
              <a:t>Независимо от вида активов при возникновении спора о размере действительной доли участника суд должен установить рыночную стоимость активов общества (стоимость предприятия). Суд не ограничен в круге доказательств, определяющих рыночную стоимость активов, только данными бухгалтерского учета</a:t>
            </a:r>
            <a:r>
              <a:rPr lang="ru-RU" sz="1550" i="1" dirty="0">
                <a:solidFill>
                  <a:schemeClr val="bg2">
                    <a:lumMod val="25000"/>
                  </a:schemeClr>
                </a:solidFill>
                <a:ea typeface="Tahoma" pitchFamily="34" charset="0"/>
              </a:rPr>
              <a:t>. </a:t>
            </a:r>
          </a:p>
          <a:p>
            <a:pPr marL="85725"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Обоснованность применения экспертом скидок, связанных с неконтрольным влиянием и степенью ликвидности имущества, как существенно влияющих на стоимость объекта оценки, должна быть оценена судами на основании положений действующего законодательства об экспертной и оценочной деятельности . </a:t>
            </a:r>
          </a:p>
          <a:p>
            <a:pPr marL="85725"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В постановлении суда указано, что при определении действительной стоимости доли не подлежат применению понижающие коэффициенты непосредственно к стоимости доли участника, однако при определении рыночной стоимости активов общества названные коэффициенты следует учитывать. Применение указанных коэффициентов для определения рыночной стоимости пакетов акций не исключено Законом об обществах, является обычной практикой и соответствует сложившимся условиям делового оборота. </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5" y="460694"/>
            <a:ext cx="7363550" cy="6092501"/>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3" name="Рисунок 22" descr="logo_white-07.png">
            <a:extLst>
              <a:ext uri="{FF2B5EF4-FFF2-40B4-BE49-F238E27FC236}">
                <a16:creationId xmlns:a16="http://schemas.microsoft.com/office/drawing/2014/main" id="{74751346-36BD-428E-AFA3-74C8A042E685}"/>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1440273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rcRect r="67279"/>
          <a:stretch>
            <a:fillRect/>
          </a:stretch>
        </p:blipFill>
        <p:spPr>
          <a:xfrm>
            <a:off x="0" y="0"/>
            <a:ext cx="3989294" cy="6858000"/>
          </a:xfrm>
          <a:prstGeom prst="rect">
            <a:avLst/>
          </a:prstGeom>
        </p:spPr>
      </p:pic>
      <p:pic>
        <p:nvPicPr>
          <p:cNvPr id="34" name="Рисунок 33" descr="fon_prez_AFK-02.png"/>
          <p:cNvPicPr>
            <a:picLocks noChangeAspect="1"/>
          </p:cNvPicPr>
          <p:nvPr/>
        </p:nvPicPr>
        <p:blipFill>
          <a:blip r:embed="rId3" cstate="print"/>
          <a:stretch>
            <a:fillRect/>
          </a:stretch>
        </p:blipFill>
        <p:spPr>
          <a:xfrm>
            <a:off x="0" y="0"/>
            <a:ext cx="3904488" cy="6858000"/>
          </a:xfrm>
          <a:prstGeom prst="rect">
            <a:avLst/>
          </a:prstGeom>
        </p:spPr>
      </p:pic>
      <p:sp>
        <p:nvSpPr>
          <p:cNvPr id="35" name="Прямоугольник 34"/>
          <p:cNvSpPr/>
          <p:nvPr/>
        </p:nvSpPr>
        <p:spPr>
          <a:xfrm>
            <a:off x="236426" y="460695"/>
            <a:ext cx="2243050" cy="830997"/>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Судебная </a:t>
            </a:r>
          </a:p>
          <a:p>
            <a:r>
              <a:rPr lang="ru-RU" sz="2400" b="1" i="1" cap="all" spc="60" dirty="0">
                <a:solidFill>
                  <a:schemeClr val="bg1"/>
                </a:solidFill>
                <a:latin typeface="Segoe UI" pitchFamily="34" charset="0"/>
                <a:cs typeface="Segoe UI" pitchFamily="34" charset="0"/>
              </a:rPr>
              <a:t>экспертиза</a:t>
            </a:r>
          </a:p>
        </p:txBody>
      </p:sp>
      <p:sp>
        <p:nvSpPr>
          <p:cNvPr id="36" name="TextBox 35"/>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a:t>
            </a:fld>
            <a:endParaRPr lang="ru-RU" altLang="ru-RU" sz="1400" dirty="0">
              <a:solidFill>
                <a:schemeClr val="bg1">
                  <a:lumMod val="50000"/>
                </a:schemeClr>
              </a:solidFill>
              <a:latin typeface="Segoe UI" pitchFamily="34" charset="0"/>
              <a:ea typeface="Arial" charset="0"/>
              <a:cs typeface="Segoe UI" pitchFamily="34" charset="0"/>
            </a:endParaRPr>
          </a:p>
        </p:txBody>
      </p:sp>
      <p:grpSp>
        <p:nvGrpSpPr>
          <p:cNvPr id="4" name="Группа 3">
            <a:extLst>
              <a:ext uri="{FF2B5EF4-FFF2-40B4-BE49-F238E27FC236}">
                <a16:creationId xmlns:a16="http://schemas.microsoft.com/office/drawing/2014/main" id="{E52870B9-34D7-489B-959F-8C5B7996F8E7}"/>
              </a:ext>
            </a:extLst>
          </p:cNvPr>
          <p:cNvGrpSpPr/>
          <p:nvPr/>
        </p:nvGrpSpPr>
        <p:grpSpPr>
          <a:xfrm>
            <a:off x="4310744" y="294705"/>
            <a:ext cx="7363860" cy="1858593"/>
            <a:chOff x="4310744" y="294705"/>
            <a:chExt cx="7363860" cy="1858593"/>
          </a:xfrm>
        </p:grpSpPr>
        <p:sp>
          <p:nvSpPr>
            <p:cNvPr id="24" name="Прямоугольник 23">
              <a:extLst>
                <a:ext uri="{FF2B5EF4-FFF2-40B4-BE49-F238E27FC236}">
                  <a16:creationId xmlns:a16="http://schemas.microsoft.com/office/drawing/2014/main" id="{04891EC6-DECC-4EB1-BFC0-B4CEFF54AE02}"/>
                </a:ext>
              </a:extLst>
            </p:cNvPr>
            <p:cNvSpPr/>
            <p:nvPr/>
          </p:nvSpPr>
          <p:spPr>
            <a:xfrm>
              <a:off x="4310744" y="496321"/>
              <a:ext cx="7363860" cy="1656977"/>
            </a:xfrm>
            <a:prstGeom prst="rect">
              <a:avLst/>
            </a:prstGeom>
            <a:solidFill>
              <a:srgbClr val="DC551E">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ru-RU" sz="1600" dirty="0">
                <a:solidFill>
                  <a:srgbClr val="333C43"/>
                </a:solidFill>
                <a:latin typeface="Segoe UI" pitchFamily="34" charset="0"/>
                <a:cs typeface="Segoe UI" pitchFamily="34" charset="0"/>
              </a:endParaRPr>
            </a:p>
          </p:txBody>
        </p:sp>
        <p:pic>
          <p:nvPicPr>
            <p:cNvPr id="16" name="Рисунок 15" descr="sud_ves.png">
              <a:extLst>
                <a:ext uri="{FF2B5EF4-FFF2-40B4-BE49-F238E27FC236}">
                  <a16:creationId xmlns:a16="http://schemas.microsoft.com/office/drawing/2014/main" id="{2FB8530F-FB3B-44D3-AD32-3BD7B45307E4}"/>
                </a:ext>
              </a:extLst>
            </p:cNvPr>
            <p:cNvPicPr>
              <a:picLocks noChangeAspect="1"/>
            </p:cNvPicPr>
            <p:nvPr/>
          </p:nvPicPr>
          <p:blipFill>
            <a:blip r:embed="rId4" cstate="print">
              <a:biLevel thresh="25000"/>
            </a:blip>
            <a:stretch>
              <a:fillRect/>
            </a:stretch>
          </p:blipFill>
          <p:spPr>
            <a:xfrm>
              <a:off x="4495084" y="715692"/>
              <a:ext cx="1322848" cy="1152000"/>
            </a:xfrm>
            <a:prstGeom prst="rect">
              <a:avLst/>
            </a:prstGeom>
          </p:spPr>
        </p:pic>
        <p:sp>
          <p:nvSpPr>
            <p:cNvPr id="2" name="TextBox 1">
              <a:extLst>
                <a:ext uri="{FF2B5EF4-FFF2-40B4-BE49-F238E27FC236}">
                  <a16:creationId xmlns:a16="http://schemas.microsoft.com/office/drawing/2014/main" id="{8A2EDA50-D3F5-41A6-AF5C-335D5B5F40A1}"/>
                </a:ext>
              </a:extLst>
            </p:cNvPr>
            <p:cNvSpPr txBox="1"/>
            <p:nvPr/>
          </p:nvSpPr>
          <p:spPr>
            <a:xfrm>
              <a:off x="6002272" y="553028"/>
              <a:ext cx="5540544" cy="1477328"/>
            </a:xfrm>
            <a:prstGeom prst="rect">
              <a:avLst/>
            </a:prstGeom>
            <a:noFill/>
          </p:spPr>
          <p:txBody>
            <a:bodyPr wrap="square" rtlCol="0">
              <a:spAutoFit/>
            </a:bodyPr>
            <a:lstStyle/>
            <a:p>
              <a:r>
                <a:rPr lang="ru-RU" dirty="0">
                  <a:solidFill>
                    <a:srgbClr val="333C43"/>
                  </a:solidFill>
                  <a:latin typeface="Segoe UI" pitchFamily="34" charset="0"/>
                  <a:cs typeface="Segoe UI" pitchFamily="34" charset="0"/>
                </a:rPr>
                <a:t>Производство судебных экспертиз по уголовным, арбитражным и гражданским делам, по делам об административных правонарушениях, включая защиту проведенной независимой экспертизы в суде</a:t>
              </a:r>
            </a:p>
          </p:txBody>
        </p:sp>
        <p:sp>
          <p:nvSpPr>
            <p:cNvPr id="3" name="Прямоугольник: один усеченный угол 2">
              <a:extLst>
                <a:ext uri="{FF2B5EF4-FFF2-40B4-BE49-F238E27FC236}">
                  <a16:creationId xmlns:a16="http://schemas.microsoft.com/office/drawing/2014/main" id="{987B5B7B-7EEA-4FEC-A2F5-DACE6E856D7C}"/>
                </a:ext>
              </a:extLst>
            </p:cNvPr>
            <p:cNvSpPr/>
            <p:nvPr/>
          </p:nvSpPr>
          <p:spPr>
            <a:xfrm>
              <a:off x="4310744" y="294705"/>
              <a:ext cx="1691528" cy="213181"/>
            </a:xfrm>
            <a:prstGeom prst="snip1Rect">
              <a:avLst/>
            </a:prstGeom>
            <a:solidFill>
              <a:srgbClr val="DC551E">
                <a:alpha val="86000"/>
              </a:srgbClr>
            </a:solidFill>
            <a:ln>
              <a:solidFill>
                <a:srgbClr val="DC55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 name="Группа 6">
            <a:extLst>
              <a:ext uri="{FF2B5EF4-FFF2-40B4-BE49-F238E27FC236}">
                <a16:creationId xmlns:a16="http://schemas.microsoft.com/office/drawing/2014/main" id="{09B63AD4-CA7B-4E5A-A311-6108FABA1F7F}"/>
              </a:ext>
            </a:extLst>
          </p:cNvPr>
          <p:cNvGrpSpPr/>
          <p:nvPr/>
        </p:nvGrpSpPr>
        <p:grpSpPr>
          <a:xfrm>
            <a:off x="4310744" y="2459184"/>
            <a:ext cx="7363860" cy="1880057"/>
            <a:chOff x="4310744" y="2359774"/>
            <a:chExt cx="7363860" cy="1880057"/>
          </a:xfrm>
        </p:grpSpPr>
        <p:sp>
          <p:nvSpPr>
            <p:cNvPr id="29" name="Прямоугольник 28">
              <a:extLst>
                <a:ext uri="{FF2B5EF4-FFF2-40B4-BE49-F238E27FC236}">
                  <a16:creationId xmlns:a16="http://schemas.microsoft.com/office/drawing/2014/main" id="{1CB3EA36-AC78-4015-B6A9-4AC4609F31A5}"/>
                </a:ext>
              </a:extLst>
            </p:cNvPr>
            <p:cNvSpPr/>
            <p:nvPr/>
          </p:nvSpPr>
          <p:spPr>
            <a:xfrm>
              <a:off x="4310744" y="2582854"/>
              <a:ext cx="7363860" cy="1656977"/>
            </a:xfrm>
            <a:prstGeom prst="rect">
              <a:avLst/>
            </a:prstGeom>
            <a:solidFill>
              <a:srgbClr val="EB780F">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ru-RU" sz="1600" dirty="0">
                <a:solidFill>
                  <a:srgbClr val="333C43"/>
                </a:solidFill>
                <a:latin typeface="Segoe UI" pitchFamily="34" charset="0"/>
                <a:cs typeface="Segoe UI" pitchFamily="34" charset="0"/>
              </a:endParaRPr>
            </a:p>
          </p:txBody>
        </p:sp>
        <p:pic>
          <p:nvPicPr>
            <p:cNvPr id="20" name="Рисунок 19" descr="letter.png">
              <a:extLst>
                <a:ext uri="{FF2B5EF4-FFF2-40B4-BE49-F238E27FC236}">
                  <a16:creationId xmlns:a16="http://schemas.microsoft.com/office/drawing/2014/main" id="{747224DE-CB7D-4E69-B4C8-BAB1093BDDC1}"/>
                </a:ext>
              </a:extLst>
            </p:cNvPr>
            <p:cNvPicPr>
              <a:picLocks noChangeAspect="1"/>
            </p:cNvPicPr>
            <p:nvPr/>
          </p:nvPicPr>
          <p:blipFill>
            <a:blip r:embed="rId5" cstate="print">
              <a:biLevel thresh="25000"/>
              <a:extLst>
                <a:ext uri="{BEBA8EAE-BF5A-486C-A8C5-ECC9F3942E4B}">
                  <a14:imgProps xmlns:a14="http://schemas.microsoft.com/office/drawing/2010/main">
                    <a14:imgLayer r:embed="rId6">
                      <a14:imgEffect>
                        <a14:saturation sat="74000"/>
                      </a14:imgEffect>
                    </a14:imgLayer>
                  </a14:imgProps>
                </a:ext>
              </a:extLst>
            </a:blip>
            <a:stretch>
              <a:fillRect/>
            </a:stretch>
          </p:blipFill>
          <p:spPr>
            <a:xfrm>
              <a:off x="4525876" y="2762839"/>
              <a:ext cx="1292056" cy="1332322"/>
            </a:xfrm>
            <a:prstGeom prst="rect">
              <a:avLst/>
            </a:prstGeom>
          </p:spPr>
        </p:pic>
        <p:sp>
          <p:nvSpPr>
            <p:cNvPr id="30" name="TextBox 29">
              <a:extLst>
                <a:ext uri="{FF2B5EF4-FFF2-40B4-BE49-F238E27FC236}">
                  <a16:creationId xmlns:a16="http://schemas.microsoft.com/office/drawing/2014/main" id="{546FC08E-7DA6-4B83-9F73-6D8CF45B7CBD}"/>
                </a:ext>
              </a:extLst>
            </p:cNvPr>
            <p:cNvSpPr txBox="1"/>
            <p:nvPr/>
          </p:nvSpPr>
          <p:spPr>
            <a:xfrm>
              <a:off x="6002272" y="2672678"/>
              <a:ext cx="5540544" cy="1477328"/>
            </a:xfrm>
            <a:prstGeom prst="rect">
              <a:avLst/>
            </a:prstGeom>
            <a:noFill/>
          </p:spPr>
          <p:txBody>
            <a:bodyPr wrap="square" rtlCol="0">
              <a:spAutoFit/>
            </a:bodyPr>
            <a:lstStyle/>
            <a:p>
              <a:r>
                <a:rPr lang="ru-RU" dirty="0">
                  <a:solidFill>
                    <a:srgbClr val="333C43"/>
                  </a:solidFill>
                  <a:latin typeface="Segoe UI" pitchFamily="34" charset="0"/>
                  <a:cs typeface="Segoe UI" pitchFamily="34" charset="0"/>
                </a:rPr>
                <a:t>Рецензирование материалов уголовных, арбитражных и гражданских дел, дел об административных правонарушениях, подготовленных экспертами государственных и негосударственных центров судебных экспертиз</a:t>
              </a:r>
            </a:p>
          </p:txBody>
        </p:sp>
        <p:sp>
          <p:nvSpPr>
            <p:cNvPr id="33" name="Прямоугольник: один усеченный угол 32">
              <a:extLst>
                <a:ext uri="{FF2B5EF4-FFF2-40B4-BE49-F238E27FC236}">
                  <a16:creationId xmlns:a16="http://schemas.microsoft.com/office/drawing/2014/main" id="{8FDA8394-4615-4438-9C32-6B0D94126829}"/>
                </a:ext>
              </a:extLst>
            </p:cNvPr>
            <p:cNvSpPr/>
            <p:nvPr/>
          </p:nvSpPr>
          <p:spPr>
            <a:xfrm>
              <a:off x="4310744" y="2359774"/>
              <a:ext cx="1691528" cy="212400"/>
            </a:xfrm>
            <a:prstGeom prst="snip1Rect">
              <a:avLst/>
            </a:prstGeom>
            <a:solidFill>
              <a:srgbClr val="EB780F">
                <a:alpha val="88000"/>
              </a:srgbClr>
            </a:solidFill>
            <a:ln>
              <a:solidFill>
                <a:srgbClr val="EB7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 name="Группа 7">
            <a:extLst>
              <a:ext uri="{FF2B5EF4-FFF2-40B4-BE49-F238E27FC236}">
                <a16:creationId xmlns:a16="http://schemas.microsoft.com/office/drawing/2014/main" id="{4BC132B6-BD62-4B2E-96D1-0023AEDE045C}"/>
              </a:ext>
            </a:extLst>
          </p:cNvPr>
          <p:cNvGrpSpPr/>
          <p:nvPr/>
        </p:nvGrpSpPr>
        <p:grpSpPr>
          <a:xfrm>
            <a:off x="4310744" y="4644767"/>
            <a:ext cx="7363860" cy="1877338"/>
            <a:chOff x="4310744" y="4449026"/>
            <a:chExt cx="7363860" cy="1877338"/>
          </a:xfrm>
        </p:grpSpPr>
        <p:sp>
          <p:nvSpPr>
            <p:cNvPr id="31" name="Прямоугольник 30">
              <a:extLst>
                <a:ext uri="{FF2B5EF4-FFF2-40B4-BE49-F238E27FC236}">
                  <a16:creationId xmlns:a16="http://schemas.microsoft.com/office/drawing/2014/main" id="{0AB56092-1BFE-472F-946E-EAC28C90CE1F}"/>
                </a:ext>
              </a:extLst>
            </p:cNvPr>
            <p:cNvSpPr/>
            <p:nvPr/>
          </p:nvSpPr>
          <p:spPr>
            <a:xfrm>
              <a:off x="4310744" y="4669387"/>
              <a:ext cx="7363860" cy="1656977"/>
            </a:xfrm>
            <a:prstGeom prst="rect">
              <a:avLst/>
            </a:prstGeom>
            <a:solidFill>
              <a:srgbClr val="FFAF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ru-RU" sz="1600" dirty="0">
                <a:solidFill>
                  <a:srgbClr val="333C43"/>
                </a:solidFill>
                <a:latin typeface="Segoe UI" pitchFamily="34" charset="0"/>
                <a:cs typeface="Segoe UI" pitchFamily="34" charset="0"/>
              </a:endParaRPr>
            </a:p>
          </p:txBody>
        </p:sp>
        <p:pic>
          <p:nvPicPr>
            <p:cNvPr id="21" name="Рисунок 20" descr="partner.png">
              <a:extLst>
                <a:ext uri="{FF2B5EF4-FFF2-40B4-BE49-F238E27FC236}">
                  <a16:creationId xmlns:a16="http://schemas.microsoft.com/office/drawing/2014/main" id="{50783ED0-52B5-4788-A646-A85D59A35C9A}"/>
                </a:ext>
              </a:extLst>
            </p:cNvPr>
            <p:cNvPicPr>
              <a:picLocks noChangeAspect="1"/>
            </p:cNvPicPr>
            <p:nvPr/>
          </p:nvPicPr>
          <p:blipFill>
            <a:blip r:embed="rId7" cstate="print">
              <a:biLevel thresh="25000"/>
            </a:blip>
            <a:stretch>
              <a:fillRect/>
            </a:stretch>
          </p:blipFill>
          <p:spPr>
            <a:xfrm>
              <a:off x="4495084" y="4921875"/>
              <a:ext cx="1322848" cy="1152000"/>
            </a:xfrm>
            <a:prstGeom prst="rect">
              <a:avLst/>
            </a:prstGeom>
          </p:spPr>
        </p:pic>
        <p:sp>
          <p:nvSpPr>
            <p:cNvPr id="32" name="TextBox 31">
              <a:extLst>
                <a:ext uri="{FF2B5EF4-FFF2-40B4-BE49-F238E27FC236}">
                  <a16:creationId xmlns:a16="http://schemas.microsoft.com/office/drawing/2014/main" id="{FF632D3D-72EF-45D5-9CB0-DD2F1F4DC40A}"/>
                </a:ext>
              </a:extLst>
            </p:cNvPr>
            <p:cNvSpPr txBox="1"/>
            <p:nvPr/>
          </p:nvSpPr>
          <p:spPr>
            <a:xfrm>
              <a:off x="6002272" y="4897710"/>
              <a:ext cx="5540544" cy="1200329"/>
            </a:xfrm>
            <a:prstGeom prst="rect">
              <a:avLst/>
            </a:prstGeom>
            <a:noFill/>
          </p:spPr>
          <p:txBody>
            <a:bodyPr wrap="square" rtlCol="0">
              <a:spAutoFit/>
            </a:bodyPr>
            <a:lstStyle/>
            <a:p>
              <a:r>
                <a:rPr lang="ru-RU" dirty="0">
                  <a:solidFill>
                    <a:srgbClr val="333C43"/>
                  </a:solidFill>
                  <a:latin typeface="Segoe UI" pitchFamily="34" charset="0"/>
                  <a:cs typeface="Segoe UI" pitchFamily="34" charset="0"/>
                </a:rPr>
                <a:t>Консультирование по вопросам использования специальных знаний в уголовном, административном, арбитражном или гражданском судопроизводстве</a:t>
              </a:r>
            </a:p>
          </p:txBody>
        </p:sp>
        <p:sp>
          <p:nvSpPr>
            <p:cNvPr id="37" name="Прямоугольник: один усеченный угол 36">
              <a:extLst>
                <a:ext uri="{FF2B5EF4-FFF2-40B4-BE49-F238E27FC236}">
                  <a16:creationId xmlns:a16="http://schemas.microsoft.com/office/drawing/2014/main" id="{B3C38A31-ED2A-43B0-A10E-AC6C08C06079}"/>
                </a:ext>
              </a:extLst>
            </p:cNvPr>
            <p:cNvSpPr/>
            <p:nvPr/>
          </p:nvSpPr>
          <p:spPr>
            <a:xfrm>
              <a:off x="4310744" y="4449026"/>
              <a:ext cx="1691528" cy="212400"/>
            </a:xfrm>
            <a:prstGeom prst="snip1Rect">
              <a:avLst/>
            </a:prstGeom>
            <a:solidFill>
              <a:srgbClr val="FFAF00">
                <a:alpha val="86000"/>
              </a:srgbClr>
            </a:solidFill>
            <a:ln>
              <a:solidFill>
                <a:srgbClr val="FFA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38" name="Рисунок 37" descr="logo_white-07.png">
            <a:extLst>
              <a:ext uri="{FF2B5EF4-FFF2-40B4-BE49-F238E27FC236}">
                <a16:creationId xmlns:a16="http://schemas.microsoft.com/office/drawing/2014/main" id="{D0141158-675A-4D4C-983E-BCAFE42B0C13}"/>
              </a:ext>
            </a:extLst>
          </p:cNvPr>
          <p:cNvPicPr>
            <a:picLocks noChangeAspect="1"/>
          </p:cNvPicPr>
          <p:nvPr/>
        </p:nvPicPr>
        <p:blipFill>
          <a:blip r:embed="rId8"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1392026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Рисунок 28" descr="fon_prez_AFK-02.png"/>
          <p:cNvPicPr>
            <a:picLocks noChangeAspect="1"/>
          </p:cNvPicPr>
          <p:nvPr/>
        </p:nvPicPr>
        <p:blipFill>
          <a:blip r:embed="rId3" cstate="print"/>
          <a:stretch>
            <a:fillRect/>
          </a:stretch>
        </p:blipFill>
        <p:spPr>
          <a:xfrm>
            <a:off x="0" y="0"/>
            <a:ext cx="3904487" cy="6858000"/>
          </a:xfrm>
          <a:prstGeom prst="rect">
            <a:avLst/>
          </a:prstGeom>
        </p:spPr>
      </p:pic>
      <p:sp>
        <p:nvSpPr>
          <p:cNvPr id="3" name="Прямоугольник 2"/>
          <p:cNvSpPr/>
          <p:nvPr/>
        </p:nvSpPr>
        <p:spPr>
          <a:xfrm>
            <a:off x="230168" y="460695"/>
            <a:ext cx="3593100" cy="2677656"/>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Определение размера</a:t>
            </a:r>
          </a:p>
          <a:p>
            <a:r>
              <a:rPr lang="ru-RU" sz="2400" b="1" i="1" cap="all" spc="60" dirty="0">
                <a:solidFill>
                  <a:schemeClr val="bg1"/>
                </a:solidFill>
                <a:latin typeface="Segoe UI" pitchFamily="34" charset="0"/>
                <a:cs typeface="Segoe UI" pitchFamily="34" charset="0"/>
              </a:rPr>
              <a:t>действительной</a:t>
            </a:r>
          </a:p>
          <a:p>
            <a:r>
              <a:rPr lang="ru-RU" sz="2400" b="1" i="1" cap="all" spc="60" dirty="0">
                <a:solidFill>
                  <a:schemeClr val="bg1"/>
                </a:solidFill>
                <a:latin typeface="Segoe UI" pitchFamily="34" charset="0"/>
                <a:cs typeface="Segoe UI" pitchFamily="34" charset="0"/>
              </a:rPr>
              <a:t>стоимости доли </a:t>
            </a:r>
          </a:p>
          <a:p>
            <a:r>
              <a:rPr lang="ru-RU" sz="2400" b="1" i="1" cap="all" spc="60" dirty="0">
                <a:solidFill>
                  <a:schemeClr val="bg1"/>
                </a:solidFill>
                <a:latin typeface="Segoe UI" pitchFamily="34" charset="0"/>
                <a:cs typeface="Segoe UI" pitchFamily="34" charset="0"/>
              </a:rPr>
              <a:t>Участника</a:t>
            </a:r>
          </a:p>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20</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38" name="Прямоугольник 37">
            <a:extLst>
              <a:ext uri="{FF2B5EF4-FFF2-40B4-BE49-F238E27FC236}">
                <a16:creationId xmlns:a16="http://schemas.microsoft.com/office/drawing/2014/main" id="{81410E14-3EA9-4220-9E64-3D11C6C96034}"/>
              </a:ext>
            </a:extLst>
          </p:cNvPr>
          <p:cNvSpPr/>
          <p:nvPr/>
        </p:nvSpPr>
        <p:spPr>
          <a:xfrm>
            <a:off x="4411514" y="625230"/>
            <a:ext cx="7263090" cy="338554"/>
          </a:xfrm>
          <a:prstGeom prst="rect">
            <a:avLst/>
          </a:prstGeom>
        </p:spPr>
        <p:txBody>
          <a:bodyPr wrap="square">
            <a:spAutoFit/>
          </a:bodyPr>
          <a:lstStyle/>
          <a:p>
            <a:r>
              <a:rPr lang="ru-RU" sz="1600" b="1" cap="all" spc="60" dirty="0">
                <a:solidFill>
                  <a:srgbClr val="333C48"/>
                </a:solidFill>
              </a:rPr>
              <a:t>Какие резервы надо создавать в бухгалтерском учете </a:t>
            </a:r>
          </a:p>
        </p:txBody>
      </p:sp>
      <p:sp>
        <p:nvSpPr>
          <p:cNvPr id="41" name="Прямоугольник 40">
            <a:extLst>
              <a:ext uri="{FF2B5EF4-FFF2-40B4-BE49-F238E27FC236}">
                <a16:creationId xmlns:a16="http://schemas.microsoft.com/office/drawing/2014/main" id="{4BA753CA-3800-417A-8DF5-4EB7BDE7B298}"/>
              </a:ext>
            </a:extLst>
          </p:cNvPr>
          <p:cNvSpPr/>
          <p:nvPr/>
        </p:nvSpPr>
        <p:spPr>
          <a:xfrm>
            <a:off x="4411513" y="1799523"/>
            <a:ext cx="7287427" cy="1087477"/>
          </a:xfrm>
          <a:prstGeom prst="rect">
            <a:avLst/>
          </a:prstGeom>
        </p:spPr>
        <p:txBody>
          <a:bodyPr wrap="square">
            <a:spAutoFit/>
          </a:bodyPr>
          <a:lstStyle/>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latin typeface="Segoe UI" pitchFamily="34" charset="0"/>
                <a:ea typeface="ＭＳ Ｐゴシック" charset="0"/>
                <a:cs typeface="Segoe UI" pitchFamily="34" charset="0"/>
                <a:sym typeface="Lato" charset="0"/>
              </a:rPr>
              <a:t>Резерв по сомнительным долгам;</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Резерв под снижение стоимости материальных ценностей</a:t>
            </a:r>
            <a:r>
              <a:rPr lang="ru-RU" sz="1600" dirty="0">
                <a:solidFill>
                  <a:srgbClr val="333C48"/>
                </a:solidFill>
                <a:latin typeface="Segoe UI" pitchFamily="34" charset="0"/>
                <a:ea typeface="ＭＳ Ｐゴシック" charset="0"/>
                <a:cs typeface="Segoe UI" pitchFamily="34" charset="0"/>
                <a:sym typeface="Lato" charset="0"/>
              </a:rPr>
              <a:t>;</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Резерв под обесценение финансовых вложений</a:t>
            </a:r>
            <a:r>
              <a:rPr lang="ru-RU" sz="1600" dirty="0">
                <a:solidFill>
                  <a:srgbClr val="333C48"/>
                </a:solidFill>
                <a:ea typeface="ＭＳ Ｐゴシック" charset="0"/>
                <a:sym typeface="Lato" charset="0"/>
              </a:rPr>
              <a:t>;</a:t>
            </a:r>
          </a:p>
        </p:txBody>
      </p:sp>
      <p:sp>
        <p:nvSpPr>
          <p:cNvPr id="42" name="Прямоугольник 41">
            <a:extLst>
              <a:ext uri="{FF2B5EF4-FFF2-40B4-BE49-F238E27FC236}">
                <a16:creationId xmlns:a16="http://schemas.microsoft.com/office/drawing/2014/main" id="{07BDA249-9E62-4627-97F2-D275B6045F35}"/>
              </a:ext>
            </a:extLst>
          </p:cNvPr>
          <p:cNvSpPr/>
          <p:nvPr/>
        </p:nvSpPr>
        <p:spPr>
          <a:xfrm>
            <a:off x="4411514" y="1463538"/>
            <a:ext cx="7263090" cy="338554"/>
          </a:xfrm>
          <a:prstGeom prst="rect">
            <a:avLst/>
          </a:prstGeom>
        </p:spPr>
        <p:txBody>
          <a:bodyPr wrap="square">
            <a:spAutoFit/>
          </a:bodyPr>
          <a:lstStyle/>
          <a:p>
            <a:r>
              <a:rPr lang="ru-RU" sz="1600" b="1" cap="all" spc="60" dirty="0">
                <a:solidFill>
                  <a:srgbClr val="333C48"/>
                </a:solidFill>
              </a:rPr>
              <a:t>Организации обязаны создавать</a:t>
            </a:r>
            <a:r>
              <a:rPr lang="ru-RU" sz="1600" b="1" cap="all" spc="60" dirty="0">
                <a:solidFill>
                  <a:srgbClr val="333C48"/>
                </a:solidFill>
                <a:latin typeface="Segoe UI" pitchFamily="34" charset="0"/>
                <a:cs typeface="Segoe UI" pitchFamily="34" charset="0"/>
              </a:rPr>
              <a:t>:</a:t>
            </a:r>
          </a:p>
        </p:txBody>
      </p:sp>
      <p:pic>
        <p:nvPicPr>
          <p:cNvPr id="43" name="Рисунок 42" descr="logo_white-07.png">
            <a:extLst>
              <a:ext uri="{FF2B5EF4-FFF2-40B4-BE49-F238E27FC236}">
                <a16:creationId xmlns:a16="http://schemas.microsoft.com/office/drawing/2014/main" id="{B57470A7-D57C-4C4D-843A-FD0BFB3BBA59}"/>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10" name="Прямоугольник 9">
            <a:extLst>
              <a:ext uri="{FF2B5EF4-FFF2-40B4-BE49-F238E27FC236}">
                <a16:creationId xmlns:a16="http://schemas.microsoft.com/office/drawing/2014/main" id="{1EAB6207-2459-F44D-948A-A7F0FD6D1ACF}"/>
              </a:ext>
            </a:extLst>
          </p:cNvPr>
          <p:cNvSpPr/>
          <p:nvPr/>
        </p:nvSpPr>
        <p:spPr>
          <a:xfrm>
            <a:off x="4411513" y="3138351"/>
            <a:ext cx="7263090" cy="3406061"/>
          </a:xfrm>
          <a:prstGeom prst="rect">
            <a:avLst/>
          </a:prstGeom>
        </p:spPr>
        <p:txBody>
          <a:bodyPr wrap="square">
            <a:spAutoFit/>
          </a:bodyPr>
          <a:lstStyle/>
          <a:p>
            <a:pPr algn="just"/>
            <a:r>
              <a:rPr lang="ru-RU" sz="1600" b="1" cap="all" spc="60" dirty="0">
                <a:solidFill>
                  <a:srgbClr val="333C48"/>
                </a:solidFill>
              </a:rPr>
              <a:t>Организации обязаны признавать оценочные обязательства - </a:t>
            </a:r>
            <a:endParaRPr lang="ru-RU" sz="1600" b="1" cap="all" spc="60" dirty="0">
              <a:solidFill>
                <a:srgbClr val="333C48"/>
              </a:solidFill>
              <a:latin typeface="Segoe UI" pitchFamily="34" charset="0"/>
              <a:cs typeface="Segoe UI" pitchFamily="34" charset="0"/>
            </a:endParaRPr>
          </a:p>
          <a:p>
            <a:pPr algn="just"/>
            <a:r>
              <a:rPr lang="ru-RU" sz="1600" b="1" cap="all" spc="60" dirty="0">
                <a:solidFill>
                  <a:srgbClr val="333C48"/>
                </a:solidFill>
              </a:rPr>
              <a:t>обязательства организации с неопределенной величиной и (или) сроком исполнения, и как, следствие, резервировать соответствующие средства для покрытия предстоящих расходов</a:t>
            </a:r>
          </a:p>
          <a:p>
            <a:pPr algn="just"/>
            <a:endParaRPr lang="ru-RU" sz="1550" dirty="0">
              <a:solidFill>
                <a:schemeClr val="bg2">
                  <a:lumMod val="25000"/>
                </a:schemeClr>
              </a:solidFill>
              <a:ea typeface="Tahoma" pitchFamily="34" charset="0"/>
            </a:endParaRPr>
          </a:p>
          <a:p>
            <a:pPr algn="just"/>
            <a:r>
              <a:rPr lang="ru-RU" sz="1550" dirty="0">
                <a:solidFill>
                  <a:schemeClr val="bg2">
                    <a:lumMod val="25000"/>
                  </a:schemeClr>
                </a:solidFill>
                <a:ea typeface="Tahoma" pitchFamily="34" charset="0"/>
              </a:rPr>
              <a:t>Оценочное обязательство может возникнуть:</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из норм законодательных и иных нормативных правовых актов, судебных решений, договоров;</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в результате действий организации, которые вследствие установившейся прошлой практики или заявлений организации указывают другим лицам, что организация принимает на себя определенные обязанности, и, как следствие, у таких лиц возникают обоснованные ожидания, что организация выполнит такие обязанности.</a:t>
            </a:r>
          </a:p>
        </p:txBody>
      </p:sp>
    </p:spTree>
    <p:extLst>
      <p:ext uri="{BB962C8B-B14F-4D97-AF65-F5344CB8AC3E}">
        <p14:creationId xmlns:p14="http://schemas.microsoft.com/office/powerpoint/2010/main" val="991813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Рисунок 28" descr="fon_prez_AFK-02.png"/>
          <p:cNvPicPr>
            <a:picLocks noChangeAspect="1"/>
          </p:cNvPicPr>
          <p:nvPr/>
        </p:nvPicPr>
        <p:blipFill>
          <a:blip r:embed="rId3" cstate="print"/>
          <a:stretch>
            <a:fillRect/>
          </a:stretch>
        </p:blipFill>
        <p:spPr>
          <a:xfrm>
            <a:off x="0" y="0"/>
            <a:ext cx="3904487" cy="6858000"/>
          </a:xfrm>
          <a:prstGeom prst="rect">
            <a:avLst/>
          </a:prstGeom>
        </p:spPr>
      </p:pic>
      <p:sp>
        <p:nvSpPr>
          <p:cNvPr id="3" name="Прямоугольник 2"/>
          <p:cNvSpPr/>
          <p:nvPr/>
        </p:nvSpPr>
        <p:spPr>
          <a:xfrm>
            <a:off x="230168" y="460695"/>
            <a:ext cx="3593100" cy="2677656"/>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Определение размера</a:t>
            </a:r>
          </a:p>
          <a:p>
            <a:r>
              <a:rPr lang="ru-RU" sz="2400" b="1" i="1" cap="all" spc="60" dirty="0">
                <a:solidFill>
                  <a:schemeClr val="bg1"/>
                </a:solidFill>
                <a:latin typeface="Segoe UI" pitchFamily="34" charset="0"/>
                <a:cs typeface="Segoe UI" pitchFamily="34" charset="0"/>
              </a:rPr>
              <a:t>действительной</a:t>
            </a:r>
          </a:p>
          <a:p>
            <a:r>
              <a:rPr lang="ru-RU" sz="2400" b="1" i="1" cap="all" spc="60" dirty="0">
                <a:solidFill>
                  <a:schemeClr val="bg1"/>
                </a:solidFill>
                <a:latin typeface="Segoe UI" pitchFamily="34" charset="0"/>
                <a:cs typeface="Segoe UI" pitchFamily="34" charset="0"/>
              </a:rPr>
              <a:t>стоимости доли </a:t>
            </a:r>
          </a:p>
          <a:p>
            <a:r>
              <a:rPr lang="ru-RU" sz="2400" b="1" i="1" cap="all" spc="60" dirty="0">
                <a:solidFill>
                  <a:schemeClr val="bg1"/>
                </a:solidFill>
                <a:latin typeface="Segoe UI" pitchFamily="34" charset="0"/>
                <a:cs typeface="Segoe UI" pitchFamily="34" charset="0"/>
              </a:rPr>
              <a:t>Участника</a:t>
            </a:r>
          </a:p>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21</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38" name="Прямоугольник 37">
            <a:extLst>
              <a:ext uri="{FF2B5EF4-FFF2-40B4-BE49-F238E27FC236}">
                <a16:creationId xmlns:a16="http://schemas.microsoft.com/office/drawing/2014/main" id="{81410E14-3EA9-4220-9E64-3D11C6C96034}"/>
              </a:ext>
            </a:extLst>
          </p:cNvPr>
          <p:cNvSpPr/>
          <p:nvPr/>
        </p:nvSpPr>
        <p:spPr>
          <a:xfrm>
            <a:off x="4411514" y="625230"/>
            <a:ext cx="7263090" cy="338554"/>
          </a:xfrm>
          <a:prstGeom prst="rect">
            <a:avLst/>
          </a:prstGeom>
        </p:spPr>
        <p:txBody>
          <a:bodyPr wrap="square">
            <a:spAutoFit/>
          </a:bodyPr>
          <a:lstStyle/>
          <a:p>
            <a:r>
              <a:rPr lang="ru-RU" sz="1600" b="1" cap="all" spc="60" dirty="0">
                <a:solidFill>
                  <a:srgbClr val="333C48"/>
                </a:solidFill>
              </a:rPr>
              <a:t>Какие резервы надо создавать в бухгалтерском учете </a:t>
            </a:r>
          </a:p>
        </p:txBody>
      </p:sp>
      <p:sp>
        <p:nvSpPr>
          <p:cNvPr id="42" name="Прямоугольник 41">
            <a:extLst>
              <a:ext uri="{FF2B5EF4-FFF2-40B4-BE49-F238E27FC236}">
                <a16:creationId xmlns:a16="http://schemas.microsoft.com/office/drawing/2014/main" id="{07BDA249-9E62-4627-97F2-D275B6045F35}"/>
              </a:ext>
            </a:extLst>
          </p:cNvPr>
          <p:cNvSpPr/>
          <p:nvPr/>
        </p:nvSpPr>
        <p:spPr>
          <a:xfrm>
            <a:off x="4411514" y="1463538"/>
            <a:ext cx="7263090" cy="4893647"/>
          </a:xfrm>
          <a:prstGeom prst="rect">
            <a:avLst/>
          </a:prstGeom>
        </p:spPr>
        <p:txBody>
          <a:bodyPr wrap="square">
            <a:spAutoFit/>
          </a:bodyPr>
          <a:lstStyle/>
          <a:p>
            <a:pPr lvl="0"/>
            <a:r>
              <a:rPr lang="ru-RU" sz="1600" b="1" cap="all" spc="60" dirty="0">
                <a:solidFill>
                  <a:srgbClr val="333C48"/>
                </a:solidFill>
              </a:rPr>
              <a:t>Резерв по сомнительным долгам</a:t>
            </a:r>
          </a:p>
          <a:p>
            <a:pPr algn="just">
              <a:spcAft>
                <a:spcPts val="600"/>
              </a:spcAft>
              <a:buClr>
                <a:srgbClr val="C0C0C0"/>
              </a:buClr>
              <a:buSzPct val="85000"/>
              <a:tabLst>
                <a:tab pos="85725" algn="l"/>
              </a:tabLst>
            </a:pPr>
            <a:endParaRPr lang="ru-RU" sz="1700" i="1" dirty="0">
              <a:solidFill>
                <a:schemeClr val="bg2">
                  <a:lumMod val="25000"/>
                </a:schemeClr>
              </a:solidFill>
              <a:ea typeface="Tahoma" pitchFamily="34" charset="0"/>
            </a:endParaRP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В бухгалтерском учете сомнительной признают задолженность организации, которая не погашена или с высокой степенью вероятности не будет погашена в сроки, установленные договором, и не обеспечена соответствующими гарантиями (п. 7 Положения по бухучету </a:t>
            </a:r>
            <a:r>
              <a:rPr lang="ru-RU" sz="1700" i="1" dirty="0" err="1">
                <a:solidFill>
                  <a:schemeClr val="bg2">
                    <a:lumMod val="25000"/>
                  </a:schemeClr>
                </a:solidFill>
                <a:ea typeface="Tahoma" pitchFamily="34" charset="0"/>
              </a:rPr>
              <a:t>N</a:t>
            </a:r>
            <a:r>
              <a:rPr lang="ru-RU" sz="1700" i="1" dirty="0">
                <a:solidFill>
                  <a:schemeClr val="bg2">
                    <a:lumMod val="25000"/>
                  </a:schemeClr>
                </a:solidFill>
                <a:ea typeface="Tahoma" pitchFamily="34" charset="0"/>
              </a:rPr>
              <a:t> 34н). </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Создавать резерв по сомнительным долгам надо минимум один  раз в год перед составлением годовой бухгалтерской отчетности по состоянию на 31 декабря отчетного года. А если составляется промежуточная отчетность - на последнее число каждого квартала или месяца.</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Порядок расчета резерва нормативно не определен, организация разрабатывает его самостоятельно и  закрепляет в учетной политике. Если создается  резерв для налога на прибыль, можно и в бухучете формировать его по тем же правилам..</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В бухгалтерском балансе дебиторская задолженность отражается за минусом созданного резерва.</a:t>
            </a:r>
          </a:p>
          <a:p>
            <a:endParaRPr lang="ru-RU" sz="1600" b="1" cap="all" spc="60" dirty="0">
              <a:solidFill>
                <a:srgbClr val="333C48"/>
              </a:solidFill>
              <a:latin typeface="Segoe UI" pitchFamily="34" charset="0"/>
              <a:cs typeface="Segoe UI" pitchFamily="34" charset="0"/>
            </a:endParaRPr>
          </a:p>
        </p:txBody>
      </p:sp>
      <p:pic>
        <p:nvPicPr>
          <p:cNvPr id="43" name="Рисунок 42" descr="logo_white-07.png">
            <a:extLst>
              <a:ext uri="{FF2B5EF4-FFF2-40B4-BE49-F238E27FC236}">
                <a16:creationId xmlns:a16="http://schemas.microsoft.com/office/drawing/2014/main" id="{B57470A7-D57C-4C4D-843A-FD0BFB3BBA59}"/>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690543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Рисунок 28" descr="fon_prez_AFK-02.png"/>
          <p:cNvPicPr>
            <a:picLocks noChangeAspect="1"/>
          </p:cNvPicPr>
          <p:nvPr/>
        </p:nvPicPr>
        <p:blipFill>
          <a:blip r:embed="rId3" cstate="print"/>
          <a:stretch>
            <a:fillRect/>
          </a:stretch>
        </p:blipFill>
        <p:spPr>
          <a:xfrm>
            <a:off x="0" y="0"/>
            <a:ext cx="3904487" cy="6858000"/>
          </a:xfrm>
          <a:prstGeom prst="rect">
            <a:avLst/>
          </a:prstGeom>
        </p:spPr>
      </p:pic>
      <p:sp>
        <p:nvSpPr>
          <p:cNvPr id="3" name="Прямоугольник 2"/>
          <p:cNvSpPr/>
          <p:nvPr/>
        </p:nvSpPr>
        <p:spPr>
          <a:xfrm>
            <a:off x="230168" y="460695"/>
            <a:ext cx="3593100" cy="2677656"/>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Определение размера</a:t>
            </a:r>
          </a:p>
          <a:p>
            <a:r>
              <a:rPr lang="ru-RU" sz="2400" b="1" i="1" cap="all" spc="60" dirty="0">
                <a:solidFill>
                  <a:schemeClr val="bg1"/>
                </a:solidFill>
                <a:latin typeface="Segoe UI" pitchFamily="34" charset="0"/>
                <a:cs typeface="Segoe UI" pitchFamily="34" charset="0"/>
              </a:rPr>
              <a:t>действительной</a:t>
            </a:r>
          </a:p>
          <a:p>
            <a:r>
              <a:rPr lang="ru-RU" sz="2400" b="1" i="1" cap="all" spc="60" dirty="0">
                <a:solidFill>
                  <a:schemeClr val="bg1"/>
                </a:solidFill>
                <a:latin typeface="Segoe UI" pitchFamily="34" charset="0"/>
                <a:cs typeface="Segoe UI" pitchFamily="34" charset="0"/>
              </a:rPr>
              <a:t>стоимости доли </a:t>
            </a:r>
          </a:p>
          <a:p>
            <a:r>
              <a:rPr lang="ru-RU" sz="2400" b="1" i="1" cap="all" spc="60" dirty="0">
                <a:solidFill>
                  <a:schemeClr val="bg1"/>
                </a:solidFill>
                <a:latin typeface="Segoe UI" pitchFamily="34" charset="0"/>
                <a:cs typeface="Segoe UI" pitchFamily="34" charset="0"/>
              </a:rPr>
              <a:t>Участника</a:t>
            </a:r>
          </a:p>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22</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38" name="Прямоугольник 37">
            <a:extLst>
              <a:ext uri="{FF2B5EF4-FFF2-40B4-BE49-F238E27FC236}">
                <a16:creationId xmlns:a16="http://schemas.microsoft.com/office/drawing/2014/main" id="{81410E14-3EA9-4220-9E64-3D11C6C96034}"/>
              </a:ext>
            </a:extLst>
          </p:cNvPr>
          <p:cNvSpPr/>
          <p:nvPr/>
        </p:nvSpPr>
        <p:spPr>
          <a:xfrm>
            <a:off x="4411514" y="625230"/>
            <a:ext cx="7263090" cy="338554"/>
          </a:xfrm>
          <a:prstGeom prst="rect">
            <a:avLst/>
          </a:prstGeom>
        </p:spPr>
        <p:txBody>
          <a:bodyPr wrap="square">
            <a:spAutoFit/>
          </a:bodyPr>
          <a:lstStyle/>
          <a:p>
            <a:r>
              <a:rPr lang="ru-RU" sz="1600" b="1" cap="all" spc="60" dirty="0">
                <a:solidFill>
                  <a:srgbClr val="333C48"/>
                </a:solidFill>
              </a:rPr>
              <a:t>Какие резервы надо создавать в бухгалтерском учете </a:t>
            </a:r>
          </a:p>
        </p:txBody>
      </p:sp>
      <p:sp>
        <p:nvSpPr>
          <p:cNvPr id="42" name="Прямоугольник 41">
            <a:extLst>
              <a:ext uri="{FF2B5EF4-FFF2-40B4-BE49-F238E27FC236}">
                <a16:creationId xmlns:a16="http://schemas.microsoft.com/office/drawing/2014/main" id="{07BDA249-9E62-4627-97F2-D275B6045F35}"/>
              </a:ext>
            </a:extLst>
          </p:cNvPr>
          <p:cNvSpPr/>
          <p:nvPr/>
        </p:nvSpPr>
        <p:spPr>
          <a:xfrm>
            <a:off x="4411514" y="1463538"/>
            <a:ext cx="7263090" cy="4231928"/>
          </a:xfrm>
          <a:prstGeom prst="rect">
            <a:avLst/>
          </a:prstGeom>
        </p:spPr>
        <p:txBody>
          <a:bodyPr wrap="square">
            <a:spAutoFit/>
          </a:bodyPr>
          <a:lstStyle/>
          <a:p>
            <a:pPr lvl="0"/>
            <a:r>
              <a:rPr lang="ru-RU" sz="1600" b="1" cap="all" spc="60" dirty="0">
                <a:solidFill>
                  <a:srgbClr val="333C48"/>
                </a:solidFill>
              </a:rPr>
              <a:t>Резерв под снижение стоимости материальных ценностей</a:t>
            </a:r>
          </a:p>
          <a:p>
            <a:pPr algn="just">
              <a:spcAft>
                <a:spcPts val="600"/>
              </a:spcAft>
              <a:buClr>
                <a:srgbClr val="C0C0C0"/>
              </a:buClr>
              <a:buSzPct val="85000"/>
              <a:tabLst>
                <a:tab pos="85725" algn="l"/>
              </a:tabLst>
            </a:pPr>
            <a:endParaRPr lang="ru-RU" sz="1700" i="1" dirty="0">
              <a:solidFill>
                <a:schemeClr val="bg2">
                  <a:lumMod val="25000"/>
                </a:schemeClr>
              </a:solidFill>
              <a:ea typeface="Tahoma" pitchFamily="34" charset="0"/>
            </a:endParaRP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Все организации, кроме тех, которые вправе вести упрощенный бухучет, должны создавать в бухучете резерв под снижение стоимости (обесценение) материальных ценностей (МПЗ), если возможная цена продажи МПЗ (сырья, материалов, товаров) стала меньше их балансовой стоимости (п.25 ПБУ 5/01, п.20 Методических указаний по учету МПЗ). Это бывает, например, когда МПЗ морально устарели или потеряли свои первоначальные качества.</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На обесценение необходимо проверять все МПЗ, в том числе отраженные по дебету счетов 10 "Материалы", 41 "Товары", 43 "Готовая продукция". Это надо делать как минимум раз в год - перед составлением годовой отчетности (п.25 ПБУ 5/01). </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МПЗ, по которым создан резерв, в бухгалтерском учете отражаются за минусом резерва.</a:t>
            </a:r>
          </a:p>
        </p:txBody>
      </p:sp>
      <p:pic>
        <p:nvPicPr>
          <p:cNvPr id="43" name="Рисунок 42" descr="logo_white-07.png">
            <a:extLst>
              <a:ext uri="{FF2B5EF4-FFF2-40B4-BE49-F238E27FC236}">
                <a16:creationId xmlns:a16="http://schemas.microsoft.com/office/drawing/2014/main" id="{B57470A7-D57C-4C4D-843A-FD0BFB3BBA59}"/>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2193736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Рисунок 28" descr="fon_prez_AFK-02.png"/>
          <p:cNvPicPr>
            <a:picLocks noChangeAspect="1"/>
          </p:cNvPicPr>
          <p:nvPr/>
        </p:nvPicPr>
        <p:blipFill>
          <a:blip r:embed="rId3" cstate="print"/>
          <a:stretch>
            <a:fillRect/>
          </a:stretch>
        </p:blipFill>
        <p:spPr>
          <a:xfrm>
            <a:off x="0" y="0"/>
            <a:ext cx="3904487" cy="6858000"/>
          </a:xfrm>
          <a:prstGeom prst="rect">
            <a:avLst/>
          </a:prstGeom>
        </p:spPr>
      </p:pic>
      <p:sp>
        <p:nvSpPr>
          <p:cNvPr id="3" name="Прямоугольник 2"/>
          <p:cNvSpPr/>
          <p:nvPr/>
        </p:nvSpPr>
        <p:spPr>
          <a:xfrm>
            <a:off x="230168" y="460695"/>
            <a:ext cx="3593100" cy="2677656"/>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Определение размера</a:t>
            </a:r>
          </a:p>
          <a:p>
            <a:r>
              <a:rPr lang="ru-RU" sz="2400" b="1" i="1" cap="all" spc="60" dirty="0">
                <a:solidFill>
                  <a:schemeClr val="bg1"/>
                </a:solidFill>
                <a:latin typeface="Segoe UI" pitchFamily="34" charset="0"/>
                <a:cs typeface="Segoe UI" pitchFamily="34" charset="0"/>
              </a:rPr>
              <a:t>действительной</a:t>
            </a:r>
          </a:p>
          <a:p>
            <a:r>
              <a:rPr lang="ru-RU" sz="2400" b="1" i="1" cap="all" spc="60" dirty="0">
                <a:solidFill>
                  <a:schemeClr val="bg1"/>
                </a:solidFill>
                <a:latin typeface="Segoe UI" pitchFamily="34" charset="0"/>
                <a:cs typeface="Segoe UI" pitchFamily="34" charset="0"/>
              </a:rPr>
              <a:t>стоимости доли </a:t>
            </a:r>
          </a:p>
          <a:p>
            <a:r>
              <a:rPr lang="ru-RU" sz="2400" b="1" i="1" cap="all" spc="60" dirty="0">
                <a:solidFill>
                  <a:schemeClr val="bg1"/>
                </a:solidFill>
                <a:latin typeface="Segoe UI" pitchFamily="34" charset="0"/>
                <a:cs typeface="Segoe UI" pitchFamily="34" charset="0"/>
              </a:rPr>
              <a:t>Участника</a:t>
            </a:r>
          </a:p>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23</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38" name="Прямоугольник 37">
            <a:extLst>
              <a:ext uri="{FF2B5EF4-FFF2-40B4-BE49-F238E27FC236}">
                <a16:creationId xmlns:a16="http://schemas.microsoft.com/office/drawing/2014/main" id="{81410E14-3EA9-4220-9E64-3D11C6C96034}"/>
              </a:ext>
            </a:extLst>
          </p:cNvPr>
          <p:cNvSpPr/>
          <p:nvPr/>
        </p:nvSpPr>
        <p:spPr>
          <a:xfrm>
            <a:off x="4411514" y="625230"/>
            <a:ext cx="7263090" cy="338554"/>
          </a:xfrm>
          <a:prstGeom prst="rect">
            <a:avLst/>
          </a:prstGeom>
        </p:spPr>
        <p:txBody>
          <a:bodyPr wrap="square">
            <a:spAutoFit/>
          </a:bodyPr>
          <a:lstStyle/>
          <a:p>
            <a:r>
              <a:rPr lang="ru-RU" sz="1600" b="1" cap="all" spc="60" dirty="0">
                <a:solidFill>
                  <a:srgbClr val="333C48"/>
                </a:solidFill>
              </a:rPr>
              <a:t>Какие резервы надо создавать в бухгалтерском учете </a:t>
            </a:r>
          </a:p>
        </p:txBody>
      </p:sp>
      <p:sp>
        <p:nvSpPr>
          <p:cNvPr id="42" name="Прямоугольник 41">
            <a:extLst>
              <a:ext uri="{FF2B5EF4-FFF2-40B4-BE49-F238E27FC236}">
                <a16:creationId xmlns:a16="http://schemas.microsoft.com/office/drawing/2014/main" id="{07BDA249-9E62-4627-97F2-D275B6045F35}"/>
              </a:ext>
            </a:extLst>
          </p:cNvPr>
          <p:cNvSpPr/>
          <p:nvPr/>
        </p:nvSpPr>
        <p:spPr>
          <a:xfrm>
            <a:off x="4411514" y="1463538"/>
            <a:ext cx="7263090" cy="4231928"/>
          </a:xfrm>
          <a:prstGeom prst="rect">
            <a:avLst/>
          </a:prstGeom>
        </p:spPr>
        <p:txBody>
          <a:bodyPr wrap="square">
            <a:spAutoFit/>
          </a:bodyPr>
          <a:lstStyle/>
          <a:p>
            <a:pPr lvl="0"/>
            <a:r>
              <a:rPr lang="ru-RU" sz="1600" b="1" cap="all" spc="60" dirty="0">
                <a:solidFill>
                  <a:srgbClr val="333C48"/>
                </a:solidFill>
              </a:rPr>
              <a:t>Резерв под обесценение финансовых вложений</a:t>
            </a:r>
          </a:p>
          <a:p>
            <a:pPr algn="just">
              <a:spcAft>
                <a:spcPts val="600"/>
              </a:spcAft>
              <a:buClr>
                <a:srgbClr val="C0C0C0"/>
              </a:buClr>
              <a:buSzPct val="85000"/>
              <a:tabLst>
                <a:tab pos="85725" algn="l"/>
              </a:tabLst>
            </a:pPr>
            <a:endParaRPr lang="ru-RU" sz="1700" i="1" dirty="0">
              <a:solidFill>
                <a:schemeClr val="bg2">
                  <a:lumMod val="25000"/>
                </a:schemeClr>
              </a:solidFill>
              <a:ea typeface="Tahoma" pitchFamily="34" charset="0"/>
            </a:endParaRP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Устойчивое существенное снижение стоимости финансовых вложений, по которым не определяется их текущая рыночная стоимость, ниже величины экономических выгод, которые организация рассчитывает получить от данных финансовых вложений в обычных условиях ее деятельности, признается обесценением финансовых вложений. В этом случае на основе расчета организации определяется расчетная стоимость финансовых вложений, равная разнице между их стоимостью, по которой они отражены в бухгалтерском учете (учетной стоимостью), и суммой такого снижения.</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Порядок создания резерва  определяется организацией самостоятельно и закрепляется  в учетной политике (п.7.1. ПБУ 1/2008, п.38 ПБУ 19/02).</a:t>
            </a:r>
          </a:p>
          <a:p>
            <a:pPr algn="just">
              <a:spcAft>
                <a:spcPts val="600"/>
              </a:spcAft>
              <a:buClr>
                <a:srgbClr val="C0C0C0"/>
              </a:buClr>
              <a:buSzPct val="85000"/>
              <a:tabLst>
                <a:tab pos="85725" algn="l"/>
              </a:tabLst>
            </a:pPr>
            <a:r>
              <a:rPr lang="ru-RU" sz="1700" i="1" dirty="0">
                <a:solidFill>
                  <a:schemeClr val="bg2">
                    <a:lumMod val="25000"/>
                  </a:schemeClr>
                </a:solidFill>
                <a:ea typeface="Tahoma" pitchFamily="34" charset="0"/>
              </a:rPr>
              <a:t>Финансовые вложения, по которым создан резерв, отражаются в бухгалтерском балансе  за минусом резерва.</a:t>
            </a:r>
          </a:p>
        </p:txBody>
      </p:sp>
      <p:pic>
        <p:nvPicPr>
          <p:cNvPr id="43" name="Рисунок 42" descr="logo_white-07.png">
            <a:extLst>
              <a:ext uri="{FF2B5EF4-FFF2-40B4-BE49-F238E27FC236}">
                <a16:creationId xmlns:a16="http://schemas.microsoft.com/office/drawing/2014/main" id="{B57470A7-D57C-4C4D-843A-FD0BFB3BBA59}"/>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4223882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Рисунок 28" descr="fon_prez_AFK-02.png"/>
          <p:cNvPicPr>
            <a:picLocks noChangeAspect="1"/>
          </p:cNvPicPr>
          <p:nvPr/>
        </p:nvPicPr>
        <p:blipFill>
          <a:blip r:embed="rId3" cstate="print"/>
          <a:stretch>
            <a:fillRect/>
          </a:stretch>
        </p:blipFill>
        <p:spPr>
          <a:xfrm>
            <a:off x="0" y="0"/>
            <a:ext cx="3904487" cy="6858000"/>
          </a:xfrm>
          <a:prstGeom prst="rect">
            <a:avLst/>
          </a:prstGeom>
        </p:spPr>
      </p:pic>
      <p:sp>
        <p:nvSpPr>
          <p:cNvPr id="3" name="Прямоугольник 2"/>
          <p:cNvSpPr/>
          <p:nvPr/>
        </p:nvSpPr>
        <p:spPr>
          <a:xfrm>
            <a:off x="230168" y="460695"/>
            <a:ext cx="3593100" cy="2677656"/>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Определение размера</a:t>
            </a:r>
          </a:p>
          <a:p>
            <a:r>
              <a:rPr lang="ru-RU" sz="2400" b="1" i="1" cap="all" spc="60" dirty="0">
                <a:solidFill>
                  <a:schemeClr val="bg1"/>
                </a:solidFill>
                <a:latin typeface="Segoe UI" pitchFamily="34" charset="0"/>
                <a:cs typeface="Segoe UI" pitchFamily="34" charset="0"/>
              </a:rPr>
              <a:t>действительной</a:t>
            </a:r>
          </a:p>
          <a:p>
            <a:r>
              <a:rPr lang="ru-RU" sz="2400" b="1" i="1" cap="all" spc="60" dirty="0">
                <a:solidFill>
                  <a:schemeClr val="bg1"/>
                </a:solidFill>
                <a:latin typeface="Segoe UI" pitchFamily="34" charset="0"/>
                <a:cs typeface="Segoe UI" pitchFamily="34" charset="0"/>
              </a:rPr>
              <a:t>стоимости доли </a:t>
            </a:r>
          </a:p>
          <a:p>
            <a:r>
              <a:rPr lang="ru-RU" sz="2400" b="1" i="1" cap="all" spc="60" dirty="0">
                <a:solidFill>
                  <a:schemeClr val="bg1"/>
                </a:solidFill>
                <a:latin typeface="Segoe UI" pitchFamily="34" charset="0"/>
                <a:cs typeface="Segoe UI" pitchFamily="34" charset="0"/>
              </a:rPr>
              <a:t>Участника</a:t>
            </a:r>
          </a:p>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24</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42" name="Прямоугольник 41">
            <a:extLst>
              <a:ext uri="{FF2B5EF4-FFF2-40B4-BE49-F238E27FC236}">
                <a16:creationId xmlns:a16="http://schemas.microsoft.com/office/drawing/2014/main" id="{07BDA249-9E62-4627-97F2-D275B6045F35}"/>
              </a:ext>
            </a:extLst>
          </p:cNvPr>
          <p:cNvSpPr/>
          <p:nvPr/>
        </p:nvSpPr>
        <p:spPr>
          <a:xfrm>
            <a:off x="4411514" y="1463538"/>
            <a:ext cx="7263090" cy="3580467"/>
          </a:xfrm>
          <a:prstGeom prst="rect">
            <a:avLst/>
          </a:prstGeom>
        </p:spPr>
        <p:txBody>
          <a:bodyPr wrap="square">
            <a:spAutoFit/>
          </a:bodyPr>
          <a:lstStyle/>
          <a:p>
            <a:r>
              <a:rPr lang="ru-RU" sz="1600" b="1" cap="all" spc="60" dirty="0">
                <a:solidFill>
                  <a:srgbClr val="333C48"/>
                </a:solidFill>
              </a:rPr>
              <a:t>Оценочное обязательство признается в бухгалтерском учете при одновременном соблюдении следующих условий:</a:t>
            </a:r>
          </a:p>
          <a:p>
            <a:endParaRPr lang="ru-RU" sz="1600" b="1" cap="all" spc="60" dirty="0">
              <a:solidFill>
                <a:srgbClr val="333C48"/>
              </a:solidFill>
            </a:endParaRP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у организации существует обязанность, явившаяся следствием прошлых событий ее хозяйственной жизни, исполнения которой организация не может избежать. В случае, когда у организации возникают сомнения в наличии такой обязанности, организация признает оценочное обязательство, если в результате анализа всех обстоятельств и условий, включая мнения экспертов, более вероятно, чем нет, что обязанность существует;</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уменьшение экономических выгод организации, необходимое для исполнения оценочного обязательства, вероятно;</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величина оценочного обязательства может быть обоснованно оценена.</a:t>
            </a:r>
          </a:p>
        </p:txBody>
      </p:sp>
      <p:pic>
        <p:nvPicPr>
          <p:cNvPr id="43" name="Рисунок 42" descr="logo_white-07.png">
            <a:extLst>
              <a:ext uri="{FF2B5EF4-FFF2-40B4-BE49-F238E27FC236}">
                <a16:creationId xmlns:a16="http://schemas.microsoft.com/office/drawing/2014/main" id="{B57470A7-D57C-4C4D-843A-FD0BFB3BBA59}"/>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1598583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Рисунок 28" descr="fon_prez_AFK-02.png"/>
          <p:cNvPicPr>
            <a:picLocks noChangeAspect="1"/>
          </p:cNvPicPr>
          <p:nvPr/>
        </p:nvPicPr>
        <p:blipFill>
          <a:blip r:embed="rId3" cstate="print"/>
          <a:stretch>
            <a:fillRect/>
          </a:stretch>
        </p:blipFill>
        <p:spPr>
          <a:xfrm>
            <a:off x="0" y="0"/>
            <a:ext cx="3904487" cy="6858000"/>
          </a:xfrm>
          <a:prstGeom prst="rect">
            <a:avLst/>
          </a:prstGeom>
        </p:spPr>
      </p:pic>
      <p:sp>
        <p:nvSpPr>
          <p:cNvPr id="3" name="Прямоугольник 2"/>
          <p:cNvSpPr/>
          <p:nvPr/>
        </p:nvSpPr>
        <p:spPr>
          <a:xfrm>
            <a:off x="230168" y="460695"/>
            <a:ext cx="3593100" cy="2677656"/>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Определение размера</a:t>
            </a:r>
          </a:p>
          <a:p>
            <a:r>
              <a:rPr lang="ru-RU" sz="2400" b="1" i="1" cap="all" spc="60" dirty="0">
                <a:solidFill>
                  <a:schemeClr val="bg1"/>
                </a:solidFill>
                <a:latin typeface="Segoe UI" pitchFamily="34" charset="0"/>
                <a:cs typeface="Segoe UI" pitchFamily="34" charset="0"/>
              </a:rPr>
              <a:t>действительной</a:t>
            </a:r>
          </a:p>
          <a:p>
            <a:r>
              <a:rPr lang="ru-RU" sz="2400" b="1" i="1" cap="all" spc="60" dirty="0">
                <a:solidFill>
                  <a:schemeClr val="bg1"/>
                </a:solidFill>
                <a:latin typeface="Segoe UI" pitchFamily="34" charset="0"/>
                <a:cs typeface="Segoe UI" pitchFamily="34" charset="0"/>
              </a:rPr>
              <a:t>стоимости доли </a:t>
            </a:r>
          </a:p>
          <a:p>
            <a:r>
              <a:rPr lang="ru-RU" sz="2400" b="1" i="1" cap="all" spc="60" dirty="0">
                <a:solidFill>
                  <a:schemeClr val="bg1"/>
                </a:solidFill>
                <a:latin typeface="Segoe UI" pitchFamily="34" charset="0"/>
                <a:cs typeface="Segoe UI" pitchFamily="34" charset="0"/>
              </a:rPr>
              <a:t>Участника</a:t>
            </a:r>
          </a:p>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25</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42" name="Прямоугольник 41">
            <a:extLst>
              <a:ext uri="{FF2B5EF4-FFF2-40B4-BE49-F238E27FC236}">
                <a16:creationId xmlns:a16="http://schemas.microsoft.com/office/drawing/2014/main" id="{07BDA249-9E62-4627-97F2-D275B6045F35}"/>
              </a:ext>
            </a:extLst>
          </p:cNvPr>
          <p:cNvSpPr/>
          <p:nvPr/>
        </p:nvSpPr>
        <p:spPr>
          <a:xfrm>
            <a:off x="4262647" y="337357"/>
            <a:ext cx="7571193" cy="6386364"/>
          </a:xfrm>
          <a:prstGeom prst="rect">
            <a:avLst/>
          </a:prstGeom>
        </p:spPr>
        <p:txBody>
          <a:bodyPr wrap="square">
            <a:spAutoFit/>
          </a:bodyPr>
          <a:lstStyle/>
          <a:p>
            <a:r>
              <a:rPr lang="ru-RU" sz="1600" b="1" cap="all" spc="60" dirty="0">
                <a:solidFill>
                  <a:srgbClr val="333C48"/>
                </a:solidFill>
              </a:rPr>
              <a:t>Примеры ситуаций, при которых необходимо отражать  оценочные обязательства и резервировать соответствующие средства</a:t>
            </a:r>
          </a:p>
          <a:p>
            <a:endParaRPr lang="ru-RU" sz="1600" b="1" cap="all" spc="60" dirty="0">
              <a:solidFill>
                <a:srgbClr val="333C48"/>
              </a:solidFill>
            </a:endParaRPr>
          </a:p>
          <a:p>
            <a:pPr marL="342900" lvl="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Все организации, кроме тех, кому можно вести упрощенный учет, обязаны создавать в бухучете резерв на оплату отпусков (п.3 ПБУ 8/2010) минимум раз в год на 31 декабря. Если  организация представляет участникам не только годовую, но и квартальную отчетность, нужно  создавать резерв на последнее число каждого квартала.</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Организации, у которых есть расходы на гарантийный ремонт в соответствии с условиями заключенных договоров, обязаны создавать резерв на гарантийный ремонт. </a:t>
            </a:r>
          </a:p>
          <a:p>
            <a:pPr marL="342900" lvl="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Резерв на предстоящую реструктуризацию деятельности организации создается в том случае, если Руководство организации утвердило детальный план предстоящей реструктуризации деятельности организации, предусматривающий, </a:t>
            </a:r>
            <a:r>
              <a:rPr lang="ru-RU" sz="1600" i="1" dirty="0">
                <a:solidFill>
                  <a:srgbClr val="333C48"/>
                </a:solidFill>
                <a:ea typeface="ＭＳ Ｐゴシック" charset="0"/>
              </a:rPr>
              <a:t>затрагиваемую деятельность организации и места ее осуществления, структурные подразделения, функции и примерное количество работников организации, которым будет выплачена компенсация в связи с разрывом трудовых отношений с ними, расходы, необходимые для проведения предстоящей реструктуризации деятельности организации и т.п.</a:t>
            </a:r>
          </a:p>
          <a:p>
            <a:pPr marL="342900" lvl="0" indent="-342900" algn="just" defTabSz="323785">
              <a:spcAft>
                <a:spcPts val="1000"/>
              </a:spcAft>
              <a:buClr>
                <a:srgbClr val="FF9D00"/>
              </a:buClr>
              <a:buSzPct val="90000"/>
              <a:buFont typeface="Wingdings 3" pitchFamily="18" charset="2"/>
              <a:buChar char="u"/>
              <a:defRPr/>
            </a:pPr>
            <a:r>
              <a:rPr lang="ru-RU" sz="1600" dirty="0">
                <a:solidFill>
                  <a:srgbClr val="333C48"/>
                </a:solidFill>
                <a:ea typeface="ＭＳ Ｐゴシック" charset="0"/>
              </a:rPr>
              <a:t>Оценочное обязательство, связанное с тем, что по состоянию на отчетную дату организация является стороной судебного разбирательства. На основе экспертного заключения организация оценивает наиболее вероятную сумму потерь, которая  также резервируется.</a:t>
            </a:r>
          </a:p>
        </p:txBody>
      </p:sp>
      <p:pic>
        <p:nvPicPr>
          <p:cNvPr id="43" name="Рисунок 42" descr="logo_white-07.png">
            <a:extLst>
              <a:ext uri="{FF2B5EF4-FFF2-40B4-BE49-F238E27FC236}">
                <a16:creationId xmlns:a16="http://schemas.microsoft.com/office/drawing/2014/main" id="{B57470A7-D57C-4C4D-843A-FD0BFB3BBA59}"/>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1290434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26</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11"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2308324"/>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Определение размера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7" name="Прямоугольник 16">
            <a:extLst>
              <a:ext uri="{FF2B5EF4-FFF2-40B4-BE49-F238E27FC236}">
                <a16:creationId xmlns:a16="http://schemas.microsoft.com/office/drawing/2014/main" id="{647C7A8F-D633-4A92-8E92-AA3C540109AA}"/>
              </a:ext>
            </a:extLst>
          </p:cNvPr>
          <p:cNvSpPr/>
          <p:nvPr/>
        </p:nvSpPr>
        <p:spPr>
          <a:xfrm>
            <a:off x="4327135" y="1192319"/>
            <a:ext cx="7375674" cy="823302"/>
          </a:xfrm>
          <a:prstGeom prst="rect">
            <a:avLst/>
          </a:prstGeom>
        </p:spPr>
        <p:txBody>
          <a:bodyPr wrap="square">
            <a:spAutoFit/>
          </a:bodyPr>
          <a:lstStyle/>
          <a:p>
            <a:pPr algn="just"/>
            <a:r>
              <a:rPr lang="ru-RU" sz="1600" dirty="0">
                <a:solidFill>
                  <a:schemeClr val="bg2">
                    <a:lumMod val="25000"/>
                  </a:schemeClr>
                </a:solidFill>
                <a:ea typeface="Tahoma" pitchFamily="34" charset="0"/>
              </a:rPr>
              <a:t>Постановление Арбитражного суда Дальневосточного округа от 20.05.2016 </a:t>
            </a:r>
            <a:r>
              <a:rPr lang="ru-RU" sz="1600" dirty="0" err="1">
                <a:solidFill>
                  <a:schemeClr val="bg2">
                    <a:lumMod val="25000"/>
                  </a:schemeClr>
                </a:solidFill>
                <a:ea typeface="Tahoma" pitchFamily="34" charset="0"/>
              </a:rPr>
              <a:t>N</a:t>
            </a:r>
            <a:r>
              <a:rPr lang="ru-RU" sz="1600" dirty="0">
                <a:solidFill>
                  <a:schemeClr val="bg2">
                    <a:lumMod val="25000"/>
                  </a:schemeClr>
                </a:solidFill>
                <a:ea typeface="Tahoma" pitchFamily="34" charset="0"/>
              </a:rPr>
              <a:t> Ф03-2040/2016 по делу </a:t>
            </a:r>
            <a:r>
              <a:rPr lang="ru-RU" sz="1600" dirty="0" err="1">
                <a:solidFill>
                  <a:schemeClr val="bg2">
                    <a:lumMod val="25000"/>
                  </a:schemeClr>
                </a:solidFill>
                <a:ea typeface="Tahoma" pitchFamily="34" charset="0"/>
              </a:rPr>
              <a:t>N</a:t>
            </a:r>
            <a:r>
              <a:rPr lang="ru-RU" sz="1600" dirty="0">
                <a:solidFill>
                  <a:schemeClr val="bg2">
                    <a:lumMod val="25000"/>
                  </a:schemeClr>
                </a:solidFill>
                <a:ea typeface="Tahoma" pitchFamily="34" charset="0"/>
              </a:rPr>
              <a:t> А04-6055/2013</a:t>
            </a:r>
          </a:p>
          <a:p>
            <a:pPr algn="just"/>
            <a:endParaRPr lang="ru-RU" sz="1550" b="1" i="1" dirty="0">
              <a:solidFill>
                <a:schemeClr val="bg2">
                  <a:lumMod val="25000"/>
                </a:schemeClr>
              </a:solidFill>
              <a:ea typeface="Tahoma" pitchFamily="34" charset="0"/>
            </a:endParaRPr>
          </a:p>
        </p:txBody>
      </p:sp>
      <p:pic>
        <p:nvPicPr>
          <p:cNvPr id="19" name="Рисунок 18" descr="logo_white-07.png">
            <a:extLst>
              <a:ext uri="{FF2B5EF4-FFF2-40B4-BE49-F238E27FC236}">
                <a16:creationId xmlns:a16="http://schemas.microsoft.com/office/drawing/2014/main" id="{249BA1C4-64AB-433E-8E6E-8AFD6C21D901}"/>
              </a:ext>
            </a:extLst>
          </p:cNvPr>
          <p:cNvPicPr>
            <a:picLocks noChangeAspect="1"/>
          </p:cNvPicPr>
          <p:nvPr/>
        </p:nvPicPr>
        <p:blipFill>
          <a:blip r:embed="rId4" cstate="print"/>
          <a:stretch>
            <a:fillRect/>
          </a:stretch>
        </p:blipFill>
        <p:spPr>
          <a:xfrm>
            <a:off x="197515" y="5683624"/>
            <a:ext cx="2829796" cy="869571"/>
          </a:xfrm>
          <a:prstGeom prst="rect">
            <a:avLst/>
          </a:prstGeom>
        </p:spPr>
      </p:pic>
      <p:sp>
        <p:nvSpPr>
          <p:cNvPr id="20" name="Прямоугольник 19">
            <a:extLst>
              <a:ext uri="{FF2B5EF4-FFF2-40B4-BE49-F238E27FC236}">
                <a16:creationId xmlns:a16="http://schemas.microsoft.com/office/drawing/2014/main" id="{AC0E8D51-F7A2-EF4C-A46B-082270AB5263}"/>
              </a:ext>
            </a:extLst>
          </p:cNvPr>
          <p:cNvSpPr/>
          <p:nvPr/>
        </p:nvSpPr>
        <p:spPr>
          <a:xfrm>
            <a:off x="4425800" y="4259025"/>
            <a:ext cx="7263090" cy="1777410"/>
          </a:xfrm>
          <a:prstGeom prst="rect">
            <a:avLst/>
          </a:prstGeom>
        </p:spPr>
        <p:txBody>
          <a:bodyPr wrap="square">
            <a:spAutoFit/>
          </a:bodyPr>
          <a:lstStyle/>
          <a:p>
            <a:pPr algn="just"/>
            <a:r>
              <a:rPr lang="ru-RU" sz="1600" dirty="0">
                <a:solidFill>
                  <a:schemeClr val="bg2">
                    <a:lumMod val="25000"/>
                  </a:schemeClr>
                </a:solidFill>
                <a:ea typeface="Tahoma" pitchFamily="34" charset="0"/>
              </a:rPr>
              <a:t>Определение Верховного Суда Российской Федерации от 2 февраля 2017 г. </a:t>
            </a:r>
            <a:r>
              <a:rPr lang="ru-RU" sz="1600" dirty="0" err="1">
                <a:solidFill>
                  <a:schemeClr val="bg2">
                    <a:lumMod val="25000"/>
                  </a:schemeClr>
                </a:solidFill>
                <a:ea typeface="Tahoma" pitchFamily="34" charset="0"/>
              </a:rPr>
              <a:t>N</a:t>
            </a:r>
            <a:r>
              <a:rPr lang="ru-RU" sz="1600" dirty="0">
                <a:solidFill>
                  <a:schemeClr val="bg2">
                    <a:lumMod val="25000"/>
                  </a:schemeClr>
                </a:solidFill>
                <a:ea typeface="Tahoma" pitchFamily="34" charset="0"/>
              </a:rPr>
              <a:t> 307-ЭС16-19201.</a:t>
            </a:r>
          </a:p>
          <a:p>
            <a:pPr algn="just"/>
            <a:endParaRPr lang="ru-RU" sz="1550" b="1" i="1" dirty="0">
              <a:solidFill>
                <a:schemeClr val="bg2">
                  <a:lumMod val="25000"/>
                </a:schemeClr>
              </a:solidFill>
              <a:ea typeface="Tahoma" pitchFamily="34" charset="0"/>
            </a:endParaRPr>
          </a:p>
          <a:p>
            <a:pPr algn="just"/>
            <a:r>
              <a:rPr lang="ru-RU" sz="1550" b="1" i="1" dirty="0">
                <a:solidFill>
                  <a:schemeClr val="bg2">
                    <a:lumMod val="25000"/>
                  </a:schemeClr>
                </a:solidFill>
                <a:ea typeface="Tahoma" pitchFamily="34" charset="0"/>
              </a:rPr>
              <a:t>Суды не приняли позицию Общества о расчете действительной стоимости доли на основании промежуточной отчетности, мотивируя это отсутствием обязанности по представлению промежуточной бухгалтерской (финансовой) отчетности в налоговый орган.</a:t>
            </a:r>
          </a:p>
        </p:txBody>
      </p:sp>
    </p:spTree>
    <p:extLst>
      <p:ext uri="{BB962C8B-B14F-4D97-AF65-F5344CB8AC3E}">
        <p14:creationId xmlns:p14="http://schemas.microsoft.com/office/powerpoint/2010/main" val="1548376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27</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569660"/>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Проблемы назначения повторной экспертизы</a:t>
            </a:r>
          </a:p>
        </p:txBody>
      </p:sp>
      <p:sp>
        <p:nvSpPr>
          <p:cNvPr id="18" name="Прямоугольник 17">
            <a:extLst>
              <a:ext uri="{FF2B5EF4-FFF2-40B4-BE49-F238E27FC236}">
                <a16:creationId xmlns:a16="http://schemas.microsoft.com/office/drawing/2014/main" id="{4FE192A9-9806-43C8-89DD-DE0BF3FC2255}"/>
              </a:ext>
            </a:extLst>
          </p:cNvPr>
          <p:cNvSpPr/>
          <p:nvPr/>
        </p:nvSpPr>
        <p:spPr>
          <a:xfrm>
            <a:off x="4411514" y="460695"/>
            <a:ext cx="7263090" cy="338554"/>
          </a:xfrm>
          <a:prstGeom prst="rect">
            <a:avLst/>
          </a:prstGeom>
        </p:spPr>
        <p:txBody>
          <a:bodyPr wrap="square">
            <a:spAutoFit/>
          </a:bodyPr>
          <a:lstStyle/>
          <a:p>
            <a:r>
              <a:rPr lang="ru-RU" sz="1600" b="1" cap="all" spc="60" dirty="0">
                <a:solidFill>
                  <a:srgbClr val="333C48"/>
                </a:solidFill>
                <a:latin typeface="Segoe UI" pitchFamily="34" charset="0"/>
                <a:cs typeface="Segoe UI" pitchFamily="34" charset="0"/>
              </a:rPr>
              <a:t>….</a:t>
            </a:r>
          </a:p>
        </p:txBody>
      </p:sp>
      <p:sp>
        <p:nvSpPr>
          <p:cNvPr id="19" name="Прямоугольник 18">
            <a:extLst>
              <a:ext uri="{FF2B5EF4-FFF2-40B4-BE49-F238E27FC236}">
                <a16:creationId xmlns:a16="http://schemas.microsoft.com/office/drawing/2014/main" id="{3786599B-817D-434F-9480-6913E2F2EE62}"/>
              </a:ext>
            </a:extLst>
          </p:cNvPr>
          <p:cNvSpPr/>
          <p:nvPr/>
        </p:nvSpPr>
        <p:spPr>
          <a:xfrm>
            <a:off x="4411514" y="2870809"/>
            <a:ext cx="7287427" cy="713016"/>
          </a:xfrm>
          <a:prstGeom prst="rect">
            <a:avLst/>
          </a:prstGeom>
        </p:spPr>
        <p:txBody>
          <a:bodyPr wrap="square">
            <a:spAutoFit/>
          </a:bodyPr>
          <a:lstStyle/>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latin typeface="Segoe UI" pitchFamily="34" charset="0"/>
                <a:ea typeface="ＭＳ Ｐゴシック" charset="0"/>
                <a:cs typeface="Segoe UI" pitchFamily="34" charset="0"/>
                <a:sym typeface="Lato" charset="0"/>
              </a:rPr>
              <a:t>………………………;</a:t>
            </a:r>
          </a:p>
          <a:p>
            <a:pPr marL="342900" indent="-342900" algn="just" defTabSz="323785">
              <a:spcAft>
                <a:spcPts val="1000"/>
              </a:spcAft>
              <a:buClr>
                <a:srgbClr val="FF9D00"/>
              </a:buClr>
              <a:buSzPct val="90000"/>
              <a:buFont typeface="Wingdings 3" pitchFamily="18" charset="2"/>
              <a:buChar char="u"/>
              <a:defRPr/>
            </a:pPr>
            <a:r>
              <a:rPr lang="ru-RU" sz="1600" dirty="0">
                <a:solidFill>
                  <a:srgbClr val="333C48"/>
                </a:solidFill>
                <a:latin typeface="Segoe UI" pitchFamily="34" charset="0"/>
                <a:ea typeface="ＭＳ Ｐゴシック" charset="0"/>
                <a:cs typeface="Segoe UI" pitchFamily="34" charset="0"/>
                <a:sym typeface="Lato" charset="0"/>
              </a:rPr>
              <a:t>………………………….</a:t>
            </a:r>
          </a:p>
        </p:txBody>
      </p:sp>
      <p:sp>
        <p:nvSpPr>
          <p:cNvPr id="20" name="Прямоугольник 19">
            <a:extLst>
              <a:ext uri="{FF2B5EF4-FFF2-40B4-BE49-F238E27FC236}">
                <a16:creationId xmlns:a16="http://schemas.microsoft.com/office/drawing/2014/main" id="{EDA173A2-73DE-4592-ABC2-91751501A8D1}"/>
              </a:ext>
            </a:extLst>
          </p:cNvPr>
          <p:cNvSpPr/>
          <p:nvPr/>
        </p:nvSpPr>
        <p:spPr>
          <a:xfrm>
            <a:off x="4411514" y="1998608"/>
            <a:ext cx="7263090" cy="338554"/>
          </a:xfrm>
          <a:prstGeom prst="rect">
            <a:avLst/>
          </a:prstGeom>
        </p:spPr>
        <p:txBody>
          <a:bodyPr wrap="square">
            <a:spAutoFit/>
          </a:bodyPr>
          <a:lstStyle/>
          <a:p>
            <a:r>
              <a:rPr lang="ru-RU" sz="1600" b="1" cap="all" spc="60" dirty="0">
                <a:solidFill>
                  <a:srgbClr val="333C48"/>
                </a:solidFill>
                <a:latin typeface="Segoe UI" pitchFamily="34" charset="0"/>
                <a:cs typeface="Segoe UI" pitchFamily="34" charset="0"/>
              </a:rPr>
              <a:t>…………………………….</a:t>
            </a:r>
          </a:p>
        </p:txBody>
      </p:sp>
      <p:pic>
        <p:nvPicPr>
          <p:cNvPr id="21" name="Рисунок 20" descr="logo_white-07.png">
            <a:extLst>
              <a:ext uri="{FF2B5EF4-FFF2-40B4-BE49-F238E27FC236}">
                <a16:creationId xmlns:a16="http://schemas.microsoft.com/office/drawing/2014/main" id="{17A537C0-1BA1-4CDF-B5D4-E262A680A6BD}"/>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789908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stretch>
            <a:fillRect/>
          </a:stretch>
        </p:blipFill>
        <p:spPr>
          <a:xfrm>
            <a:off x="724" y="2"/>
            <a:ext cx="12269601" cy="6857997"/>
          </a:xfrm>
          <a:prstGeom prst="rect">
            <a:avLst/>
          </a:prstGeom>
        </p:spPr>
      </p:pic>
      <p:sp>
        <p:nvSpPr>
          <p:cNvPr id="10" name="TextBox 9"/>
          <p:cNvSpPr txBox="1"/>
          <p:nvPr/>
        </p:nvSpPr>
        <p:spPr>
          <a:xfrm>
            <a:off x="1229782" y="1432067"/>
            <a:ext cx="8852369" cy="731379"/>
          </a:xfrm>
          <a:prstGeom prst="rect">
            <a:avLst/>
          </a:prstGeom>
          <a:noFill/>
        </p:spPr>
        <p:txBody>
          <a:bodyPr wrap="square" lIns="93369" tIns="46685" rIns="93369" bIns="46685" rtlCol="0">
            <a:spAutoFit/>
          </a:bodyPr>
          <a:lstStyle/>
          <a:p>
            <a:pPr>
              <a:lnSpc>
                <a:spcPct val="90000"/>
              </a:lnSpc>
            </a:pPr>
            <a:r>
              <a:rPr lang="ru-RU" sz="4600" b="1" i="1" dirty="0" err="1">
                <a:solidFill>
                  <a:schemeClr val="tx1">
                    <a:lumMod val="75000"/>
                    <a:lumOff val="25000"/>
                  </a:schemeClr>
                </a:solidFill>
                <a:latin typeface="Segoe UI" pitchFamily="34" charset="0"/>
                <a:cs typeface="Segoe UI" pitchFamily="34" charset="0"/>
              </a:rPr>
              <a:t>Консетова</a:t>
            </a:r>
            <a:r>
              <a:rPr lang="ru-RU" sz="4600" b="1" i="1" dirty="0">
                <a:solidFill>
                  <a:schemeClr val="tx1">
                    <a:lumMod val="75000"/>
                    <a:lumOff val="25000"/>
                  </a:schemeClr>
                </a:solidFill>
                <a:latin typeface="Segoe UI" pitchFamily="34" charset="0"/>
                <a:cs typeface="Segoe UI" pitchFamily="34" charset="0"/>
              </a:rPr>
              <a:t> Вера Витальевна</a:t>
            </a:r>
          </a:p>
        </p:txBody>
      </p:sp>
      <p:sp>
        <p:nvSpPr>
          <p:cNvPr id="12" name="TextBox 11"/>
          <p:cNvSpPr txBox="1"/>
          <p:nvPr/>
        </p:nvSpPr>
        <p:spPr>
          <a:xfrm>
            <a:off x="1229782" y="2269164"/>
            <a:ext cx="6820524" cy="703679"/>
          </a:xfrm>
          <a:prstGeom prst="rect">
            <a:avLst/>
          </a:prstGeom>
          <a:noFill/>
        </p:spPr>
        <p:txBody>
          <a:bodyPr wrap="square" lIns="93369" tIns="46685" rIns="93369" bIns="46685" rtlCol="0">
            <a:spAutoFit/>
          </a:bodyPr>
          <a:lstStyle/>
          <a:p>
            <a:pPr>
              <a:lnSpc>
                <a:spcPct val="90000"/>
              </a:lnSpc>
            </a:pPr>
            <a:r>
              <a:rPr lang="ru-RU" sz="2200" b="1" i="1" cap="all" dirty="0">
                <a:solidFill>
                  <a:schemeClr val="bg1">
                    <a:lumMod val="50000"/>
                  </a:schemeClr>
                </a:solidFill>
                <a:latin typeface="Segoe UI" pitchFamily="34" charset="0"/>
                <a:cs typeface="Segoe UI" pitchFamily="34" charset="0"/>
              </a:rPr>
              <a:t>Генеральный директор </a:t>
            </a:r>
            <a:r>
              <a:rPr lang="ru-RU" sz="2200" b="1" i="1" cap="all" dirty="0" err="1">
                <a:solidFill>
                  <a:schemeClr val="bg1">
                    <a:lumMod val="50000"/>
                  </a:schemeClr>
                </a:solidFill>
                <a:latin typeface="Segoe UI" pitchFamily="34" charset="0"/>
                <a:cs typeface="Segoe UI" pitchFamily="34" charset="0"/>
              </a:rPr>
              <a:t>ооо</a:t>
            </a:r>
            <a:r>
              <a:rPr lang="ru-RU" sz="2200" b="1" i="1" cap="all" dirty="0">
                <a:solidFill>
                  <a:schemeClr val="bg1">
                    <a:lumMod val="50000"/>
                  </a:schemeClr>
                </a:solidFill>
                <a:latin typeface="Segoe UI" pitchFamily="34" charset="0"/>
                <a:cs typeface="Segoe UI" pitchFamily="34" charset="0"/>
              </a:rPr>
              <a:t> «</a:t>
            </a:r>
            <a:r>
              <a:rPr lang="ru-RU" sz="2200" b="1" i="1" cap="all" dirty="0" err="1">
                <a:solidFill>
                  <a:schemeClr val="bg1">
                    <a:lumMod val="50000"/>
                  </a:schemeClr>
                </a:solidFill>
                <a:latin typeface="Segoe UI" pitchFamily="34" charset="0"/>
                <a:cs typeface="Segoe UI" pitchFamily="34" charset="0"/>
              </a:rPr>
              <a:t>Афк</a:t>
            </a:r>
            <a:r>
              <a:rPr lang="ru-RU" sz="2200" b="1" i="1" cap="all" dirty="0">
                <a:solidFill>
                  <a:schemeClr val="bg1">
                    <a:lumMod val="50000"/>
                  </a:schemeClr>
                </a:solidFill>
                <a:latin typeface="Segoe UI" pitchFamily="34" charset="0"/>
                <a:cs typeface="Segoe UI" pitchFamily="34" charset="0"/>
              </a:rPr>
              <a:t>-Аудит», управляющий партнер АФК </a:t>
            </a:r>
          </a:p>
        </p:txBody>
      </p:sp>
      <p:sp>
        <p:nvSpPr>
          <p:cNvPr id="13" name="Прямоугольник 12"/>
          <p:cNvSpPr/>
          <p:nvPr/>
        </p:nvSpPr>
        <p:spPr>
          <a:xfrm>
            <a:off x="7487148" y="4616448"/>
            <a:ext cx="4327487" cy="1571609"/>
          </a:xfrm>
          <a:prstGeom prst="rect">
            <a:avLst/>
          </a:prstGeom>
          <a:noFill/>
        </p:spPr>
        <p:txBody>
          <a:bodyPr wrap="square" lIns="93369" tIns="46685" rIns="93369" bIns="46685" numCol="1">
            <a:spAutoFit/>
          </a:bodyPr>
          <a:lstStyle/>
          <a:p>
            <a:pPr>
              <a:spcAft>
                <a:spcPts val="1225"/>
              </a:spcAft>
            </a:pPr>
            <a:r>
              <a:rPr lang="ru-RU" sz="1600" b="1" dirty="0">
                <a:solidFill>
                  <a:schemeClr val="tx1">
                    <a:lumMod val="65000"/>
                    <a:lumOff val="35000"/>
                  </a:schemeClr>
                </a:solidFill>
                <a:latin typeface="Segoe UI" pitchFamily="34" charset="0"/>
                <a:cs typeface="Segoe UI" pitchFamily="34" charset="0"/>
              </a:rPr>
              <a:t>195027, г. Санкт-Петербург, </a:t>
            </a:r>
            <a:br>
              <a:rPr lang="ru-RU" sz="1600" b="1" dirty="0">
                <a:solidFill>
                  <a:schemeClr val="tx1">
                    <a:lumMod val="65000"/>
                    <a:lumOff val="35000"/>
                  </a:schemeClr>
                </a:solidFill>
                <a:latin typeface="Segoe UI" pitchFamily="34" charset="0"/>
                <a:cs typeface="Segoe UI" pitchFamily="34" charset="0"/>
              </a:rPr>
            </a:br>
            <a:r>
              <a:rPr lang="ru-RU" sz="1600" b="1" dirty="0">
                <a:solidFill>
                  <a:schemeClr val="tx1">
                    <a:lumMod val="65000"/>
                    <a:lumOff val="35000"/>
                  </a:schemeClr>
                </a:solidFill>
                <a:latin typeface="Segoe UI" pitchFamily="34" charset="0"/>
                <a:cs typeface="Segoe UI" pitchFamily="34" charset="0"/>
              </a:rPr>
              <a:t>пр. Шаумяна, д. 10/1, литер А</a:t>
            </a:r>
            <a:br>
              <a:rPr lang="en-US" sz="1600" b="1" dirty="0">
                <a:solidFill>
                  <a:schemeClr val="tx1">
                    <a:lumMod val="65000"/>
                    <a:lumOff val="35000"/>
                  </a:schemeClr>
                </a:solidFill>
                <a:latin typeface="Segoe UI" pitchFamily="34" charset="0"/>
                <a:cs typeface="Segoe UI" pitchFamily="34" charset="0"/>
              </a:rPr>
            </a:br>
            <a:r>
              <a:rPr lang="ru-RU" sz="1600" b="1" dirty="0">
                <a:solidFill>
                  <a:schemeClr val="tx1">
                    <a:lumMod val="65000"/>
                    <a:lumOff val="35000"/>
                  </a:schemeClr>
                </a:solidFill>
                <a:latin typeface="Segoe UI" pitchFamily="34" charset="0"/>
                <a:cs typeface="Segoe UI" pitchFamily="34" charset="0"/>
              </a:rPr>
              <a:t>+7 (812) 326-20-06</a:t>
            </a:r>
            <a:br>
              <a:rPr lang="en-US" sz="1600" b="1" dirty="0">
                <a:solidFill>
                  <a:schemeClr val="tx1">
                    <a:lumMod val="65000"/>
                    <a:lumOff val="35000"/>
                  </a:schemeClr>
                </a:solidFill>
                <a:latin typeface="Segoe UI" pitchFamily="34" charset="0"/>
                <a:cs typeface="Segoe UI" pitchFamily="34" charset="0"/>
              </a:rPr>
            </a:br>
            <a:r>
              <a:rPr lang="en-US" sz="1600" b="1" dirty="0">
                <a:solidFill>
                  <a:schemeClr val="tx1">
                    <a:lumMod val="65000"/>
                    <a:lumOff val="35000"/>
                  </a:schemeClr>
                </a:solidFill>
                <a:latin typeface="Segoe UI" pitchFamily="34" charset="0"/>
                <a:cs typeface="Segoe UI" pitchFamily="34" charset="0"/>
              </a:rPr>
              <a:t>info@afkgroup.com </a:t>
            </a:r>
            <a:endParaRPr lang="ru-RU" sz="1600" b="1" dirty="0">
              <a:solidFill>
                <a:schemeClr val="tx1">
                  <a:lumMod val="65000"/>
                  <a:lumOff val="35000"/>
                </a:schemeClr>
              </a:solidFill>
              <a:latin typeface="Segoe UI" pitchFamily="34" charset="0"/>
              <a:cs typeface="Segoe UI" pitchFamily="34" charset="0"/>
            </a:endParaRPr>
          </a:p>
          <a:p>
            <a:pPr>
              <a:spcAft>
                <a:spcPts val="1225"/>
              </a:spcAft>
            </a:pPr>
            <a:r>
              <a:rPr lang="en-US" sz="2000" b="1" dirty="0">
                <a:solidFill>
                  <a:schemeClr val="tx1">
                    <a:lumMod val="65000"/>
                    <a:lumOff val="35000"/>
                  </a:schemeClr>
                </a:solidFill>
                <a:latin typeface="Segoe UI" pitchFamily="34" charset="0"/>
                <a:cs typeface="Segoe UI" pitchFamily="34" charset="0"/>
              </a:rPr>
              <a:t>www.afkgroup.com</a:t>
            </a:r>
            <a:endParaRPr lang="ru-RU" sz="2000" b="1" dirty="0">
              <a:solidFill>
                <a:schemeClr val="tx1">
                  <a:lumMod val="65000"/>
                  <a:lumOff val="35000"/>
                </a:schemeClr>
              </a:solidFill>
              <a:latin typeface="Segoe UI" pitchFamily="34" charset="0"/>
              <a:cs typeface="Segoe UI" pitchFamily="34" charset="0"/>
            </a:endParaRPr>
          </a:p>
        </p:txBody>
      </p:sp>
      <p:sp>
        <p:nvSpPr>
          <p:cNvPr id="14" name="TextBox 13"/>
          <p:cNvSpPr txBox="1"/>
          <p:nvPr/>
        </p:nvSpPr>
        <p:spPr>
          <a:xfrm>
            <a:off x="1229782" y="730770"/>
            <a:ext cx="3224136" cy="371281"/>
          </a:xfrm>
          <a:prstGeom prst="rect">
            <a:avLst/>
          </a:prstGeom>
          <a:noFill/>
        </p:spPr>
        <p:txBody>
          <a:bodyPr wrap="none" lIns="93369" tIns="46685" rIns="93369" bIns="46685" rtlCol="0">
            <a:spAutoFit/>
          </a:bodyPr>
          <a:lstStyle/>
          <a:p>
            <a:pPr>
              <a:lnSpc>
                <a:spcPct val="90000"/>
              </a:lnSpc>
            </a:pPr>
            <a:r>
              <a:rPr lang="ru-RU" sz="2000" b="1" i="1" dirty="0">
                <a:solidFill>
                  <a:schemeClr val="bg1">
                    <a:lumMod val="50000"/>
                  </a:schemeClr>
                </a:solidFill>
                <a:latin typeface="Segoe UI" pitchFamily="34" charset="0"/>
                <a:cs typeface="Segoe UI" pitchFamily="34" charset="0"/>
              </a:rPr>
              <a:t>Перед Вами выступила</a:t>
            </a:r>
          </a:p>
        </p:txBody>
      </p:sp>
      <p:pic>
        <p:nvPicPr>
          <p:cNvPr id="15" name="Рисунок 14">
            <a:extLst>
              <a:ext uri="{FF2B5EF4-FFF2-40B4-BE49-F238E27FC236}">
                <a16:creationId xmlns:a16="http://schemas.microsoft.com/office/drawing/2014/main" id="{FEB96721-A080-4259-874E-9B39C03FB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635" y="3661200"/>
            <a:ext cx="3233130" cy="996418"/>
          </a:xfrm>
          <a:prstGeom prst="rect">
            <a:avLst/>
          </a:prstGeom>
        </p:spPr>
      </p:pic>
    </p:spTree>
    <p:extLst>
      <p:ext uri="{BB962C8B-B14F-4D97-AF65-F5344CB8AC3E}">
        <p14:creationId xmlns:p14="http://schemas.microsoft.com/office/powerpoint/2010/main" val="51835953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4087906" y="5031284"/>
            <a:ext cx="1963269" cy="1046440"/>
          </a:xfrm>
          <a:prstGeom prst="rect">
            <a:avLst/>
          </a:prstGeom>
        </p:spPr>
        <p:txBody>
          <a:bodyPr wrap="square">
            <a:spAutoFit/>
          </a:bodyPr>
          <a:lstStyle/>
          <a:p>
            <a:pPr>
              <a:spcAft>
                <a:spcPts val="600"/>
              </a:spcAft>
            </a:pPr>
            <a:r>
              <a:rPr lang="ru-RU" sz="1400" b="1" dirty="0">
                <a:solidFill>
                  <a:schemeClr val="tx1">
                    <a:lumMod val="85000"/>
                    <a:lumOff val="15000"/>
                  </a:schemeClr>
                </a:solidFill>
                <a:latin typeface="Segoe UI" pitchFamily="34" charset="0"/>
                <a:cs typeface="Segoe UI" pitchFamily="34" charset="0"/>
              </a:rPr>
              <a:t>Санкт-Петербург</a:t>
            </a:r>
            <a:endParaRPr lang="fi-FI" sz="1400" b="1" dirty="0">
              <a:solidFill>
                <a:schemeClr val="tx1">
                  <a:lumMod val="85000"/>
                  <a:lumOff val="15000"/>
                </a:schemeClr>
              </a:solidFill>
              <a:latin typeface="Segoe UI" pitchFamily="34" charset="0"/>
              <a:cs typeface="Segoe UI" pitchFamily="34" charset="0"/>
            </a:endParaRPr>
          </a:p>
          <a:p>
            <a:pPr>
              <a:spcAft>
                <a:spcPts val="600"/>
              </a:spcAft>
            </a:pPr>
            <a:r>
              <a:rPr lang="ru-RU" sz="1100" dirty="0">
                <a:solidFill>
                  <a:schemeClr val="tx1">
                    <a:lumMod val="85000"/>
                    <a:lumOff val="15000"/>
                  </a:schemeClr>
                </a:solidFill>
                <a:latin typeface="Segoe UI" pitchFamily="34" charset="0"/>
                <a:cs typeface="Segoe UI" pitchFamily="34" charset="0"/>
              </a:rPr>
              <a:t>пр. Шаумяна, д. 10/1</a:t>
            </a:r>
            <a:endParaRPr lang="en-US" sz="1100" dirty="0">
              <a:solidFill>
                <a:schemeClr val="tx1">
                  <a:lumMod val="85000"/>
                  <a:lumOff val="15000"/>
                </a:schemeClr>
              </a:solidFill>
              <a:latin typeface="Segoe UI" pitchFamily="34" charset="0"/>
              <a:cs typeface="Segoe UI" pitchFamily="34" charset="0"/>
            </a:endParaRPr>
          </a:p>
          <a:p>
            <a:pPr>
              <a:spcAft>
                <a:spcPts val="600"/>
              </a:spcAft>
            </a:pPr>
            <a:r>
              <a:rPr lang="ru-RU" sz="1100" dirty="0">
                <a:solidFill>
                  <a:schemeClr val="tx1">
                    <a:lumMod val="85000"/>
                    <a:lumOff val="15000"/>
                  </a:schemeClr>
                </a:solidFill>
                <a:latin typeface="Segoe UI" pitchFamily="34" charset="0"/>
                <a:cs typeface="Segoe UI" pitchFamily="34" charset="0"/>
              </a:rPr>
              <a:t>Тел. +7 812 326-20-06</a:t>
            </a:r>
          </a:p>
          <a:p>
            <a:r>
              <a:rPr lang="en-US" sz="1100" b="1" dirty="0">
                <a:solidFill>
                  <a:schemeClr val="tx1">
                    <a:lumMod val="85000"/>
                    <a:lumOff val="15000"/>
                  </a:schemeClr>
                </a:solidFill>
                <a:latin typeface="Segoe UI" pitchFamily="34" charset="0"/>
                <a:cs typeface="Segoe UI" pitchFamily="34" charset="0"/>
              </a:rPr>
              <a:t>info@afkgroup.com </a:t>
            </a:r>
          </a:p>
        </p:txBody>
      </p:sp>
      <p:sp>
        <p:nvSpPr>
          <p:cNvPr id="11" name="Прямоугольник 10"/>
          <p:cNvSpPr/>
          <p:nvPr/>
        </p:nvSpPr>
        <p:spPr>
          <a:xfrm>
            <a:off x="6517342" y="5031284"/>
            <a:ext cx="2277035" cy="1046440"/>
          </a:xfrm>
          <a:prstGeom prst="rect">
            <a:avLst/>
          </a:prstGeom>
        </p:spPr>
        <p:txBody>
          <a:bodyPr wrap="square">
            <a:spAutoFit/>
          </a:bodyPr>
          <a:lstStyle/>
          <a:p>
            <a:pPr>
              <a:spcAft>
                <a:spcPts val="600"/>
              </a:spcAft>
            </a:pPr>
            <a:r>
              <a:rPr lang="ru-RU" sz="1400" b="1" dirty="0">
                <a:solidFill>
                  <a:schemeClr val="tx1">
                    <a:lumMod val="85000"/>
                    <a:lumOff val="15000"/>
                  </a:schemeClr>
                </a:solidFill>
                <a:latin typeface="Segoe UI" pitchFamily="34" charset="0"/>
                <a:cs typeface="Segoe UI" pitchFamily="34" charset="0"/>
              </a:rPr>
              <a:t>Москва</a:t>
            </a:r>
            <a:endParaRPr lang="fi-FI" sz="1400" b="1" dirty="0">
              <a:solidFill>
                <a:schemeClr val="tx1">
                  <a:lumMod val="85000"/>
                  <a:lumOff val="15000"/>
                </a:schemeClr>
              </a:solidFill>
              <a:latin typeface="Segoe UI" pitchFamily="34" charset="0"/>
              <a:cs typeface="Segoe UI" pitchFamily="34" charset="0"/>
            </a:endParaRPr>
          </a:p>
          <a:p>
            <a:pPr>
              <a:spcAft>
                <a:spcPts val="600"/>
              </a:spcAft>
            </a:pPr>
            <a:r>
              <a:rPr lang="ru-RU" sz="1100" dirty="0">
                <a:solidFill>
                  <a:schemeClr val="tx1">
                    <a:lumMod val="85000"/>
                    <a:lumOff val="15000"/>
                  </a:schemeClr>
                </a:solidFill>
                <a:latin typeface="Segoe UI" pitchFamily="34" charset="0"/>
                <a:cs typeface="Segoe UI" pitchFamily="34" charset="0"/>
              </a:rPr>
              <a:t>ул. Пятницкая, д. </a:t>
            </a:r>
            <a:r>
              <a:rPr lang="ru-RU" sz="1100">
                <a:solidFill>
                  <a:schemeClr val="tx1">
                    <a:lumMod val="85000"/>
                    <a:lumOff val="15000"/>
                  </a:schemeClr>
                </a:solidFill>
                <a:latin typeface="Segoe UI" pitchFamily="34" charset="0"/>
                <a:cs typeface="Segoe UI" pitchFamily="34" charset="0"/>
              </a:rPr>
              <a:t>75, офис 408</a:t>
            </a:r>
          </a:p>
          <a:p>
            <a:pPr>
              <a:spcAft>
                <a:spcPts val="600"/>
              </a:spcAft>
            </a:pPr>
            <a:r>
              <a:rPr lang="ru-RU" sz="1100">
                <a:solidFill>
                  <a:schemeClr val="tx1">
                    <a:lumMod val="85000"/>
                    <a:lumOff val="15000"/>
                  </a:schemeClr>
                </a:solidFill>
                <a:latin typeface="Segoe UI" pitchFamily="34" charset="0"/>
                <a:cs typeface="Segoe UI" pitchFamily="34" charset="0"/>
              </a:rPr>
              <a:t>Тел</a:t>
            </a:r>
            <a:r>
              <a:rPr lang="ru-RU" sz="1100" dirty="0">
                <a:solidFill>
                  <a:schemeClr val="tx1">
                    <a:lumMod val="85000"/>
                    <a:lumOff val="15000"/>
                  </a:schemeClr>
                </a:solidFill>
                <a:latin typeface="Segoe UI" pitchFamily="34" charset="0"/>
                <a:cs typeface="Segoe UI" pitchFamily="34" charset="0"/>
              </a:rPr>
              <a:t>. +7 495 955-78-37</a:t>
            </a:r>
          </a:p>
          <a:p>
            <a:r>
              <a:rPr lang="en-US" sz="1100" b="1" dirty="0">
                <a:solidFill>
                  <a:schemeClr val="tx1">
                    <a:lumMod val="85000"/>
                    <a:lumOff val="15000"/>
                  </a:schemeClr>
                </a:solidFill>
                <a:latin typeface="Segoe UI" pitchFamily="34" charset="0"/>
                <a:cs typeface="Segoe UI" pitchFamily="34" charset="0"/>
              </a:rPr>
              <a:t>moscow@afkgroup.com</a:t>
            </a:r>
            <a:r>
              <a:rPr lang="en-US" sz="1100" dirty="0">
                <a:solidFill>
                  <a:schemeClr val="tx1">
                    <a:lumMod val="85000"/>
                    <a:lumOff val="15000"/>
                  </a:schemeClr>
                </a:solidFill>
                <a:latin typeface="Segoe UI" pitchFamily="34" charset="0"/>
                <a:cs typeface="Segoe UI" pitchFamily="34" charset="0"/>
              </a:rPr>
              <a:t> </a:t>
            </a:r>
            <a:endParaRPr lang="ru-RU" sz="1100" dirty="0">
              <a:solidFill>
                <a:schemeClr val="tx1">
                  <a:lumMod val="85000"/>
                  <a:lumOff val="15000"/>
                </a:schemeClr>
              </a:solidFill>
              <a:latin typeface="Segoe UI" pitchFamily="34" charset="0"/>
              <a:cs typeface="Segoe UI" pitchFamily="34" charset="0"/>
            </a:endParaRPr>
          </a:p>
        </p:txBody>
      </p:sp>
      <p:pic>
        <p:nvPicPr>
          <p:cNvPr id="30" name="Рисунок 29" descr="map2.jpg"/>
          <p:cNvPicPr>
            <a:picLocks noChangeAspect="1"/>
          </p:cNvPicPr>
          <p:nvPr/>
        </p:nvPicPr>
        <p:blipFill>
          <a:blip r:embed="rId2" cstate="print"/>
          <a:stretch>
            <a:fillRect/>
          </a:stretch>
        </p:blipFill>
        <p:spPr>
          <a:xfrm>
            <a:off x="0" y="-1"/>
            <a:ext cx="12191999" cy="4686874"/>
          </a:xfrm>
          <a:prstGeom prst="rect">
            <a:avLst/>
          </a:prstGeom>
        </p:spPr>
      </p:pic>
      <p:pic>
        <p:nvPicPr>
          <p:cNvPr id="28" name="Рисунок 27" descr="logo_-02.png"/>
          <p:cNvPicPr>
            <a:picLocks noChangeAspect="1"/>
          </p:cNvPicPr>
          <p:nvPr/>
        </p:nvPicPr>
        <p:blipFill>
          <a:blip r:embed="rId3" cstate="print"/>
          <a:stretch>
            <a:fillRect/>
          </a:stretch>
        </p:blipFill>
        <p:spPr>
          <a:xfrm>
            <a:off x="578142" y="4769229"/>
            <a:ext cx="2830569" cy="869810"/>
          </a:xfrm>
          <a:prstGeom prst="rect">
            <a:avLst/>
          </a:prstGeom>
        </p:spPr>
      </p:pic>
      <p:sp>
        <p:nvSpPr>
          <p:cNvPr id="13" name="Прямоугольник 12"/>
          <p:cNvSpPr/>
          <p:nvPr/>
        </p:nvSpPr>
        <p:spPr>
          <a:xfrm>
            <a:off x="9135036" y="5031284"/>
            <a:ext cx="2393577" cy="1046440"/>
          </a:xfrm>
          <a:prstGeom prst="rect">
            <a:avLst/>
          </a:prstGeom>
        </p:spPr>
        <p:txBody>
          <a:bodyPr wrap="square">
            <a:spAutoFit/>
          </a:bodyPr>
          <a:lstStyle/>
          <a:p>
            <a:pPr>
              <a:spcAft>
                <a:spcPts val="600"/>
              </a:spcAft>
            </a:pPr>
            <a:r>
              <a:rPr lang="ru-RU" sz="1400" b="1" dirty="0">
                <a:solidFill>
                  <a:schemeClr val="tx1">
                    <a:lumMod val="85000"/>
                    <a:lumOff val="15000"/>
                  </a:schemeClr>
                </a:solidFill>
                <a:latin typeface="Segoe UI" pitchFamily="34" charset="0"/>
                <a:cs typeface="Segoe UI" pitchFamily="34" charset="0"/>
              </a:rPr>
              <a:t>Екатеринбург </a:t>
            </a:r>
          </a:p>
          <a:p>
            <a:pPr>
              <a:spcAft>
                <a:spcPts val="600"/>
              </a:spcAft>
            </a:pPr>
            <a:r>
              <a:rPr lang="ru-RU" sz="1100" dirty="0">
                <a:solidFill>
                  <a:schemeClr val="tx1">
                    <a:lumMod val="85000"/>
                    <a:lumOff val="15000"/>
                  </a:schemeClr>
                </a:solidFill>
                <a:latin typeface="Segoe UI" pitchFamily="34" charset="0"/>
                <a:cs typeface="Segoe UI" pitchFamily="34" charset="0"/>
              </a:rPr>
              <a:t>ул. </a:t>
            </a:r>
            <a:r>
              <a:rPr lang="ru-RU" sz="1100" dirty="0" err="1">
                <a:solidFill>
                  <a:schemeClr val="tx1">
                    <a:lumMod val="85000"/>
                    <a:lumOff val="15000"/>
                  </a:schemeClr>
                </a:solidFill>
                <a:latin typeface="Segoe UI" pitchFamily="34" charset="0"/>
                <a:cs typeface="Segoe UI" pitchFamily="34" charset="0"/>
              </a:rPr>
              <a:t>Мамина-Сибиряка</a:t>
            </a:r>
            <a:r>
              <a:rPr lang="ru-RU" sz="1100" dirty="0">
                <a:solidFill>
                  <a:schemeClr val="tx1">
                    <a:lumMod val="85000"/>
                    <a:lumOff val="15000"/>
                  </a:schemeClr>
                </a:solidFill>
                <a:latin typeface="Segoe UI" pitchFamily="34" charset="0"/>
                <a:cs typeface="Segoe UI" pitchFamily="34" charset="0"/>
              </a:rPr>
              <a:t>, д. 101</a:t>
            </a:r>
          </a:p>
          <a:p>
            <a:pPr>
              <a:spcAft>
                <a:spcPts val="600"/>
              </a:spcAft>
            </a:pPr>
            <a:r>
              <a:rPr lang="ru-RU" sz="1100" dirty="0">
                <a:solidFill>
                  <a:schemeClr val="tx1">
                    <a:lumMod val="85000"/>
                    <a:lumOff val="15000"/>
                  </a:schemeClr>
                </a:solidFill>
                <a:latin typeface="Segoe UI" pitchFamily="34" charset="0"/>
                <a:cs typeface="Segoe UI" pitchFamily="34" charset="0"/>
              </a:rPr>
              <a:t>Тел. +7 343 311-13-81</a:t>
            </a:r>
          </a:p>
          <a:p>
            <a:pPr>
              <a:spcAft>
                <a:spcPts val="600"/>
              </a:spcAft>
            </a:pPr>
            <a:r>
              <a:rPr lang="ru-RU" sz="1100" b="1" dirty="0" err="1">
                <a:solidFill>
                  <a:schemeClr val="tx1">
                    <a:lumMod val="85000"/>
                    <a:lumOff val="15000"/>
                  </a:schemeClr>
                </a:solidFill>
                <a:latin typeface="Segoe UI" pitchFamily="34" charset="0"/>
                <a:cs typeface="Segoe UI" pitchFamily="34" charset="0"/>
              </a:rPr>
              <a:t>ekaterinburg@afkgroup.com</a:t>
            </a:r>
            <a:r>
              <a:rPr lang="ru-RU" sz="1100" b="1" dirty="0">
                <a:solidFill>
                  <a:schemeClr val="tx1">
                    <a:lumMod val="85000"/>
                    <a:lumOff val="15000"/>
                  </a:schemeClr>
                </a:solidFill>
                <a:latin typeface="Segoe UI" pitchFamily="34" charset="0"/>
                <a:cs typeface="Segoe UI" pitchFamily="34" charset="0"/>
              </a:rPr>
              <a:t> </a:t>
            </a:r>
          </a:p>
        </p:txBody>
      </p:sp>
      <p:sp>
        <p:nvSpPr>
          <p:cNvPr id="14" name="Прямоугольник 13"/>
          <p:cNvSpPr/>
          <p:nvPr/>
        </p:nvSpPr>
        <p:spPr>
          <a:xfrm>
            <a:off x="9135036" y="6264546"/>
            <a:ext cx="1837426" cy="307777"/>
          </a:xfrm>
          <a:prstGeom prst="rect">
            <a:avLst/>
          </a:prstGeom>
        </p:spPr>
        <p:txBody>
          <a:bodyPr wrap="none">
            <a:spAutoFit/>
          </a:bodyPr>
          <a:lstStyle/>
          <a:p>
            <a:r>
              <a:rPr lang="fi-FI" sz="1400" b="1" dirty="0">
                <a:solidFill>
                  <a:srgbClr val="EB780F"/>
                </a:solidFill>
                <a:latin typeface="Segoe UI" pitchFamily="34" charset="0"/>
                <a:cs typeface="Segoe UI" pitchFamily="34" charset="0"/>
              </a:rPr>
              <a:t>www.afkgroup.com</a:t>
            </a:r>
            <a:endParaRPr lang="ru-RU" sz="1400" b="1" dirty="0">
              <a:solidFill>
                <a:srgbClr val="EB780F"/>
              </a:solidFill>
              <a:latin typeface="Segoe UI" pitchFamily="34" charset="0"/>
              <a:cs typeface="Segoe UI" pitchFamily="34" charset="0"/>
            </a:endParaRPr>
          </a:p>
        </p:txBody>
      </p:sp>
    </p:spTree>
    <p:extLst>
      <p:ext uri="{BB962C8B-B14F-4D97-AF65-F5344CB8AC3E}">
        <p14:creationId xmlns:p14="http://schemas.microsoft.com/office/powerpoint/2010/main" val="134041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3</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30" name="Прямоугольник 29">
            <a:extLst>
              <a:ext uri="{FF2B5EF4-FFF2-40B4-BE49-F238E27FC236}">
                <a16:creationId xmlns:a16="http://schemas.microsoft.com/office/drawing/2014/main" id="{7210CA47-09A2-493E-8377-95845F7AEF46}"/>
              </a:ext>
            </a:extLst>
          </p:cNvPr>
          <p:cNvSpPr/>
          <p:nvPr/>
        </p:nvSpPr>
        <p:spPr>
          <a:xfrm>
            <a:off x="634355" y="455969"/>
            <a:ext cx="10710585" cy="1372831"/>
          </a:xfrm>
          <a:prstGeom prst="rect">
            <a:avLst/>
          </a:prstGeom>
          <a:solidFill>
            <a:schemeClr val="bg2">
              <a:lumMod val="75000"/>
            </a:schemeClr>
          </a:solidFill>
          <a:ln w="6350">
            <a:solidFill>
              <a:srgbClr val="EB7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sp>
        <p:nvSpPr>
          <p:cNvPr id="6" name="TextBox 5">
            <a:extLst>
              <a:ext uri="{FF2B5EF4-FFF2-40B4-BE49-F238E27FC236}">
                <a16:creationId xmlns:a16="http://schemas.microsoft.com/office/drawing/2014/main" id="{58B1245E-1615-4FA9-8468-667CE2B16843}"/>
              </a:ext>
            </a:extLst>
          </p:cNvPr>
          <p:cNvSpPr txBox="1"/>
          <p:nvPr/>
        </p:nvSpPr>
        <p:spPr>
          <a:xfrm>
            <a:off x="1150739" y="557609"/>
            <a:ext cx="9677816" cy="1169551"/>
          </a:xfrm>
          <a:prstGeom prst="rect">
            <a:avLst/>
          </a:prstGeom>
          <a:noFill/>
        </p:spPr>
        <p:txBody>
          <a:bodyPr wrap="square" rtlCol="0">
            <a:spAutoFit/>
          </a:bodyPr>
          <a:lstStyle/>
          <a:p>
            <a:pPr algn="just"/>
            <a:r>
              <a:rPr lang="ru-RU" sz="1400" b="1" dirty="0">
                <a:solidFill>
                  <a:srgbClr val="333C48"/>
                </a:solidFill>
                <a:latin typeface="Segoe UI" panose="020B0502040204020203" pitchFamily="34" charset="0"/>
                <a:ea typeface="Segoe UI" panose="020B0502040204020203" pitchFamily="34" charset="0"/>
                <a:cs typeface="Segoe UI" panose="020B0502040204020203" pitchFamily="34" charset="0"/>
              </a:rPr>
              <a:t>Финансово-экономическая экспертиза представляет собой самостоятельный класс экспертных исследований. Необходимость в ее производстве часто возникает при расследовании и судебном разбирательстве дел, связанных с преступлениями в сфере экономической деятельности, дел о несостоятельности (банкротстве), а также по гражданским и арбитражным делам, когда для правильного разрешения тех или иных вопросов требуется применение специальных познаний</a:t>
            </a:r>
          </a:p>
        </p:txBody>
      </p:sp>
      <p:sp>
        <p:nvSpPr>
          <p:cNvPr id="31" name="Прямоугольник 30">
            <a:extLst>
              <a:ext uri="{FF2B5EF4-FFF2-40B4-BE49-F238E27FC236}">
                <a16:creationId xmlns:a16="http://schemas.microsoft.com/office/drawing/2014/main" id="{BB765D46-558B-4BBB-99E3-0BA0FDC5B59F}"/>
              </a:ext>
            </a:extLst>
          </p:cNvPr>
          <p:cNvSpPr/>
          <p:nvPr/>
        </p:nvSpPr>
        <p:spPr>
          <a:xfrm>
            <a:off x="634355" y="2194748"/>
            <a:ext cx="3676528" cy="4105643"/>
          </a:xfrm>
          <a:prstGeom prst="rect">
            <a:avLst/>
          </a:prstGeom>
          <a:solidFill>
            <a:schemeClr val="bg2">
              <a:lumMod val="75000"/>
            </a:schemeClr>
          </a:solidFill>
          <a:ln w="6350">
            <a:solidFill>
              <a:srgbClr val="EB7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sp>
        <p:nvSpPr>
          <p:cNvPr id="32" name="TextBox 31">
            <a:extLst>
              <a:ext uri="{FF2B5EF4-FFF2-40B4-BE49-F238E27FC236}">
                <a16:creationId xmlns:a16="http://schemas.microsoft.com/office/drawing/2014/main" id="{3AC31E3F-3A33-4BF1-AD75-AB23E424F469}"/>
              </a:ext>
            </a:extLst>
          </p:cNvPr>
          <p:cNvSpPr txBox="1"/>
          <p:nvPr/>
        </p:nvSpPr>
        <p:spPr>
          <a:xfrm>
            <a:off x="809488" y="2343502"/>
            <a:ext cx="2924830" cy="540381"/>
          </a:xfrm>
          <a:prstGeom prst="rect">
            <a:avLst/>
          </a:prstGeom>
          <a:noFill/>
        </p:spPr>
        <p:txBody>
          <a:bodyPr wrap="square" rtlCol="0">
            <a:spAutoFit/>
          </a:bodyPr>
          <a:lstStyle/>
          <a:p>
            <a:pPr algn="just"/>
            <a:r>
              <a:rPr lang="ru-RU" sz="1400" b="1" i="1" dirty="0">
                <a:solidFill>
                  <a:srgbClr val="333C48"/>
                </a:solidFill>
                <a:latin typeface="Segoe UI" panose="020B0502040204020203" pitchFamily="34" charset="0"/>
                <a:ea typeface="Segoe UI" panose="020B0502040204020203" pitchFamily="34" charset="0"/>
                <a:cs typeface="Segoe UI" panose="020B0502040204020203" pitchFamily="34" charset="0"/>
              </a:rPr>
              <a:t>СУДЕБНО-БУХГАЛТЕРСКАЯ ЭКСПЕРТИЗА (СБЭ)</a:t>
            </a:r>
          </a:p>
        </p:txBody>
      </p:sp>
      <p:sp>
        <p:nvSpPr>
          <p:cNvPr id="33" name="TextBox 32">
            <a:extLst>
              <a:ext uri="{FF2B5EF4-FFF2-40B4-BE49-F238E27FC236}">
                <a16:creationId xmlns:a16="http://schemas.microsoft.com/office/drawing/2014/main" id="{F4F1E0C6-2B48-4C28-A57A-81BD5A742B6C}"/>
              </a:ext>
            </a:extLst>
          </p:cNvPr>
          <p:cNvSpPr txBox="1"/>
          <p:nvPr/>
        </p:nvSpPr>
        <p:spPr>
          <a:xfrm>
            <a:off x="909945" y="2861407"/>
            <a:ext cx="3242512" cy="3323987"/>
          </a:xfrm>
          <a:prstGeom prst="rect">
            <a:avLst/>
          </a:prstGeom>
          <a:noFill/>
        </p:spPr>
        <p:txBody>
          <a:bodyPr wrap="square" rtlCol="0">
            <a:spAutoFit/>
          </a:bodyPr>
          <a:lstStyle/>
          <a:p>
            <a:r>
              <a:rPr lang="ru-RU" sz="1500" b="1" dirty="0">
                <a:solidFill>
                  <a:srgbClr val="333C48"/>
                </a:solidFill>
                <a:latin typeface="Segoe UI" panose="020B0502040204020203" pitchFamily="34" charset="0"/>
                <a:ea typeface="Segoe UI" panose="020B0502040204020203" pitchFamily="34" charset="0"/>
                <a:cs typeface="Segoe UI" panose="020B0502040204020203" pitchFamily="34" charset="0"/>
              </a:rPr>
              <a:t>Предмет СБЭ: </a:t>
            </a:r>
            <a:r>
              <a:rPr lang="ru-RU" sz="1500" dirty="0">
                <a:solidFill>
                  <a:srgbClr val="333C48"/>
                </a:solidFill>
                <a:latin typeface="Segoe UI" panose="020B0502040204020203" pitchFamily="34" charset="0"/>
                <a:ea typeface="Segoe UI" panose="020B0502040204020203" pitchFamily="34" charset="0"/>
                <a:cs typeface="Segoe UI" panose="020B0502040204020203" pitchFamily="34" charset="0"/>
              </a:rPr>
              <a:t>отраженные в бухгалтерском учете хозяйственные операции (явления финансово-хозяйственной деятельности), которые содержат информацию о состоянии, движении, наличии или отсутствии материальных ценностей и денежных средств и их источников, свидетельствуют о нарушениях (отсутствии нарушений) ведения бухгалтерского и налогового учета.</a:t>
            </a:r>
          </a:p>
        </p:txBody>
      </p:sp>
      <p:sp>
        <p:nvSpPr>
          <p:cNvPr id="11" name="Прямоугольник 10">
            <a:extLst>
              <a:ext uri="{FF2B5EF4-FFF2-40B4-BE49-F238E27FC236}">
                <a16:creationId xmlns:a16="http://schemas.microsoft.com/office/drawing/2014/main" id="{36627985-A3BA-4C36-ABA0-1F8E6889C21B}"/>
              </a:ext>
            </a:extLst>
          </p:cNvPr>
          <p:cNvSpPr/>
          <p:nvPr/>
        </p:nvSpPr>
        <p:spPr>
          <a:xfrm>
            <a:off x="4829574" y="2194748"/>
            <a:ext cx="6515366" cy="4105643"/>
          </a:xfrm>
          <a:prstGeom prst="rect">
            <a:avLst/>
          </a:prstGeom>
          <a:solidFill>
            <a:schemeClr val="bg2">
              <a:lumMod val="75000"/>
            </a:schemeClr>
          </a:solidFill>
          <a:ln w="6350">
            <a:solidFill>
              <a:srgbClr val="EB7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sp>
        <p:nvSpPr>
          <p:cNvPr id="14" name="TextBox 13">
            <a:extLst>
              <a:ext uri="{FF2B5EF4-FFF2-40B4-BE49-F238E27FC236}">
                <a16:creationId xmlns:a16="http://schemas.microsoft.com/office/drawing/2014/main" id="{CB6B5021-0B21-46A3-8ED5-0A9E9D8E9193}"/>
              </a:ext>
            </a:extLst>
          </p:cNvPr>
          <p:cNvSpPr txBox="1"/>
          <p:nvPr/>
        </p:nvSpPr>
        <p:spPr>
          <a:xfrm>
            <a:off x="4908230" y="2343503"/>
            <a:ext cx="6298639" cy="307777"/>
          </a:xfrm>
          <a:prstGeom prst="rect">
            <a:avLst/>
          </a:prstGeom>
          <a:noFill/>
        </p:spPr>
        <p:txBody>
          <a:bodyPr wrap="square" rtlCol="0">
            <a:spAutoFit/>
          </a:bodyPr>
          <a:lstStyle/>
          <a:p>
            <a:r>
              <a:rPr lang="ru-RU" sz="1400" b="1" i="1" dirty="0">
                <a:solidFill>
                  <a:srgbClr val="333C48"/>
                </a:solidFill>
                <a:latin typeface="Segoe UI" panose="020B0502040204020203" pitchFamily="34" charset="0"/>
                <a:ea typeface="Segoe UI" panose="020B0502040204020203" pitchFamily="34" charset="0"/>
                <a:cs typeface="Segoe UI" panose="020B0502040204020203" pitchFamily="34" charset="0"/>
              </a:rPr>
              <a:t>СУДЕБНАЯ ФИНАНСОВО-ЭКОНОМИЧЕСКАЯ ЭКСПЕРТИЗА (СФЭЭ)</a:t>
            </a:r>
          </a:p>
        </p:txBody>
      </p:sp>
      <p:sp>
        <p:nvSpPr>
          <p:cNvPr id="15" name="TextBox 14">
            <a:extLst>
              <a:ext uri="{FF2B5EF4-FFF2-40B4-BE49-F238E27FC236}">
                <a16:creationId xmlns:a16="http://schemas.microsoft.com/office/drawing/2014/main" id="{EE02049D-2606-49AD-9F9E-01D3F7EAD8B5}"/>
              </a:ext>
            </a:extLst>
          </p:cNvPr>
          <p:cNvSpPr txBox="1"/>
          <p:nvPr/>
        </p:nvSpPr>
        <p:spPr>
          <a:xfrm>
            <a:off x="5051430" y="2718904"/>
            <a:ext cx="5857529" cy="2169825"/>
          </a:xfrm>
          <a:prstGeom prst="rect">
            <a:avLst/>
          </a:prstGeom>
          <a:noFill/>
        </p:spPr>
        <p:txBody>
          <a:bodyPr wrap="square" rtlCol="0">
            <a:spAutoFit/>
          </a:bodyPr>
          <a:lstStyle/>
          <a:p>
            <a:r>
              <a:rPr lang="ru-RU" sz="1500" b="1" dirty="0">
                <a:solidFill>
                  <a:srgbClr val="333C48"/>
                </a:solidFill>
                <a:latin typeface="Segoe UI" panose="020B0502040204020203" pitchFamily="34" charset="0"/>
                <a:ea typeface="Segoe UI" panose="020B0502040204020203" pitchFamily="34" charset="0"/>
                <a:cs typeface="Segoe UI" panose="020B0502040204020203" pitchFamily="34" charset="0"/>
              </a:rPr>
              <a:t>Предмет СФЭЭ: </a:t>
            </a:r>
            <a:r>
              <a:rPr lang="ru-RU" sz="1500" dirty="0">
                <a:solidFill>
                  <a:srgbClr val="333C48"/>
                </a:solidFill>
                <a:latin typeface="Segoe UI" panose="020B0502040204020203" pitchFamily="34" charset="0"/>
                <a:ea typeface="Segoe UI" panose="020B0502040204020203" pitchFamily="34" charset="0"/>
                <a:cs typeface="Segoe UI" panose="020B0502040204020203" pitchFamily="34" charset="0"/>
              </a:rPr>
              <a:t>сведения о финансовых операциях и финансовых показателях деятельности хозяйствующего субъекта, а также фактические данные, характеризующие образование, распределение и использование на предприятии доходов, денежных средств (фондов), негативные отклонения в этих процессах, повлиявшие на показатели хозяйственной деятельности или способствовавшие совершению преступлений, связанных с несоблюдением финансовой дисциплины.</a:t>
            </a:r>
          </a:p>
        </p:txBody>
      </p:sp>
      <p:sp>
        <p:nvSpPr>
          <p:cNvPr id="16" name="TextBox 15">
            <a:extLst>
              <a:ext uri="{FF2B5EF4-FFF2-40B4-BE49-F238E27FC236}">
                <a16:creationId xmlns:a16="http://schemas.microsoft.com/office/drawing/2014/main" id="{587EE2D9-AD6F-4661-9B77-808D9D82E476}"/>
              </a:ext>
            </a:extLst>
          </p:cNvPr>
          <p:cNvSpPr txBox="1"/>
          <p:nvPr/>
        </p:nvSpPr>
        <p:spPr>
          <a:xfrm>
            <a:off x="5573292" y="5426796"/>
            <a:ext cx="1264310" cy="307777"/>
          </a:xfrm>
          <a:prstGeom prst="rect">
            <a:avLst/>
          </a:prstGeom>
          <a:noFill/>
        </p:spPr>
        <p:txBody>
          <a:bodyPr wrap="square" rtlCol="0">
            <a:spAutoFit/>
          </a:bodyPr>
          <a:lstStyle/>
          <a:p>
            <a:r>
              <a:rPr lang="ru-RU" sz="1400" b="1" dirty="0">
                <a:solidFill>
                  <a:srgbClr val="333C48"/>
                </a:solidFill>
                <a:latin typeface="Segoe UI" panose="020B0502040204020203" pitchFamily="34" charset="0"/>
                <a:ea typeface="Segoe UI" panose="020B0502040204020203" pitchFamily="34" charset="0"/>
                <a:cs typeface="Segoe UI" panose="020B0502040204020203" pitchFamily="34" charset="0"/>
              </a:rPr>
              <a:t>Виды СФЭЭ:</a:t>
            </a:r>
            <a:endParaRPr lang="ru-RU" sz="1400" dirty="0">
              <a:solidFill>
                <a:srgbClr val="333C48"/>
              </a:solidFill>
              <a:latin typeface="Segoe UI" panose="020B0502040204020203" pitchFamily="34" charset="0"/>
              <a:ea typeface="Segoe UI" panose="020B0502040204020203" pitchFamily="34" charset="0"/>
              <a:cs typeface="Segoe UI" panose="020B0502040204020203" pitchFamily="34" charset="0"/>
            </a:endParaRPr>
          </a:p>
        </p:txBody>
      </p:sp>
      <p:sp>
        <p:nvSpPr>
          <p:cNvPr id="17" name="TextBox 16">
            <a:extLst>
              <a:ext uri="{FF2B5EF4-FFF2-40B4-BE49-F238E27FC236}">
                <a16:creationId xmlns:a16="http://schemas.microsoft.com/office/drawing/2014/main" id="{01862FC4-BB08-403D-BB59-49606EB2A5F6}"/>
              </a:ext>
            </a:extLst>
          </p:cNvPr>
          <p:cNvSpPr txBox="1"/>
          <p:nvPr/>
        </p:nvSpPr>
        <p:spPr>
          <a:xfrm>
            <a:off x="7980194" y="4767591"/>
            <a:ext cx="3694412" cy="523220"/>
          </a:xfrm>
          <a:prstGeom prst="rect">
            <a:avLst/>
          </a:prstGeom>
          <a:noFill/>
        </p:spPr>
        <p:txBody>
          <a:bodyPr wrap="square" rtlCol="0">
            <a:spAutoFit/>
          </a:bodyPr>
          <a:lstStyle/>
          <a:p>
            <a:r>
              <a:rPr lang="ru-RU" sz="1400" i="1" dirty="0">
                <a:solidFill>
                  <a:srgbClr val="333C48"/>
                </a:solidFill>
                <a:latin typeface="Segoe UI" panose="020B0502040204020203" pitchFamily="34" charset="0"/>
                <a:ea typeface="Segoe UI" panose="020B0502040204020203" pitchFamily="34" charset="0"/>
                <a:cs typeface="Segoe UI" panose="020B0502040204020203" pitchFamily="34" charset="0"/>
              </a:rPr>
              <a:t>Экспертиза финансового состояния хозяйствующего субъекта</a:t>
            </a:r>
          </a:p>
        </p:txBody>
      </p:sp>
      <p:sp>
        <p:nvSpPr>
          <p:cNvPr id="18" name="TextBox 17">
            <a:extLst>
              <a:ext uri="{FF2B5EF4-FFF2-40B4-BE49-F238E27FC236}">
                <a16:creationId xmlns:a16="http://schemas.microsoft.com/office/drawing/2014/main" id="{C1E56689-B402-4228-A49C-7E4D98D83375}"/>
              </a:ext>
            </a:extLst>
          </p:cNvPr>
          <p:cNvSpPr txBox="1"/>
          <p:nvPr/>
        </p:nvSpPr>
        <p:spPr>
          <a:xfrm>
            <a:off x="7980194" y="5432020"/>
            <a:ext cx="3694412" cy="307777"/>
          </a:xfrm>
          <a:prstGeom prst="rect">
            <a:avLst/>
          </a:prstGeom>
          <a:noFill/>
        </p:spPr>
        <p:txBody>
          <a:bodyPr wrap="square" rtlCol="0">
            <a:spAutoFit/>
          </a:bodyPr>
          <a:lstStyle/>
          <a:p>
            <a:r>
              <a:rPr lang="ru-RU" sz="1400" i="1" dirty="0">
                <a:solidFill>
                  <a:srgbClr val="333C48"/>
                </a:solidFill>
                <a:latin typeface="Segoe UI" panose="020B0502040204020203" pitchFamily="34" charset="0"/>
                <a:ea typeface="Segoe UI" panose="020B0502040204020203" pitchFamily="34" charset="0"/>
                <a:cs typeface="Segoe UI" panose="020B0502040204020203" pitchFamily="34" charset="0"/>
              </a:rPr>
              <a:t>Финансово-кредитная</a:t>
            </a:r>
          </a:p>
        </p:txBody>
      </p:sp>
      <p:sp>
        <p:nvSpPr>
          <p:cNvPr id="19" name="TextBox 18">
            <a:extLst>
              <a:ext uri="{FF2B5EF4-FFF2-40B4-BE49-F238E27FC236}">
                <a16:creationId xmlns:a16="http://schemas.microsoft.com/office/drawing/2014/main" id="{4A0592EE-4BAE-4A68-B9F3-D9D36781076F}"/>
              </a:ext>
            </a:extLst>
          </p:cNvPr>
          <p:cNvSpPr txBox="1"/>
          <p:nvPr/>
        </p:nvSpPr>
        <p:spPr>
          <a:xfrm>
            <a:off x="7980194" y="5863848"/>
            <a:ext cx="3694412" cy="307777"/>
          </a:xfrm>
          <a:prstGeom prst="rect">
            <a:avLst/>
          </a:prstGeom>
          <a:noFill/>
        </p:spPr>
        <p:txBody>
          <a:bodyPr wrap="square" rtlCol="0">
            <a:spAutoFit/>
          </a:bodyPr>
          <a:lstStyle/>
          <a:p>
            <a:r>
              <a:rPr lang="ru-RU" sz="1400" i="1" dirty="0">
                <a:solidFill>
                  <a:srgbClr val="333C48"/>
                </a:solidFill>
                <a:latin typeface="Segoe UI" panose="020B0502040204020203" pitchFamily="34" charset="0"/>
                <a:ea typeface="Segoe UI" panose="020B0502040204020203" pitchFamily="34" charset="0"/>
                <a:cs typeface="Segoe UI" panose="020B0502040204020203" pitchFamily="34" charset="0"/>
              </a:rPr>
              <a:t>Налоговая</a:t>
            </a:r>
          </a:p>
        </p:txBody>
      </p:sp>
      <p:sp>
        <p:nvSpPr>
          <p:cNvPr id="4" name="Стрелка: вниз 3">
            <a:extLst>
              <a:ext uri="{FF2B5EF4-FFF2-40B4-BE49-F238E27FC236}">
                <a16:creationId xmlns:a16="http://schemas.microsoft.com/office/drawing/2014/main" id="{997FE1FE-B673-4E46-837B-8C00FD1D5D75}"/>
              </a:ext>
            </a:extLst>
          </p:cNvPr>
          <p:cNvSpPr/>
          <p:nvPr/>
        </p:nvSpPr>
        <p:spPr>
          <a:xfrm>
            <a:off x="1283041" y="1824074"/>
            <a:ext cx="311843" cy="370674"/>
          </a:xfrm>
          <a:prstGeom prst="downArrow">
            <a:avLst/>
          </a:prstGeom>
          <a:solidFill>
            <a:srgbClr val="EB780F"/>
          </a:solidFill>
          <a:ln>
            <a:solidFill>
              <a:srgbClr val="EB7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низ 20">
            <a:extLst>
              <a:ext uri="{FF2B5EF4-FFF2-40B4-BE49-F238E27FC236}">
                <a16:creationId xmlns:a16="http://schemas.microsoft.com/office/drawing/2014/main" id="{82FC1B43-C07F-4181-898E-03BF0632A742}"/>
              </a:ext>
            </a:extLst>
          </p:cNvPr>
          <p:cNvSpPr/>
          <p:nvPr/>
        </p:nvSpPr>
        <p:spPr>
          <a:xfrm>
            <a:off x="5784157" y="1841253"/>
            <a:ext cx="311843" cy="370674"/>
          </a:xfrm>
          <a:prstGeom prst="downArrow">
            <a:avLst/>
          </a:prstGeom>
          <a:solidFill>
            <a:srgbClr val="EB780F"/>
          </a:solidFill>
          <a:ln>
            <a:solidFill>
              <a:srgbClr val="EB7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2" name="Рисунок 21" descr="list.png">
            <a:extLst>
              <a:ext uri="{FF2B5EF4-FFF2-40B4-BE49-F238E27FC236}">
                <a16:creationId xmlns:a16="http://schemas.microsoft.com/office/drawing/2014/main" id="{B8BFEFF2-AAA3-40AE-9AE5-370DF4A35008}"/>
              </a:ext>
            </a:extLst>
          </p:cNvPr>
          <p:cNvPicPr>
            <a:picLocks noChangeAspect="1"/>
          </p:cNvPicPr>
          <p:nvPr/>
        </p:nvPicPr>
        <p:blipFill>
          <a:blip r:embed="rId2" cstate="print">
            <a:biLevel thresh="75000"/>
          </a:blip>
          <a:stretch>
            <a:fillRect/>
          </a:stretch>
        </p:blipFill>
        <p:spPr>
          <a:xfrm>
            <a:off x="7396467" y="4860982"/>
            <a:ext cx="358235" cy="458649"/>
          </a:xfrm>
          <a:prstGeom prst="rect">
            <a:avLst/>
          </a:prstGeom>
        </p:spPr>
      </p:pic>
      <p:pic>
        <p:nvPicPr>
          <p:cNvPr id="23" name="Рисунок 22" descr="bank_cards.png">
            <a:extLst>
              <a:ext uri="{FF2B5EF4-FFF2-40B4-BE49-F238E27FC236}">
                <a16:creationId xmlns:a16="http://schemas.microsoft.com/office/drawing/2014/main" id="{31690D46-CACE-4FC8-B93D-0CEFCC5BD4FF}"/>
              </a:ext>
            </a:extLst>
          </p:cNvPr>
          <p:cNvPicPr>
            <a:picLocks noChangeAspect="1"/>
          </p:cNvPicPr>
          <p:nvPr/>
        </p:nvPicPr>
        <p:blipFill>
          <a:blip r:embed="rId3" cstate="print">
            <a:biLevel thresh="75000"/>
          </a:blip>
          <a:stretch>
            <a:fillRect/>
          </a:stretch>
        </p:blipFill>
        <p:spPr>
          <a:xfrm>
            <a:off x="7356293" y="5398789"/>
            <a:ext cx="352800" cy="363793"/>
          </a:xfrm>
          <a:prstGeom prst="rect">
            <a:avLst/>
          </a:prstGeom>
        </p:spPr>
      </p:pic>
      <p:pic>
        <p:nvPicPr>
          <p:cNvPr id="7" name="Рисунок 6" descr="Книги на полке">
            <a:extLst>
              <a:ext uri="{FF2B5EF4-FFF2-40B4-BE49-F238E27FC236}">
                <a16:creationId xmlns:a16="http://schemas.microsoft.com/office/drawing/2014/main" id="{225A8066-98C9-48C3-8797-18EF679C18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96468" y="5841741"/>
            <a:ext cx="351993" cy="351993"/>
          </a:xfrm>
          <a:prstGeom prst="rect">
            <a:avLst/>
          </a:prstGeom>
        </p:spPr>
      </p:pic>
    </p:spTree>
    <p:extLst>
      <p:ext uri="{BB962C8B-B14F-4D97-AF65-F5344CB8AC3E}">
        <p14:creationId xmlns:p14="http://schemas.microsoft.com/office/powerpoint/2010/main" val="2146741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rcRect r="67721"/>
          <a:stretch>
            <a:fillRect/>
          </a:stretch>
        </p:blipFill>
        <p:spPr>
          <a:xfrm>
            <a:off x="0" y="173"/>
            <a:ext cx="3935506" cy="6858000"/>
          </a:xfrm>
          <a:prstGeom prst="rect">
            <a:avLst/>
          </a:prstGeom>
        </p:spPr>
      </p:pic>
      <p:sp>
        <p:nvSpPr>
          <p:cNvPr id="37" name="Прямоугольник 36"/>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sp>
        <p:nvSpPr>
          <p:cNvPr id="30" name="Прямоугольник 29"/>
          <p:cNvSpPr/>
          <p:nvPr/>
        </p:nvSpPr>
        <p:spPr>
          <a:xfrm>
            <a:off x="226419" y="460695"/>
            <a:ext cx="3458076"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Судебно-бухгалтерская экспертиза </a:t>
            </a:r>
          </a:p>
        </p:txBody>
      </p:sp>
      <p:sp>
        <p:nvSpPr>
          <p:cNvPr id="32" name="TextBox 31"/>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4</a:t>
            </a:fld>
            <a:endParaRPr lang="ru-RU" altLang="ru-RU" sz="1400" dirty="0">
              <a:solidFill>
                <a:schemeClr val="bg1">
                  <a:lumMod val="50000"/>
                </a:schemeClr>
              </a:solidFill>
              <a:latin typeface="Segoe UI" pitchFamily="34" charset="0"/>
              <a:ea typeface="Arial" charset="0"/>
              <a:cs typeface="Segoe UI" pitchFamily="34" charset="0"/>
            </a:endParaRPr>
          </a:p>
        </p:txBody>
      </p:sp>
      <p:grpSp>
        <p:nvGrpSpPr>
          <p:cNvPr id="3" name="Группа 2">
            <a:extLst>
              <a:ext uri="{FF2B5EF4-FFF2-40B4-BE49-F238E27FC236}">
                <a16:creationId xmlns:a16="http://schemas.microsoft.com/office/drawing/2014/main" id="{C8D77312-7F03-422C-B565-40FD01053214}"/>
              </a:ext>
            </a:extLst>
          </p:cNvPr>
          <p:cNvGrpSpPr/>
          <p:nvPr/>
        </p:nvGrpSpPr>
        <p:grpSpPr>
          <a:xfrm>
            <a:off x="4439642" y="1184540"/>
            <a:ext cx="7364431" cy="1169551"/>
            <a:chOff x="4085851" y="1468370"/>
            <a:chExt cx="7633708" cy="1169551"/>
          </a:xfrm>
        </p:grpSpPr>
        <p:sp>
          <p:nvSpPr>
            <p:cNvPr id="34" name="TextBox 33"/>
            <p:cNvSpPr txBox="1"/>
            <p:nvPr/>
          </p:nvSpPr>
          <p:spPr>
            <a:xfrm>
              <a:off x="4544227" y="1468370"/>
              <a:ext cx="7175332" cy="1169551"/>
            </a:xfrm>
            <a:prstGeom prst="rect">
              <a:avLst/>
            </a:prstGeom>
            <a:noFill/>
          </p:spPr>
          <p:txBody>
            <a:bodyPr wrap="square" rtlCol="0">
              <a:spAutoFit/>
            </a:bodyPr>
            <a:lstStyle/>
            <a:p>
              <a:pPr lvl="0"/>
              <a:r>
                <a:rPr lang="ru-RU" sz="1400" b="1" dirty="0">
                  <a:solidFill>
                    <a:schemeClr val="bg2">
                      <a:lumMod val="25000"/>
                    </a:schemeClr>
                  </a:solidFill>
                  <a:latin typeface="Segoe UI" pitchFamily="34" charset="0"/>
                  <a:cs typeface="Segoe UI" pitchFamily="34" charset="0"/>
                </a:rPr>
                <a:t>Выявление фактов (признаков) искажения учетных данных специфическими для бухгалтерского учета приемами и диагностика обнаруженных искажений, определение степени их влияния на показатели хозяйственной деятельности;</a:t>
              </a:r>
              <a:endParaRPr lang="ru-RU" sz="1400" dirty="0">
                <a:solidFill>
                  <a:schemeClr val="bg2">
                    <a:lumMod val="25000"/>
                  </a:schemeClr>
                </a:solidFill>
                <a:latin typeface="Segoe UI" pitchFamily="34" charset="0"/>
                <a:cs typeface="Segoe UI" pitchFamily="34" charset="0"/>
              </a:endParaRPr>
            </a:p>
            <a:p>
              <a:endParaRPr lang="ru-RU" sz="1400" dirty="0">
                <a:solidFill>
                  <a:schemeClr val="bg2">
                    <a:lumMod val="25000"/>
                  </a:schemeClr>
                </a:solidFill>
                <a:latin typeface="Segoe UI" pitchFamily="34" charset="0"/>
                <a:cs typeface="Segoe UI" pitchFamily="34" charset="0"/>
              </a:endParaRPr>
            </a:p>
          </p:txBody>
        </p:sp>
        <p:pic>
          <p:nvPicPr>
            <p:cNvPr id="23" name="Рисунок 22" descr="ok.png"/>
            <p:cNvPicPr>
              <a:picLocks noChangeAspect="1"/>
            </p:cNvPicPr>
            <p:nvPr/>
          </p:nvPicPr>
          <p:blipFill>
            <a:blip r:embed="rId3" cstate="print"/>
            <a:srcRect t="11111" b="11111"/>
            <a:stretch>
              <a:fillRect/>
            </a:stretch>
          </p:blipFill>
          <p:spPr>
            <a:xfrm>
              <a:off x="4085851" y="1468370"/>
              <a:ext cx="486148" cy="378115"/>
            </a:xfrm>
            <a:prstGeom prst="rect">
              <a:avLst/>
            </a:prstGeom>
          </p:spPr>
        </p:pic>
      </p:grpSp>
      <p:grpSp>
        <p:nvGrpSpPr>
          <p:cNvPr id="4" name="Группа 3">
            <a:extLst>
              <a:ext uri="{FF2B5EF4-FFF2-40B4-BE49-F238E27FC236}">
                <a16:creationId xmlns:a16="http://schemas.microsoft.com/office/drawing/2014/main" id="{437DB6BA-DD74-4690-905C-C7C514D128EA}"/>
              </a:ext>
            </a:extLst>
          </p:cNvPr>
          <p:cNvGrpSpPr/>
          <p:nvPr/>
        </p:nvGrpSpPr>
        <p:grpSpPr>
          <a:xfrm>
            <a:off x="4439642" y="2376072"/>
            <a:ext cx="7407674" cy="738664"/>
            <a:chOff x="4085851" y="2190020"/>
            <a:chExt cx="7678532" cy="738664"/>
          </a:xfrm>
        </p:grpSpPr>
        <p:sp>
          <p:nvSpPr>
            <p:cNvPr id="35" name="TextBox 34"/>
            <p:cNvSpPr txBox="1"/>
            <p:nvPr/>
          </p:nvSpPr>
          <p:spPr>
            <a:xfrm>
              <a:off x="4545415" y="2190020"/>
              <a:ext cx="7218968" cy="738664"/>
            </a:xfrm>
            <a:prstGeom prst="rect">
              <a:avLst/>
            </a:prstGeom>
            <a:noFill/>
          </p:spPr>
          <p:txBody>
            <a:bodyPr wrap="square" rtlCol="0">
              <a:spAutoFit/>
            </a:bodyPr>
            <a:lstStyle/>
            <a:p>
              <a:pPr lvl="0"/>
              <a:r>
                <a:rPr lang="ru-RU" sz="1400" b="1" dirty="0">
                  <a:solidFill>
                    <a:schemeClr val="bg2">
                      <a:lumMod val="25000"/>
                    </a:schemeClr>
                  </a:solidFill>
                  <a:latin typeface="Segoe UI" pitchFamily="34" charset="0"/>
                  <a:cs typeface="Segoe UI" pitchFamily="34" charset="0"/>
                </a:rPr>
                <a:t>Установление тождества или различия черновых записей данным официального бухгалтерского учета;</a:t>
              </a:r>
            </a:p>
            <a:p>
              <a:endParaRPr lang="ru-RU" sz="1400" dirty="0">
                <a:solidFill>
                  <a:schemeClr val="bg2">
                    <a:lumMod val="25000"/>
                  </a:schemeClr>
                </a:solidFill>
                <a:latin typeface="Segoe UI" pitchFamily="34" charset="0"/>
                <a:cs typeface="Segoe UI" pitchFamily="34" charset="0"/>
              </a:endParaRPr>
            </a:p>
          </p:txBody>
        </p:sp>
        <p:pic>
          <p:nvPicPr>
            <p:cNvPr id="24" name="Рисунок 23" descr="ok.png"/>
            <p:cNvPicPr>
              <a:picLocks noChangeAspect="1"/>
            </p:cNvPicPr>
            <p:nvPr/>
          </p:nvPicPr>
          <p:blipFill>
            <a:blip r:embed="rId3" cstate="print"/>
            <a:srcRect t="11111" b="11111"/>
            <a:stretch>
              <a:fillRect/>
            </a:stretch>
          </p:blipFill>
          <p:spPr>
            <a:xfrm>
              <a:off x="4085851" y="2190020"/>
              <a:ext cx="486148" cy="378115"/>
            </a:xfrm>
            <a:prstGeom prst="rect">
              <a:avLst/>
            </a:prstGeom>
          </p:spPr>
        </p:pic>
      </p:grpSp>
      <p:grpSp>
        <p:nvGrpSpPr>
          <p:cNvPr id="5" name="Группа 4">
            <a:extLst>
              <a:ext uri="{FF2B5EF4-FFF2-40B4-BE49-F238E27FC236}">
                <a16:creationId xmlns:a16="http://schemas.microsoft.com/office/drawing/2014/main" id="{D0CDE93C-37A9-4BEF-A0C1-D46ACFB80F94}"/>
              </a:ext>
            </a:extLst>
          </p:cNvPr>
          <p:cNvGrpSpPr/>
          <p:nvPr/>
        </p:nvGrpSpPr>
        <p:grpSpPr>
          <a:xfrm>
            <a:off x="4439643" y="3352161"/>
            <a:ext cx="7424970" cy="738664"/>
            <a:chOff x="4085851" y="2911670"/>
            <a:chExt cx="7696461" cy="738664"/>
          </a:xfrm>
        </p:grpSpPr>
        <p:sp>
          <p:nvSpPr>
            <p:cNvPr id="44" name="TextBox 43"/>
            <p:cNvSpPr txBox="1"/>
            <p:nvPr/>
          </p:nvSpPr>
          <p:spPr>
            <a:xfrm>
              <a:off x="4545890" y="2911670"/>
              <a:ext cx="7236422" cy="738664"/>
            </a:xfrm>
            <a:prstGeom prst="rect">
              <a:avLst/>
            </a:prstGeom>
            <a:noFill/>
          </p:spPr>
          <p:txBody>
            <a:bodyPr wrap="square" rtlCol="0">
              <a:spAutoFit/>
            </a:bodyPr>
            <a:lstStyle/>
            <a:p>
              <a:pPr lvl="0"/>
              <a:r>
                <a:rPr lang="ru-RU" sz="1400" b="1" dirty="0">
                  <a:solidFill>
                    <a:schemeClr val="bg2">
                      <a:lumMod val="25000"/>
                    </a:schemeClr>
                  </a:solidFill>
                  <a:latin typeface="Segoe UI" pitchFamily="34" charset="0"/>
                  <a:cs typeface="Segoe UI" pitchFamily="34" charset="0"/>
                  <a:sym typeface="Lato" charset="0"/>
                </a:rPr>
                <a:t>Установление соответствия данных аналитического и синтетического учета данным первичных документов и отчетности;</a:t>
              </a:r>
              <a:endParaRPr lang="ru-RU" sz="1400" dirty="0">
                <a:solidFill>
                  <a:schemeClr val="bg2">
                    <a:lumMod val="25000"/>
                  </a:schemeClr>
                </a:solidFill>
                <a:latin typeface="Segoe UI" pitchFamily="34" charset="0"/>
                <a:cs typeface="Segoe UI" pitchFamily="34" charset="0"/>
              </a:endParaRPr>
            </a:p>
            <a:p>
              <a:endParaRPr lang="ru-RU" sz="1400" dirty="0">
                <a:solidFill>
                  <a:schemeClr val="bg2">
                    <a:lumMod val="25000"/>
                  </a:schemeClr>
                </a:solidFill>
                <a:latin typeface="Segoe UI" pitchFamily="34" charset="0"/>
                <a:cs typeface="Segoe UI" pitchFamily="34" charset="0"/>
              </a:endParaRPr>
            </a:p>
          </p:txBody>
        </p:sp>
        <p:pic>
          <p:nvPicPr>
            <p:cNvPr id="25" name="Рисунок 24" descr="ok.png"/>
            <p:cNvPicPr>
              <a:picLocks noChangeAspect="1"/>
            </p:cNvPicPr>
            <p:nvPr/>
          </p:nvPicPr>
          <p:blipFill>
            <a:blip r:embed="rId3" cstate="print"/>
            <a:srcRect t="11111" b="11111"/>
            <a:stretch>
              <a:fillRect/>
            </a:stretch>
          </p:blipFill>
          <p:spPr>
            <a:xfrm>
              <a:off x="4085851" y="2911670"/>
              <a:ext cx="486148" cy="378115"/>
            </a:xfrm>
            <a:prstGeom prst="rect">
              <a:avLst/>
            </a:prstGeom>
          </p:spPr>
        </p:pic>
      </p:grpSp>
      <p:grpSp>
        <p:nvGrpSpPr>
          <p:cNvPr id="6" name="Группа 5">
            <a:extLst>
              <a:ext uri="{FF2B5EF4-FFF2-40B4-BE49-F238E27FC236}">
                <a16:creationId xmlns:a16="http://schemas.microsoft.com/office/drawing/2014/main" id="{2F6ADE92-29B2-4051-A9C3-606723FFB831}"/>
              </a:ext>
            </a:extLst>
          </p:cNvPr>
          <p:cNvGrpSpPr/>
          <p:nvPr/>
        </p:nvGrpSpPr>
        <p:grpSpPr>
          <a:xfrm>
            <a:off x="4439643" y="4328250"/>
            <a:ext cx="7396430" cy="738664"/>
            <a:chOff x="4085851" y="3639558"/>
            <a:chExt cx="7666877" cy="738664"/>
          </a:xfrm>
        </p:grpSpPr>
        <p:sp>
          <p:nvSpPr>
            <p:cNvPr id="45" name="TextBox 44"/>
            <p:cNvSpPr txBox="1"/>
            <p:nvPr/>
          </p:nvSpPr>
          <p:spPr>
            <a:xfrm>
              <a:off x="4545106" y="3639558"/>
              <a:ext cx="7207622" cy="738664"/>
            </a:xfrm>
            <a:prstGeom prst="rect">
              <a:avLst/>
            </a:prstGeom>
            <a:noFill/>
          </p:spPr>
          <p:txBody>
            <a:bodyPr wrap="square" rtlCol="0">
              <a:spAutoFit/>
            </a:bodyPr>
            <a:lstStyle/>
            <a:p>
              <a:pPr lvl="0"/>
              <a:r>
                <a:rPr lang="ru-RU" sz="1400" b="1" dirty="0">
                  <a:solidFill>
                    <a:schemeClr val="bg2">
                      <a:lumMod val="25000"/>
                    </a:schemeClr>
                  </a:solidFill>
                  <a:latin typeface="Segoe UI" pitchFamily="34" charset="0"/>
                  <a:cs typeface="Segoe UI" pitchFamily="34" charset="0"/>
                </a:rPr>
                <a:t>Реконструкция (воссоздание) отсутствующих либо искаженных записей на основе более поздних или предыдущих закономерных связей;</a:t>
              </a:r>
              <a:endParaRPr lang="ru-RU" sz="1400" dirty="0">
                <a:solidFill>
                  <a:schemeClr val="bg2">
                    <a:lumMod val="25000"/>
                  </a:schemeClr>
                </a:solidFill>
                <a:latin typeface="Segoe UI" pitchFamily="34" charset="0"/>
                <a:cs typeface="Segoe UI" pitchFamily="34" charset="0"/>
              </a:endParaRPr>
            </a:p>
            <a:p>
              <a:endParaRPr lang="ru-RU" sz="1400" dirty="0">
                <a:solidFill>
                  <a:schemeClr val="bg2">
                    <a:lumMod val="25000"/>
                  </a:schemeClr>
                </a:solidFill>
                <a:latin typeface="Segoe UI" pitchFamily="34" charset="0"/>
                <a:cs typeface="Segoe UI" pitchFamily="34" charset="0"/>
              </a:endParaRPr>
            </a:p>
          </p:txBody>
        </p:sp>
        <p:pic>
          <p:nvPicPr>
            <p:cNvPr id="26" name="Рисунок 25" descr="ok.png"/>
            <p:cNvPicPr>
              <a:picLocks noChangeAspect="1"/>
            </p:cNvPicPr>
            <p:nvPr/>
          </p:nvPicPr>
          <p:blipFill>
            <a:blip r:embed="rId3" cstate="print"/>
            <a:srcRect t="11111" b="11111"/>
            <a:stretch>
              <a:fillRect/>
            </a:stretch>
          </p:blipFill>
          <p:spPr>
            <a:xfrm>
              <a:off x="4085851" y="3639558"/>
              <a:ext cx="486148" cy="378115"/>
            </a:xfrm>
            <a:prstGeom prst="rect">
              <a:avLst/>
            </a:prstGeom>
          </p:spPr>
        </p:pic>
      </p:grpSp>
      <p:grpSp>
        <p:nvGrpSpPr>
          <p:cNvPr id="7" name="Группа 6">
            <a:extLst>
              <a:ext uri="{FF2B5EF4-FFF2-40B4-BE49-F238E27FC236}">
                <a16:creationId xmlns:a16="http://schemas.microsoft.com/office/drawing/2014/main" id="{DFF0297A-60CE-4D57-9940-C5A74D2BA4D1}"/>
              </a:ext>
            </a:extLst>
          </p:cNvPr>
          <p:cNvGrpSpPr/>
          <p:nvPr/>
        </p:nvGrpSpPr>
        <p:grpSpPr>
          <a:xfrm>
            <a:off x="4439643" y="5304338"/>
            <a:ext cx="7314270" cy="738664"/>
            <a:chOff x="4085851" y="4334252"/>
            <a:chExt cx="7581713" cy="738664"/>
          </a:xfrm>
        </p:grpSpPr>
        <p:sp>
          <p:nvSpPr>
            <p:cNvPr id="42" name="TextBox 41"/>
            <p:cNvSpPr txBox="1"/>
            <p:nvPr/>
          </p:nvSpPr>
          <p:spPr>
            <a:xfrm>
              <a:off x="4542850" y="4334252"/>
              <a:ext cx="7124714" cy="738664"/>
            </a:xfrm>
            <a:prstGeom prst="rect">
              <a:avLst/>
            </a:prstGeom>
            <a:noFill/>
          </p:spPr>
          <p:txBody>
            <a:bodyPr wrap="square" rtlCol="0">
              <a:spAutoFit/>
            </a:bodyPr>
            <a:lstStyle/>
            <a:p>
              <a:pPr lvl="0"/>
              <a:r>
                <a:rPr lang="ru-RU" sz="1400" b="1" dirty="0">
                  <a:solidFill>
                    <a:schemeClr val="bg2">
                      <a:lumMod val="25000"/>
                    </a:schemeClr>
                  </a:solidFill>
                  <a:latin typeface="Segoe UI" pitchFamily="34" charset="0"/>
                  <a:cs typeface="Segoe UI" pitchFamily="34" charset="0"/>
                </a:rPr>
                <a:t>Установление соответствия отражения совершенных операций правилам ведения бухгалтерского учета.</a:t>
              </a:r>
              <a:endParaRPr lang="ru-RU" sz="1400" dirty="0">
                <a:solidFill>
                  <a:schemeClr val="bg2">
                    <a:lumMod val="25000"/>
                  </a:schemeClr>
                </a:solidFill>
                <a:latin typeface="Segoe UI" pitchFamily="34" charset="0"/>
                <a:cs typeface="Segoe UI" pitchFamily="34" charset="0"/>
              </a:endParaRPr>
            </a:p>
            <a:p>
              <a:endParaRPr lang="ru-RU" sz="1400" dirty="0">
                <a:solidFill>
                  <a:schemeClr val="bg2">
                    <a:lumMod val="25000"/>
                  </a:schemeClr>
                </a:solidFill>
                <a:latin typeface="Segoe UI" pitchFamily="34" charset="0"/>
                <a:cs typeface="Segoe UI" pitchFamily="34" charset="0"/>
              </a:endParaRPr>
            </a:p>
          </p:txBody>
        </p:sp>
        <p:pic>
          <p:nvPicPr>
            <p:cNvPr id="27" name="Рисунок 26" descr="ok.png"/>
            <p:cNvPicPr>
              <a:picLocks noChangeAspect="1"/>
            </p:cNvPicPr>
            <p:nvPr/>
          </p:nvPicPr>
          <p:blipFill>
            <a:blip r:embed="rId3" cstate="print"/>
            <a:srcRect t="11111" b="11111"/>
            <a:stretch>
              <a:fillRect/>
            </a:stretch>
          </p:blipFill>
          <p:spPr>
            <a:xfrm>
              <a:off x="4085851" y="4334252"/>
              <a:ext cx="486148" cy="378115"/>
            </a:xfrm>
            <a:prstGeom prst="rect">
              <a:avLst/>
            </a:prstGeom>
          </p:spPr>
        </p:pic>
      </p:grpSp>
      <p:sp>
        <p:nvSpPr>
          <p:cNvPr id="31" name="Прямоугольник 30">
            <a:extLst>
              <a:ext uri="{FF2B5EF4-FFF2-40B4-BE49-F238E27FC236}">
                <a16:creationId xmlns:a16="http://schemas.microsoft.com/office/drawing/2014/main" id="{39564054-C202-4993-8CE8-5B6738BCBABC}"/>
              </a:ext>
            </a:extLst>
          </p:cNvPr>
          <p:cNvSpPr/>
          <p:nvPr/>
        </p:nvSpPr>
        <p:spPr>
          <a:xfrm>
            <a:off x="4328925" y="377746"/>
            <a:ext cx="11254321" cy="400110"/>
          </a:xfrm>
          <a:prstGeom prst="rect">
            <a:avLst/>
          </a:prstGeom>
        </p:spPr>
        <p:txBody>
          <a:bodyPr wrap="square">
            <a:spAutoFit/>
          </a:bodyPr>
          <a:lstStyle/>
          <a:p>
            <a:r>
              <a:rPr lang="ru-RU" sz="2000" b="1" i="1" cap="all" spc="60" dirty="0">
                <a:solidFill>
                  <a:schemeClr val="tx1">
                    <a:lumMod val="75000"/>
                    <a:lumOff val="25000"/>
                  </a:schemeClr>
                </a:solidFill>
                <a:latin typeface="Segoe UI" pitchFamily="34" charset="0"/>
                <a:cs typeface="Segoe UI" pitchFamily="34" charset="0"/>
              </a:rPr>
              <a:t>Задачи судебно-бухгалтерской экспертизы:</a:t>
            </a:r>
          </a:p>
        </p:txBody>
      </p:sp>
      <p:pic>
        <p:nvPicPr>
          <p:cNvPr id="39" name="Рисунок 38" descr="logo_white-07.png">
            <a:extLst>
              <a:ext uri="{FF2B5EF4-FFF2-40B4-BE49-F238E27FC236}">
                <a16:creationId xmlns:a16="http://schemas.microsoft.com/office/drawing/2014/main" id="{7D782A61-531E-4FD3-9FDD-B0F7ECD13B90}"/>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1523385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rcRect r="67721"/>
          <a:stretch>
            <a:fillRect/>
          </a:stretch>
        </p:blipFill>
        <p:spPr>
          <a:xfrm>
            <a:off x="0" y="173"/>
            <a:ext cx="3935506" cy="6858000"/>
          </a:xfrm>
          <a:prstGeom prst="rect">
            <a:avLst/>
          </a:prstGeom>
        </p:spPr>
      </p:pic>
      <p:sp>
        <p:nvSpPr>
          <p:cNvPr id="37" name="Прямоугольник 36"/>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sp>
        <p:nvSpPr>
          <p:cNvPr id="30" name="Прямоугольник 29"/>
          <p:cNvSpPr/>
          <p:nvPr/>
        </p:nvSpPr>
        <p:spPr>
          <a:xfrm>
            <a:off x="226419" y="460695"/>
            <a:ext cx="3458076" cy="1569660"/>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судебная финансово-экономическая экспертиза</a:t>
            </a:r>
          </a:p>
        </p:txBody>
      </p:sp>
      <p:sp>
        <p:nvSpPr>
          <p:cNvPr id="32" name="TextBox 31"/>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5</a:t>
            </a:fld>
            <a:endParaRPr lang="ru-RU" altLang="ru-RU" sz="1400" dirty="0">
              <a:solidFill>
                <a:schemeClr val="bg1">
                  <a:lumMod val="50000"/>
                </a:schemeClr>
              </a:solidFill>
              <a:latin typeface="Segoe UI" pitchFamily="34" charset="0"/>
              <a:ea typeface="Arial" charset="0"/>
              <a:cs typeface="Segoe UI" pitchFamily="34" charset="0"/>
            </a:endParaRPr>
          </a:p>
        </p:txBody>
      </p:sp>
      <p:grpSp>
        <p:nvGrpSpPr>
          <p:cNvPr id="9" name="Группа 8">
            <a:extLst>
              <a:ext uri="{FF2B5EF4-FFF2-40B4-BE49-F238E27FC236}">
                <a16:creationId xmlns:a16="http://schemas.microsoft.com/office/drawing/2014/main" id="{16E0D6BA-E829-4C8B-8646-A0231A5D9A97}"/>
              </a:ext>
            </a:extLst>
          </p:cNvPr>
          <p:cNvGrpSpPr/>
          <p:nvPr/>
        </p:nvGrpSpPr>
        <p:grpSpPr>
          <a:xfrm>
            <a:off x="4531958" y="678563"/>
            <a:ext cx="7368413" cy="523220"/>
            <a:chOff x="4496200" y="833267"/>
            <a:chExt cx="7368413" cy="523220"/>
          </a:xfrm>
        </p:grpSpPr>
        <p:sp>
          <p:nvSpPr>
            <p:cNvPr id="34" name="TextBox 33"/>
            <p:cNvSpPr txBox="1"/>
            <p:nvPr/>
          </p:nvSpPr>
          <p:spPr>
            <a:xfrm>
              <a:off x="4942389" y="833267"/>
              <a:ext cx="6922224"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Исследование показателей финансового состояния и финансово-экономической деятельности хозяйствующего субъекта;</a:t>
              </a:r>
            </a:p>
          </p:txBody>
        </p:sp>
        <p:pic>
          <p:nvPicPr>
            <p:cNvPr id="23" name="Рисунок 22" descr="ok.png"/>
            <p:cNvPicPr>
              <a:picLocks noChangeAspect="1"/>
            </p:cNvPicPr>
            <p:nvPr/>
          </p:nvPicPr>
          <p:blipFill>
            <a:blip r:embed="rId3" cstate="print"/>
            <a:srcRect t="11111" b="11111"/>
            <a:stretch>
              <a:fillRect/>
            </a:stretch>
          </p:blipFill>
          <p:spPr>
            <a:xfrm>
              <a:off x="4496200" y="950877"/>
              <a:ext cx="357224" cy="288000"/>
            </a:xfrm>
            <a:prstGeom prst="rect">
              <a:avLst/>
            </a:prstGeom>
          </p:spPr>
        </p:pic>
      </p:grpSp>
      <p:grpSp>
        <p:nvGrpSpPr>
          <p:cNvPr id="8" name="Группа 7">
            <a:extLst>
              <a:ext uri="{FF2B5EF4-FFF2-40B4-BE49-F238E27FC236}">
                <a16:creationId xmlns:a16="http://schemas.microsoft.com/office/drawing/2014/main" id="{1ADD92D3-A58A-4C86-8758-228986CF5850}"/>
              </a:ext>
            </a:extLst>
          </p:cNvPr>
          <p:cNvGrpSpPr/>
          <p:nvPr/>
        </p:nvGrpSpPr>
        <p:grpSpPr>
          <a:xfrm>
            <a:off x="4531958" y="1202732"/>
            <a:ext cx="7407673" cy="523220"/>
            <a:chOff x="4500183" y="1477564"/>
            <a:chExt cx="7407673" cy="523220"/>
          </a:xfrm>
        </p:grpSpPr>
        <p:sp>
          <p:nvSpPr>
            <p:cNvPr id="35" name="TextBox 34"/>
            <p:cNvSpPr txBox="1"/>
            <p:nvPr/>
          </p:nvSpPr>
          <p:spPr>
            <a:xfrm>
              <a:off x="4943535" y="1477564"/>
              <a:ext cx="6964321"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Исследование признаков и способов искажения данных о финансовых показателях хозяйствующего субъекта;</a:t>
              </a:r>
            </a:p>
          </p:txBody>
        </p:sp>
        <p:pic>
          <p:nvPicPr>
            <p:cNvPr id="24" name="Рисунок 23" descr="ok.png"/>
            <p:cNvPicPr>
              <a:picLocks noChangeAspect="1"/>
            </p:cNvPicPr>
            <p:nvPr/>
          </p:nvPicPr>
          <p:blipFill>
            <a:blip r:embed="rId3" cstate="print"/>
            <a:srcRect t="11111" b="11111"/>
            <a:stretch>
              <a:fillRect/>
            </a:stretch>
          </p:blipFill>
          <p:spPr>
            <a:xfrm>
              <a:off x="4500183" y="1595174"/>
              <a:ext cx="357224" cy="288000"/>
            </a:xfrm>
            <a:prstGeom prst="rect">
              <a:avLst/>
            </a:prstGeom>
          </p:spPr>
        </p:pic>
      </p:grpSp>
      <p:grpSp>
        <p:nvGrpSpPr>
          <p:cNvPr id="10" name="Группа 9">
            <a:extLst>
              <a:ext uri="{FF2B5EF4-FFF2-40B4-BE49-F238E27FC236}">
                <a16:creationId xmlns:a16="http://schemas.microsoft.com/office/drawing/2014/main" id="{5917440D-F278-478B-A54D-75C11173D2CE}"/>
              </a:ext>
            </a:extLst>
          </p:cNvPr>
          <p:cNvGrpSpPr/>
          <p:nvPr/>
        </p:nvGrpSpPr>
        <p:grpSpPr>
          <a:xfrm>
            <a:off x="4531958" y="1726901"/>
            <a:ext cx="7424969" cy="523220"/>
            <a:chOff x="4500183" y="2127993"/>
            <a:chExt cx="7424969" cy="523220"/>
          </a:xfrm>
        </p:grpSpPr>
        <p:sp>
          <p:nvSpPr>
            <p:cNvPr id="44" name="TextBox 43"/>
            <p:cNvSpPr txBox="1"/>
            <p:nvPr/>
          </p:nvSpPr>
          <p:spPr>
            <a:xfrm>
              <a:off x="4943993" y="2127993"/>
              <a:ext cx="6981159"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sym typeface="Lato" charset="0"/>
                </a:rPr>
                <a:t>Характеристика динамики финансового состояния предприятия и анализ факторов, вызвавших ее негативные изменения;</a:t>
              </a:r>
              <a:endParaRPr lang="ru-RU" sz="1400" dirty="0">
                <a:solidFill>
                  <a:schemeClr val="bg2">
                    <a:lumMod val="25000"/>
                  </a:schemeClr>
                </a:solidFill>
                <a:latin typeface="Segoe UI" pitchFamily="34" charset="0"/>
                <a:cs typeface="Segoe UI" pitchFamily="34" charset="0"/>
              </a:endParaRPr>
            </a:p>
          </p:txBody>
        </p:sp>
        <p:pic>
          <p:nvPicPr>
            <p:cNvPr id="25" name="Рисунок 24" descr="ok.png"/>
            <p:cNvPicPr>
              <a:picLocks noChangeAspect="1"/>
            </p:cNvPicPr>
            <p:nvPr/>
          </p:nvPicPr>
          <p:blipFill>
            <a:blip r:embed="rId3" cstate="print"/>
            <a:srcRect t="11111" b="11111"/>
            <a:stretch>
              <a:fillRect/>
            </a:stretch>
          </p:blipFill>
          <p:spPr>
            <a:xfrm>
              <a:off x="4500183" y="2245603"/>
              <a:ext cx="357224" cy="288000"/>
            </a:xfrm>
            <a:prstGeom prst="rect">
              <a:avLst/>
            </a:prstGeom>
          </p:spPr>
        </p:pic>
      </p:grpSp>
      <p:grpSp>
        <p:nvGrpSpPr>
          <p:cNvPr id="11" name="Группа 10">
            <a:extLst>
              <a:ext uri="{FF2B5EF4-FFF2-40B4-BE49-F238E27FC236}">
                <a16:creationId xmlns:a16="http://schemas.microsoft.com/office/drawing/2014/main" id="{1DB86E2F-67B8-4580-B389-1DE003E8AEB8}"/>
              </a:ext>
            </a:extLst>
          </p:cNvPr>
          <p:cNvGrpSpPr/>
          <p:nvPr/>
        </p:nvGrpSpPr>
        <p:grpSpPr>
          <a:xfrm>
            <a:off x="4531192" y="2251069"/>
            <a:ext cx="7396429" cy="307777"/>
            <a:chOff x="4500183" y="2772290"/>
            <a:chExt cx="7396429" cy="307777"/>
          </a:xfrm>
        </p:grpSpPr>
        <p:sp>
          <p:nvSpPr>
            <p:cNvPr id="45" name="TextBox 44"/>
            <p:cNvSpPr txBox="1"/>
            <p:nvPr/>
          </p:nvSpPr>
          <p:spPr>
            <a:xfrm>
              <a:off x="4943237" y="2772290"/>
              <a:ext cx="6953375" cy="307777"/>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Причины образования дебиторской и кредиторской задолженности.</a:t>
              </a:r>
            </a:p>
          </p:txBody>
        </p:sp>
        <p:pic>
          <p:nvPicPr>
            <p:cNvPr id="26" name="Рисунок 25" descr="ok.png"/>
            <p:cNvPicPr>
              <a:picLocks noChangeAspect="1"/>
            </p:cNvPicPr>
            <p:nvPr/>
          </p:nvPicPr>
          <p:blipFill>
            <a:blip r:embed="rId3" cstate="print"/>
            <a:srcRect t="11111" b="11111"/>
            <a:stretch>
              <a:fillRect/>
            </a:stretch>
          </p:blipFill>
          <p:spPr>
            <a:xfrm>
              <a:off x="4500183" y="2782178"/>
              <a:ext cx="357224" cy="288000"/>
            </a:xfrm>
            <a:prstGeom prst="rect">
              <a:avLst/>
            </a:prstGeom>
          </p:spPr>
        </p:pic>
      </p:grpSp>
      <p:sp>
        <p:nvSpPr>
          <p:cNvPr id="31" name="Прямоугольник 30">
            <a:extLst>
              <a:ext uri="{FF2B5EF4-FFF2-40B4-BE49-F238E27FC236}">
                <a16:creationId xmlns:a16="http://schemas.microsoft.com/office/drawing/2014/main" id="{39564054-C202-4993-8CE8-5B6738BCBABC}"/>
              </a:ext>
            </a:extLst>
          </p:cNvPr>
          <p:cNvSpPr/>
          <p:nvPr/>
        </p:nvSpPr>
        <p:spPr>
          <a:xfrm>
            <a:off x="4345525" y="377722"/>
            <a:ext cx="7535688" cy="338554"/>
          </a:xfrm>
          <a:prstGeom prst="rect">
            <a:avLst/>
          </a:prstGeom>
        </p:spPr>
        <p:txBody>
          <a:bodyPr wrap="square">
            <a:spAutoFit/>
          </a:bodyPr>
          <a:lstStyle/>
          <a:p>
            <a:r>
              <a:rPr lang="ru-RU" sz="1600" b="1" dirty="0">
                <a:solidFill>
                  <a:srgbClr val="EB780F"/>
                </a:solidFill>
                <a:latin typeface="Segoe UI" pitchFamily="34" charset="0"/>
                <a:cs typeface="Segoe UI" pitchFamily="34" charset="0"/>
              </a:rPr>
              <a:t>Задачи</a:t>
            </a:r>
            <a:r>
              <a:rPr lang="ru-RU" sz="1600" b="1" i="1" cap="all" spc="60" dirty="0">
                <a:solidFill>
                  <a:srgbClr val="EB780F"/>
                </a:solidFill>
                <a:latin typeface="Segoe UI" pitchFamily="34" charset="0"/>
                <a:cs typeface="Segoe UI" pitchFamily="34" charset="0"/>
              </a:rPr>
              <a:t> СФЭЭ </a:t>
            </a:r>
            <a:r>
              <a:rPr lang="ru-RU" sz="1600" b="1" dirty="0">
                <a:solidFill>
                  <a:srgbClr val="EB780F"/>
                </a:solidFill>
                <a:latin typeface="Segoe UI" pitchFamily="34" charset="0"/>
                <a:cs typeface="Segoe UI" pitchFamily="34" charset="0"/>
              </a:rPr>
              <a:t>финансового состояния хозяйствующего субъекта: </a:t>
            </a:r>
          </a:p>
        </p:txBody>
      </p:sp>
      <p:sp>
        <p:nvSpPr>
          <p:cNvPr id="43" name="Прямоугольник 42">
            <a:extLst>
              <a:ext uri="{FF2B5EF4-FFF2-40B4-BE49-F238E27FC236}">
                <a16:creationId xmlns:a16="http://schemas.microsoft.com/office/drawing/2014/main" id="{980D548D-2E44-460E-8A26-205F197735D1}"/>
              </a:ext>
            </a:extLst>
          </p:cNvPr>
          <p:cNvSpPr/>
          <p:nvPr/>
        </p:nvSpPr>
        <p:spPr>
          <a:xfrm>
            <a:off x="4345525" y="2654981"/>
            <a:ext cx="7535688" cy="338554"/>
          </a:xfrm>
          <a:prstGeom prst="rect">
            <a:avLst/>
          </a:prstGeom>
        </p:spPr>
        <p:txBody>
          <a:bodyPr wrap="square">
            <a:spAutoFit/>
          </a:bodyPr>
          <a:lstStyle/>
          <a:p>
            <a:r>
              <a:rPr lang="ru-RU" sz="1600" b="1" dirty="0">
                <a:solidFill>
                  <a:srgbClr val="EB780F"/>
                </a:solidFill>
                <a:latin typeface="Segoe UI" pitchFamily="34" charset="0"/>
                <a:cs typeface="Segoe UI" pitchFamily="34" charset="0"/>
              </a:rPr>
              <a:t>Задачи</a:t>
            </a:r>
            <a:r>
              <a:rPr lang="ru-RU" sz="1600" b="1" i="1" cap="all" spc="60" dirty="0">
                <a:solidFill>
                  <a:srgbClr val="EB780F"/>
                </a:solidFill>
                <a:latin typeface="Segoe UI" pitchFamily="34" charset="0"/>
                <a:cs typeface="Segoe UI" pitchFamily="34" charset="0"/>
              </a:rPr>
              <a:t> СФЭЭ </a:t>
            </a:r>
            <a:r>
              <a:rPr lang="ru-RU" sz="1600" b="1" dirty="0">
                <a:solidFill>
                  <a:srgbClr val="EB780F"/>
                </a:solidFill>
                <a:latin typeface="Segoe UI" pitchFamily="34" charset="0"/>
                <a:cs typeface="Segoe UI" pitchFamily="34" charset="0"/>
              </a:rPr>
              <a:t>финансово-кредитной: </a:t>
            </a:r>
          </a:p>
        </p:txBody>
      </p:sp>
      <p:grpSp>
        <p:nvGrpSpPr>
          <p:cNvPr id="46" name="Группа 45">
            <a:extLst>
              <a:ext uri="{FF2B5EF4-FFF2-40B4-BE49-F238E27FC236}">
                <a16:creationId xmlns:a16="http://schemas.microsoft.com/office/drawing/2014/main" id="{80C408FD-3CBD-49CA-8F55-0D2BCB232B4C}"/>
              </a:ext>
            </a:extLst>
          </p:cNvPr>
          <p:cNvGrpSpPr/>
          <p:nvPr/>
        </p:nvGrpSpPr>
        <p:grpSpPr>
          <a:xfrm>
            <a:off x="4531192" y="2925777"/>
            <a:ext cx="7368413" cy="523220"/>
            <a:chOff x="4496200" y="833267"/>
            <a:chExt cx="7368413" cy="523220"/>
          </a:xfrm>
        </p:grpSpPr>
        <p:sp>
          <p:nvSpPr>
            <p:cNvPr id="47" name="TextBox 46">
              <a:extLst>
                <a:ext uri="{FF2B5EF4-FFF2-40B4-BE49-F238E27FC236}">
                  <a16:creationId xmlns:a16="http://schemas.microsoft.com/office/drawing/2014/main" id="{7ECC0899-932E-4606-A731-89FA86AA4E49}"/>
                </a:ext>
              </a:extLst>
            </p:cNvPr>
            <p:cNvSpPr txBox="1"/>
            <p:nvPr/>
          </p:nvSpPr>
          <p:spPr>
            <a:xfrm>
              <a:off x="4942389" y="833267"/>
              <a:ext cx="6922224"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Установление обоснованности формирования и расходования денежных фондов;</a:t>
              </a:r>
            </a:p>
          </p:txBody>
        </p:sp>
        <p:pic>
          <p:nvPicPr>
            <p:cNvPr id="48" name="Рисунок 47" descr="ok.png">
              <a:extLst>
                <a:ext uri="{FF2B5EF4-FFF2-40B4-BE49-F238E27FC236}">
                  <a16:creationId xmlns:a16="http://schemas.microsoft.com/office/drawing/2014/main" id="{A57A673A-19A2-4845-BD2D-B40C822C6FBC}"/>
                </a:ext>
              </a:extLst>
            </p:cNvPr>
            <p:cNvPicPr>
              <a:picLocks noChangeAspect="1"/>
            </p:cNvPicPr>
            <p:nvPr/>
          </p:nvPicPr>
          <p:blipFill>
            <a:blip r:embed="rId3" cstate="print"/>
            <a:srcRect t="11111" b="11111"/>
            <a:stretch>
              <a:fillRect/>
            </a:stretch>
          </p:blipFill>
          <p:spPr>
            <a:xfrm>
              <a:off x="4496200" y="950877"/>
              <a:ext cx="357224" cy="288000"/>
            </a:xfrm>
            <a:prstGeom prst="rect">
              <a:avLst/>
            </a:prstGeom>
          </p:spPr>
        </p:pic>
      </p:grpSp>
      <p:grpSp>
        <p:nvGrpSpPr>
          <p:cNvPr id="12" name="Группа 11">
            <a:extLst>
              <a:ext uri="{FF2B5EF4-FFF2-40B4-BE49-F238E27FC236}">
                <a16:creationId xmlns:a16="http://schemas.microsoft.com/office/drawing/2014/main" id="{A60B0442-BDAF-4B5B-82E6-3CFC39793962}"/>
              </a:ext>
            </a:extLst>
          </p:cNvPr>
          <p:cNvGrpSpPr/>
          <p:nvPr/>
        </p:nvGrpSpPr>
        <p:grpSpPr>
          <a:xfrm>
            <a:off x="4531958" y="3480196"/>
            <a:ext cx="7407673" cy="307777"/>
            <a:chOff x="4531958" y="3836417"/>
            <a:chExt cx="7407673" cy="307777"/>
          </a:xfrm>
        </p:grpSpPr>
        <p:sp>
          <p:nvSpPr>
            <p:cNvPr id="50" name="TextBox 49">
              <a:extLst>
                <a:ext uri="{FF2B5EF4-FFF2-40B4-BE49-F238E27FC236}">
                  <a16:creationId xmlns:a16="http://schemas.microsoft.com/office/drawing/2014/main" id="{729466C6-1F16-4DEF-A369-BC72F1C533E3}"/>
                </a:ext>
              </a:extLst>
            </p:cNvPr>
            <p:cNvSpPr txBox="1"/>
            <p:nvPr/>
          </p:nvSpPr>
          <p:spPr>
            <a:xfrm>
              <a:off x="4975310" y="3836417"/>
              <a:ext cx="6964321" cy="307777"/>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Определение кредитоспособности заемщика;</a:t>
              </a:r>
            </a:p>
          </p:txBody>
        </p:sp>
        <p:pic>
          <p:nvPicPr>
            <p:cNvPr id="51" name="Рисунок 50" descr="ok.png">
              <a:extLst>
                <a:ext uri="{FF2B5EF4-FFF2-40B4-BE49-F238E27FC236}">
                  <a16:creationId xmlns:a16="http://schemas.microsoft.com/office/drawing/2014/main" id="{A79BADCE-E8A2-4C3C-A9D5-65EBC5FCD0A1}"/>
                </a:ext>
              </a:extLst>
            </p:cNvPr>
            <p:cNvPicPr>
              <a:picLocks noChangeAspect="1"/>
            </p:cNvPicPr>
            <p:nvPr/>
          </p:nvPicPr>
          <p:blipFill>
            <a:blip r:embed="rId3" cstate="print"/>
            <a:srcRect t="11111" b="11111"/>
            <a:stretch>
              <a:fillRect/>
            </a:stretch>
          </p:blipFill>
          <p:spPr>
            <a:xfrm>
              <a:off x="4531958" y="3846305"/>
              <a:ext cx="357224" cy="288000"/>
            </a:xfrm>
            <a:prstGeom prst="rect">
              <a:avLst/>
            </a:prstGeom>
          </p:spPr>
        </p:pic>
      </p:grpSp>
      <p:grpSp>
        <p:nvGrpSpPr>
          <p:cNvPr id="52" name="Группа 51">
            <a:extLst>
              <a:ext uri="{FF2B5EF4-FFF2-40B4-BE49-F238E27FC236}">
                <a16:creationId xmlns:a16="http://schemas.microsoft.com/office/drawing/2014/main" id="{0634F172-699A-41EE-B7AD-E4C5589E5D7F}"/>
              </a:ext>
            </a:extLst>
          </p:cNvPr>
          <p:cNvGrpSpPr/>
          <p:nvPr/>
        </p:nvGrpSpPr>
        <p:grpSpPr>
          <a:xfrm>
            <a:off x="4531958" y="3819172"/>
            <a:ext cx="7424969" cy="523220"/>
            <a:chOff x="4500183" y="2127993"/>
            <a:chExt cx="7424969" cy="523220"/>
          </a:xfrm>
        </p:grpSpPr>
        <p:sp>
          <p:nvSpPr>
            <p:cNvPr id="53" name="TextBox 52">
              <a:extLst>
                <a:ext uri="{FF2B5EF4-FFF2-40B4-BE49-F238E27FC236}">
                  <a16:creationId xmlns:a16="http://schemas.microsoft.com/office/drawing/2014/main" id="{475FE720-EC4C-41B4-AFD0-3BF09DC00CB0}"/>
                </a:ext>
              </a:extLst>
            </p:cNvPr>
            <p:cNvSpPr txBox="1"/>
            <p:nvPr/>
          </p:nvSpPr>
          <p:spPr>
            <a:xfrm>
              <a:off x="4943993" y="2127993"/>
              <a:ext cx="6981159"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sym typeface="Lato" charset="0"/>
                </a:rPr>
                <a:t>Установление обоснованности предоставления и целевого расходования кредитов;</a:t>
              </a:r>
              <a:endParaRPr lang="ru-RU" sz="1400" dirty="0">
                <a:solidFill>
                  <a:schemeClr val="bg2">
                    <a:lumMod val="25000"/>
                  </a:schemeClr>
                </a:solidFill>
                <a:latin typeface="Segoe UI" pitchFamily="34" charset="0"/>
                <a:cs typeface="Segoe UI" pitchFamily="34" charset="0"/>
              </a:endParaRPr>
            </a:p>
          </p:txBody>
        </p:sp>
        <p:pic>
          <p:nvPicPr>
            <p:cNvPr id="54" name="Рисунок 53" descr="ok.png">
              <a:extLst>
                <a:ext uri="{FF2B5EF4-FFF2-40B4-BE49-F238E27FC236}">
                  <a16:creationId xmlns:a16="http://schemas.microsoft.com/office/drawing/2014/main" id="{D0FF5CB5-3C51-427E-AC9A-A3AAD6876758}"/>
                </a:ext>
              </a:extLst>
            </p:cNvPr>
            <p:cNvPicPr>
              <a:picLocks noChangeAspect="1"/>
            </p:cNvPicPr>
            <p:nvPr/>
          </p:nvPicPr>
          <p:blipFill>
            <a:blip r:embed="rId3" cstate="print"/>
            <a:srcRect t="11111" b="11111"/>
            <a:stretch>
              <a:fillRect/>
            </a:stretch>
          </p:blipFill>
          <p:spPr>
            <a:xfrm>
              <a:off x="4500183" y="2245603"/>
              <a:ext cx="357224" cy="288000"/>
            </a:xfrm>
            <a:prstGeom prst="rect">
              <a:avLst/>
            </a:prstGeom>
          </p:spPr>
        </p:pic>
      </p:grpSp>
      <p:grpSp>
        <p:nvGrpSpPr>
          <p:cNvPr id="55" name="Группа 54">
            <a:extLst>
              <a:ext uri="{FF2B5EF4-FFF2-40B4-BE49-F238E27FC236}">
                <a16:creationId xmlns:a16="http://schemas.microsoft.com/office/drawing/2014/main" id="{F2A52AB0-B3F2-4E7F-B8B8-3EB626A66739}"/>
              </a:ext>
            </a:extLst>
          </p:cNvPr>
          <p:cNvGrpSpPr/>
          <p:nvPr/>
        </p:nvGrpSpPr>
        <p:grpSpPr>
          <a:xfrm>
            <a:off x="4531192" y="4373591"/>
            <a:ext cx="7396429" cy="738664"/>
            <a:chOff x="4500183" y="2772290"/>
            <a:chExt cx="7396429" cy="738664"/>
          </a:xfrm>
        </p:grpSpPr>
        <p:sp>
          <p:nvSpPr>
            <p:cNvPr id="56" name="TextBox 55">
              <a:extLst>
                <a:ext uri="{FF2B5EF4-FFF2-40B4-BE49-F238E27FC236}">
                  <a16:creationId xmlns:a16="http://schemas.microsoft.com/office/drawing/2014/main" id="{6D92635A-28F6-4A24-BDBE-7E355E0E3836}"/>
                </a:ext>
              </a:extLst>
            </p:cNvPr>
            <p:cNvSpPr txBox="1"/>
            <p:nvPr/>
          </p:nvSpPr>
          <p:spPr>
            <a:xfrm>
              <a:off x="4943237" y="2772290"/>
              <a:ext cx="6953375" cy="738664"/>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Определение полноты и своевременности возврата заемных средств, установление соответствия (несоответствия) направления расходования средств их целевому назначению.</a:t>
              </a:r>
            </a:p>
          </p:txBody>
        </p:sp>
        <p:pic>
          <p:nvPicPr>
            <p:cNvPr id="57" name="Рисунок 56" descr="ok.png">
              <a:extLst>
                <a:ext uri="{FF2B5EF4-FFF2-40B4-BE49-F238E27FC236}">
                  <a16:creationId xmlns:a16="http://schemas.microsoft.com/office/drawing/2014/main" id="{34995FBE-476D-431A-9C32-C3F0CC3CA874}"/>
                </a:ext>
              </a:extLst>
            </p:cNvPr>
            <p:cNvPicPr>
              <a:picLocks noChangeAspect="1"/>
            </p:cNvPicPr>
            <p:nvPr/>
          </p:nvPicPr>
          <p:blipFill>
            <a:blip r:embed="rId3" cstate="print"/>
            <a:srcRect t="11111" b="11111"/>
            <a:stretch>
              <a:fillRect/>
            </a:stretch>
          </p:blipFill>
          <p:spPr>
            <a:xfrm>
              <a:off x="4500183" y="2782178"/>
              <a:ext cx="357224" cy="288000"/>
            </a:xfrm>
            <a:prstGeom prst="rect">
              <a:avLst/>
            </a:prstGeom>
          </p:spPr>
        </p:pic>
      </p:grpSp>
      <p:sp>
        <p:nvSpPr>
          <p:cNvPr id="58" name="Прямоугольник 57">
            <a:extLst>
              <a:ext uri="{FF2B5EF4-FFF2-40B4-BE49-F238E27FC236}">
                <a16:creationId xmlns:a16="http://schemas.microsoft.com/office/drawing/2014/main" id="{235D761C-C497-4E27-AE82-37CFDB39A18E}"/>
              </a:ext>
            </a:extLst>
          </p:cNvPr>
          <p:cNvSpPr/>
          <p:nvPr/>
        </p:nvSpPr>
        <p:spPr>
          <a:xfrm>
            <a:off x="4345525" y="5069993"/>
            <a:ext cx="7535688" cy="338554"/>
          </a:xfrm>
          <a:prstGeom prst="rect">
            <a:avLst/>
          </a:prstGeom>
        </p:spPr>
        <p:txBody>
          <a:bodyPr wrap="square">
            <a:spAutoFit/>
          </a:bodyPr>
          <a:lstStyle/>
          <a:p>
            <a:r>
              <a:rPr lang="ru-RU" sz="1600" b="1" dirty="0">
                <a:solidFill>
                  <a:srgbClr val="EB780F"/>
                </a:solidFill>
                <a:latin typeface="Segoe UI" pitchFamily="34" charset="0"/>
                <a:cs typeface="Segoe UI" pitchFamily="34" charset="0"/>
              </a:rPr>
              <a:t>Задачи</a:t>
            </a:r>
            <a:r>
              <a:rPr lang="ru-RU" sz="1600" b="1" i="1" cap="all" spc="60" dirty="0">
                <a:solidFill>
                  <a:srgbClr val="EB780F"/>
                </a:solidFill>
                <a:latin typeface="Segoe UI" pitchFamily="34" charset="0"/>
                <a:cs typeface="Segoe UI" pitchFamily="34" charset="0"/>
              </a:rPr>
              <a:t> СФЭЭ </a:t>
            </a:r>
            <a:r>
              <a:rPr lang="ru-RU" sz="1600" b="1" dirty="0">
                <a:solidFill>
                  <a:srgbClr val="EB780F"/>
                </a:solidFill>
                <a:latin typeface="Segoe UI" pitchFamily="34" charset="0"/>
                <a:cs typeface="Segoe UI" pitchFamily="34" charset="0"/>
              </a:rPr>
              <a:t>налоговой: </a:t>
            </a:r>
          </a:p>
        </p:txBody>
      </p:sp>
      <p:grpSp>
        <p:nvGrpSpPr>
          <p:cNvPr id="59" name="Группа 58">
            <a:extLst>
              <a:ext uri="{FF2B5EF4-FFF2-40B4-BE49-F238E27FC236}">
                <a16:creationId xmlns:a16="http://schemas.microsoft.com/office/drawing/2014/main" id="{03529677-9F67-4B2B-B65A-C33D97416EE8}"/>
              </a:ext>
            </a:extLst>
          </p:cNvPr>
          <p:cNvGrpSpPr/>
          <p:nvPr/>
        </p:nvGrpSpPr>
        <p:grpSpPr>
          <a:xfrm>
            <a:off x="4531192" y="5394484"/>
            <a:ext cx="7368413" cy="523220"/>
            <a:chOff x="4496200" y="833267"/>
            <a:chExt cx="7368413" cy="523220"/>
          </a:xfrm>
        </p:grpSpPr>
        <p:sp>
          <p:nvSpPr>
            <p:cNvPr id="60" name="TextBox 59">
              <a:extLst>
                <a:ext uri="{FF2B5EF4-FFF2-40B4-BE49-F238E27FC236}">
                  <a16:creationId xmlns:a16="http://schemas.microsoft.com/office/drawing/2014/main" id="{4D53BA98-C974-4370-B98B-7C4597B0950E}"/>
                </a:ext>
              </a:extLst>
            </p:cNvPr>
            <p:cNvSpPr txBox="1"/>
            <p:nvPr/>
          </p:nvSpPr>
          <p:spPr>
            <a:xfrm>
              <a:off x="4942389" y="833267"/>
              <a:ext cx="6922224"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Установление искажения в бухгалтерском и налоговом учете и их влияние на величину налогооблагаемой базы;</a:t>
              </a:r>
            </a:p>
          </p:txBody>
        </p:sp>
        <p:pic>
          <p:nvPicPr>
            <p:cNvPr id="61" name="Рисунок 60" descr="ok.png">
              <a:extLst>
                <a:ext uri="{FF2B5EF4-FFF2-40B4-BE49-F238E27FC236}">
                  <a16:creationId xmlns:a16="http://schemas.microsoft.com/office/drawing/2014/main" id="{99756848-2EAF-4E56-A68C-9AB7E030B233}"/>
                </a:ext>
              </a:extLst>
            </p:cNvPr>
            <p:cNvPicPr>
              <a:picLocks noChangeAspect="1"/>
            </p:cNvPicPr>
            <p:nvPr/>
          </p:nvPicPr>
          <p:blipFill>
            <a:blip r:embed="rId3" cstate="print"/>
            <a:srcRect t="11111" b="11111"/>
            <a:stretch>
              <a:fillRect/>
            </a:stretch>
          </p:blipFill>
          <p:spPr>
            <a:xfrm>
              <a:off x="4496200" y="950877"/>
              <a:ext cx="357224" cy="288000"/>
            </a:xfrm>
            <a:prstGeom prst="rect">
              <a:avLst/>
            </a:prstGeom>
          </p:spPr>
        </p:pic>
      </p:grpSp>
      <p:grpSp>
        <p:nvGrpSpPr>
          <p:cNvPr id="62" name="Группа 61">
            <a:extLst>
              <a:ext uri="{FF2B5EF4-FFF2-40B4-BE49-F238E27FC236}">
                <a16:creationId xmlns:a16="http://schemas.microsoft.com/office/drawing/2014/main" id="{E24CF6D4-D945-44FA-AB79-7FE1FC8373BE}"/>
              </a:ext>
            </a:extLst>
          </p:cNvPr>
          <p:cNvGrpSpPr/>
          <p:nvPr/>
        </p:nvGrpSpPr>
        <p:grpSpPr>
          <a:xfrm>
            <a:off x="4531192" y="5895630"/>
            <a:ext cx="7407673" cy="523220"/>
            <a:chOff x="4531958" y="3836417"/>
            <a:chExt cx="7407673" cy="523220"/>
          </a:xfrm>
        </p:grpSpPr>
        <p:sp>
          <p:nvSpPr>
            <p:cNvPr id="63" name="TextBox 62">
              <a:extLst>
                <a:ext uri="{FF2B5EF4-FFF2-40B4-BE49-F238E27FC236}">
                  <a16:creationId xmlns:a16="http://schemas.microsoft.com/office/drawing/2014/main" id="{B68F6705-EBBB-4FFD-86EB-45C41440C6E0}"/>
                </a:ext>
              </a:extLst>
            </p:cNvPr>
            <p:cNvSpPr txBox="1"/>
            <p:nvPr/>
          </p:nvSpPr>
          <p:spPr>
            <a:xfrm>
              <a:off x="4975310" y="3836417"/>
              <a:ext cx="6964321" cy="523220"/>
            </a:xfrm>
            <a:prstGeom prst="rect">
              <a:avLst/>
            </a:prstGeom>
            <a:noFill/>
          </p:spPr>
          <p:txBody>
            <a:bodyPr wrap="square" rtlCol="0">
              <a:spAutoFit/>
            </a:bodyPr>
            <a:lstStyle/>
            <a:p>
              <a:pPr lvl="0"/>
              <a:r>
                <a:rPr lang="ru-RU" sz="1400" dirty="0">
                  <a:solidFill>
                    <a:schemeClr val="bg2">
                      <a:lumMod val="25000"/>
                    </a:schemeClr>
                  </a:solidFill>
                  <a:latin typeface="Segoe UI" pitchFamily="34" charset="0"/>
                  <a:cs typeface="Segoe UI" pitchFamily="34" charset="0"/>
                </a:rPr>
                <a:t>Установление соответствия формирования налогооблагаемой базы и суммы налоговых отчислений нормам действующего законодательства;</a:t>
              </a:r>
            </a:p>
          </p:txBody>
        </p:sp>
        <p:pic>
          <p:nvPicPr>
            <p:cNvPr id="64" name="Рисунок 63" descr="ok.png">
              <a:extLst>
                <a:ext uri="{FF2B5EF4-FFF2-40B4-BE49-F238E27FC236}">
                  <a16:creationId xmlns:a16="http://schemas.microsoft.com/office/drawing/2014/main" id="{C1934FE7-2A23-4DF5-AD82-8DE7D7FA4A9A}"/>
                </a:ext>
              </a:extLst>
            </p:cNvPr>
            <p:cNvPicPr>
              <a:picLocks noChangeAspect="1"/>
            </p:cNvPicPr>
            <p:nvPr/>
          </p:nvPicPr>
          <p:blipFill>
            <a:blip r:embed="rId3" cstate="print"/>
            <a:srcRect t="11111" b="11111"/>
            <a:stretch>
              <a:fillRect/>
            </a:stretch>
          </p:blipFill>
          <p:spPr>
            <a:xfrm>
              <a:off x="4531958" y="3846305"/>
              <a:ext cx="357224" cy="288000"/>
            </a:xfrm>
            <a:prstGeom prst="rect">
              <a:avLst/>
            </a:prstGeom>
          </p:spPr>
        </p:pic>
      </p:grpSp>
      <p:pic>
        <p:nvPicPr>
          <p:cNvPr id="65" name="Рисунок 64" descr="logo_white-07.png">
            <a:extLst>
              <a:ext uri="{FF2B5EF4-FFF2-40B4-BE49-F238E27FC236}">
                <a16:creationId xmlns:a16="http://schemas.microsoft.com/office/drawing/2014/main" id="{EDC4DD86-F27E-4FA3-968D-AD78C3A599B3}"/>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2047995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6</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3046988"/>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Споры, связанные с расчетом действительной стоимости доли при выходе участников из общества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5037556" y="912739"/>
            <a:ext cx="5811140" cy="2970044"/>
          </a:xfrm>
          <a:prstGeom prst="rect">
            <a:avLst/>
          </a:prstGeom>
        </p:spPr>
        <p:txBody>
          <a:bodyPr wrap="square">
            <a:spAutoFit/>
          </a:bodyPr>
          <a:lstStyle/>
          <a:p>
            <a:pPr marL="85725" indent="0" algn="just">
              <a:spcBef>
                <a:spcPts val="0"/>
              </a:spcBef>
              <a:spcAft>
                <a:spcPts val="600"/>
              </a:spcAft>
              <a:buClr>
                <a:srgbClr val="C0C0C0"/>
              </a:buClr>
              <a:buSzPct val="85000"/>
              <a:buNone/>
              <a:tabLst>
                <a:tab pos="85725" algn="l"/>
              </a:tabLst>
            </a:pPr>
            <a:r>
              <a:rPr lang="ru-RU" sz="1300" i="1" dirty="0">
                <a:solidFill>
                  <a:schemeClr val="bg2">
                    <a:lumMod val="25000"/>
                  </a:schemeClr>
                </a:solidFill>
                <a:latin typeface="Segoe UI" pitchFamily="34" charset="0"/>
                <a:ea typeface="Tahoma" pitchFamily="34" charset="0"/>
                <a:cs typeface="Segoe UI" pitchFamily="34" charset="0"/>
              </a:rPr>
              <a:t>В соответствии с Федеральным законом «Об обществах с ограниченной ответственностью» от 08.02.1998 N14-ФЗ в случае выхода участника общества из общества его доля переходит к обществу. Общество обязано выплатить участнику общества, подавшему заявление о выходе из общества, действительную стоимость его доли в уставном капитале общества. </a:t>
            </a:r>
          </a:p>
          <a:p>
            <a:pPr marL="85725" indent="0" algn="just">
              <a:spcBef>
                <a:spcPts val="0"/>
              </a:spcBef>
              <a:spcAft>
                <a:spcPts val="600"/>
              </a:spcAft>
              <a:buClr>
                <a:srgbClr val="C0C0C0"/>
              </a:buClr>
              <a:buSzPct val="85000"/>
              <a:buNone/>
              <a:tabLst>
                <a:tab pos="85725" algn="l"/>
              </a:tabLst>
            </a:pPr>
            <a:r>
              <a:rPr lang="ru-RU" sz="1300" i="1" dirty="0">
                <a:solidFill>
                  <a:schemeClr val="bg2">
                    <a:lumMod val="25000"/>
                  </a:schemeClr>
                </a:solidFill>
                <a:latin typeface="Segoe UI" pitchFamily="34" charset="0"/>
                <a:ea typeface="Tahoma" pitchFamily="34" charset="0"/>
                <a:cs typeface="Segoe UI" pitchFamily="34" charset="0"/>
              </a:rPr>
              <a:t>Согласно п. 2 ст. 14 Закона об обществах с ограниченной ответственностью действительная стоимость доли участника общества соответствует части стоимости чистых активов общества, пропорциональной размеру его доли. В силу п. 6.1 ст. 23 данного Закона действительная стоимость доли вышедшего участника определяется на основании данных бухгалтерской отчетности общества за последний отчетный период, предшествующий дню подачи заявления о выходе из общества.</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6" y="460695"/>
            <a:ext cx="6553200" cy="3637532"/>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2" name="Рисунок 21" descr="kavichki.png">
            <a:extLst>
              <a:ext uri="{FF2B5EF4-FFF2-40B4-BE49-F238E27FC236}">
                <a16:creationId xmlns:a16="http://schemas.microsoft.com/office/drawing/2014/main" id="{09D21A9B-5D64-489A-BA2C-073CC123EB4E}"/>
              </a:ext>
            </a:extLst>
          </p:cNvPr>
          <p:cNvPicPr>
            <a:picLocks noChangeAspect="1"/>
          </p:cNvPicPr>
          <p:nvPr/>
        </p:nvPicPr>
        <p:blipFill>
          <a:blip r:embed="rId4" cstate="print"/>
          <a:stretch>
            <a:fillRect/>
          </a:stretch>
        </p:blipFill>
        <p:spPr>
          <a:xfrm>
            <a:off x="10177653" y="259504"/>
            <a:ext cx="671043" cy="482157"/>
          </a:xfrm>
          <a:prstGeom prst="rect">
            <a:avLst/>
          </a:prstGeom>
        </p:spPr>
      </p:pic>
      <p:sp>
        <p:nvSpPr>
          <p:cNvPr id="2" name="TextBox 1">
            <a:extLst>
              <a:ext uri="{FF2B5EF4-FFF2-40B4-BE49-F238E27FC236}">
                <a16:creationId xmlns:a16="http://schemas.microsoft.com/office/drawing/2014/main" id="{43A8A61D-FA69-4FD6-B25A-4EAC62F5D134}"/>
              </a:ext>
            </a:extLst>
          </p:cNvPr>
          <p:cNvSpPr txBox="1"/>
          <p:nvPr/>
        </p:nvSpPr>
        <p:spPr>
          <a:xfrm>
            <a:off x="4666526" y="4269305"/>
            <a:ext cx="6553200" cy="2046714"/>
          </a:xfrm>
          <a:prstGeom prst="rect">
            <a:avLst/>
          </a:prstGeom>
          <a:noFill/>
        </p:spPr>
        <p:txBody>
          <a:bodyPr wrap="square" rtlCol="0">
            <a:spAutoFit/>
          </a:bodyPr>
          <a:lstStyle/>
          <a:p>
            <a:pPr marL="85725" indent="0" algn="just">
              <a:spcBef>
                <a:spcPts val="0"/>
              </a:spcBef>
              <a:spcAft>
                <a:spcPts val="600"/>
              </a:spcAft>
              <a:buClr>
                <a:srgbClr val="C0C0C0"/>
              </a:buClr>
              <a:buSzPct val="85000"/>
              <a:buNone/>
              <a:tabLst>
                <a:tab pos="85725" algn="l"/>
              </a:tabLst>
            </a:pPr>
            <a:r>
              <a:rPr lang="ru-RU" sz="1600" dirty="0">
                <a:solidFill>
                  <a:schemeClr val="bg2">
                    <a:lumMod val="25000"/>
                  </a:schemeClr>
                </a:solidFill>
                <a:latin typeface="Segoe UI" pitchFamily="34" charset="0"/>
                <a:ea typeface="Tahoma" pitchFamily="34" charset="0"/>
                <a:cs typeface="Segoe UI" pitchFamily="34" charset="0"/>
              </a:rPr>
              <a:t>В ситуации выхода одного или нескольких участников общества с ограниченной ответственностью из общества, как показывает судебная практика, общество может столкнуться с множеством вопросов:</a:t>
            </a:r>
          </a:p>
          <a:p>
            <a:pPr marL="828675" lvl="1" indent="-285750" algn="just">
              <a:spcAft>
                <a:spcPts val="600"/>
              </a:spcAft>
              <a:buClr>
                <a:srgbClr val="C0C0C0"/>
              </a:buClr>
              <a:buSzPct val="85000"/>
              <a:buFont typeface="Arial" panose="020B0604020202020204" pitchFamily="34" charset="0"/>
              <a:buChar char="•"/>
              <a:tabLst>
                <a:tab pos="85725" algn="l"/>
              </a:tabLst>
            </a:pPr>
            <a:r>
              <a:rPr lang="ru-RU" sz="1600" dirty="0">
                <a:solidFill>
                  <a:schemeClr val="bg2">
                    <a:lumMod val="25000"/>
                  </a:schemeClr>
                </a:solidFill>
                <a:latin typeface="Segoe UI" pitchFamily="34" charset="0"/>
                <a:ea typeface="Tahoma" pitchFamily="34" charset="0"/>
                <a:cs typeface="Segoe UI" pitchFamily="34" charset="0"/>
              </a:rPr>
              <a:t>как установить стоимость чистых активов общества, </a:t>
            </a:r>
          </a:p>
          <a:p>
            <a:pPr marL="828675" lvl="1" indent="-285750" algn="just">
              <a:spcAft>
                <a:spcPts val="600"/>
              </a:spcAft>
              <a:buClr>
                <a:srgbClr val="C0C0C0"/>
              </a:buClr>
              <a:buSzPct val="85000"/>
              <a:buFont typeface="Arial" panose="020B0604020202020204" pitchFamily="34" charset="0"/>
              <a:buChar char="•"/>
              <a:tabLst>
                <a:tab pos="85725" algn="l"/>
              </a:tabLst>
            </a:pPr>
            <a:r>
              <a:rPr lang="ru-RU" sz="1600" dirty="0">
                <a:solidFill>
                  <a:schemeClr val="bg2">
                    <a:lumMod val="25000"/>
                  </a:schemeClr>
                </a:solidFill>
                <a:latin typeface="Segoe UI" pitchFamily="34" charset="0"/>
                <a:ea typeface="Tahoma" pitchFamily="34" charset="0"/>
                <a:cs typeface="Segoe UI" pitchFamily="34" charset="0"/>
              </a:rPr>
              <a:t>на основании каких документов может быть определена действительная стоимость доли, </a:t>
            </a:r>
          </a:p>
          <a:p>
            <a:pPr marL="828675" lvl="1" indent="-285750" algn="just">
              <a:spcAft>
                <a:spcPts val="600"/>
              </a:spcAft>
              <a:buClr>
                <a:srgbClr val="C0C0C0"/>
              </a:buClr>
              <a:buSzPct val="85000"/>
              <a:buFont typeface="Arial" panose="020B0604020202020204" pitchFamily="34" charset="0"/>
              <a:buChar char="•"/>
              <a:tabLst>
                <a:tab pos="85725" algn="l"/>
              </a:tabLst>
            </a:pPr>
            <a:r>
              <a:rPr lang="ru-RU" sz="1600" dirty="0">
                <a:solidFill>
                  <a:schemeClr val="bg2">
                    <a:lumMod val="25000"/>
                  </a:schemeClr>
                </a:solidFill>
                <a:latin typeface="Segoe UI" pitchFamily="34" charset="0"/>
                <a:ea typeface="Tahoma" pitchFamily="34" charset="0"/>
                <a:cs typeface="Segoe UI" pitchFamily="34" charset="0"/>
              </a:rPr>
              <a:t>на какую дату следует ее рассчитывать.</a:t>
            </a:r>
            <a:endParaRPr lang="ru-RU" sz="1600" dirty="0"/>
          </a:p>
        </p:txBody>
      </p:sp>
      <p:pic>
        <p:nvPicPr>
          <p:cNvPr id="23" name="Рисунок 22" descr="logo_white-07.png">
            <a:extLst>
              <a:ext uri="{FF2B5EF4-FFF2-40B4-BE49-F238E27FC236}">
                <a16:creationId xmlns:a16="http://schemas.microsoft.com/office/drawing/2014/main" id="{74751346-36BD-428E-AFA3-74C8A042E685}"/>
              </a:ext>
            </a:extLst>
          </p:cNvPr>
          <p:cNvPicPr>
            <a:picLocks noChangeAspect="1"/>
          </p:cNvPicPr>
          <p:nvPr/>
        </p:nvPicPr>
        <p:blipFill>
          <a:blip r:embed="rId5"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325502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7</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3213" y="0"/>
            <a:ext cx="3904487" cy="7190942"/>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32942"/>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0"/>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3046988"/>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Споры, связанные с расчетом действительной стоимости доли при выходе участников из общества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5037556" y="912739"/>
            <a:ext cx="5949532" cy="2831544"/>
          </a:xfrm>
          <a:prstGeom prst="rect">
            <a:avLst/>
          </a:prstGeom>
        </p:spPr>
        <p:txBody>
          <a:bodyPr wrap="square">
            <a:spAutoFit/>
          </a:bodyPr>
          <a:lstStyle/>
          <a:p>
            <a:pPr marL="85725" algn="just">
              <a:spcAft>
                <a:spcPts val="600"/>
              </a:spcAft>
              <a:buClr>
                <a:srgbClr val="C0C0C0"/>
              </a:buClr>
              <a:buSzPct val="85000"/>
              <a:tabLst>
                <a:tab pos="85725" algn="l"/>
              </a:tabLst>
            </a:pPr>
            <a:r>
              <a:rPr lang="ru-RU" sz="1400" i="1" dirty="0">
                <a:solidFill>
                  <a:schemeClr val="bg2">
                    <a:lumMod val="25000"/>
                  </a:schemeClr>
                </a:solidFill>
                <a:ea typeface="Tahoma" pitchFamily="34" charset="0"/>
              </a:rPr>
              <a:t>Постановление Арбитражного суда Северо-Западного округа в от 22.11.2017 № Ф07-11836/2017 по делу № А21-7279/2016.</a:t>
            </a:r>
          </a:p>
          <a:p>
            <a:pPr marL="85725" algn="just">
              <a:spcAft>
                <a:spcPts val="600"/>
              </a:spcAft>
              <a:buClr>
                <a:srgbClr val="C0C0C0"/>
              </a:buClr>
              <a:buSzPct val="85000"/>
              <a:tabLst>
                <a:tab pos="85725" algn="l"/>
              </a:tabLst>
            </a:pPr>
            <a:r>
              <a:rPr lang="ru-RU" sz="1400" i="1" dirty="0">
                <a:solidFill>
                  <a:schemeClr val="bg2">
                    <a:lumMod val="25000"/>
                  </a:schemeClr>
                </a:solidFill>
                <a:ea typeface="Tahoma" pitchFamily="34" charset="0"/>
              </a:rPr>
              <a:t>Участник общества с ограниченной ответственностью оспаривал увеличение уставного капитала общества, в результате которого его доля в уставном капитале была существенно размыта с 30% до 0,14%.</a:t>
            </a:r>
          </a:p>
          <a:p>
            <a:pPr marL="85725" algn="just">
              <a:spcAft>
                <a:spcPts val="600"/>
              </a:spcAft>
              <a:buClr>
                <a:srgbClr val="C0C0C0"/>
              </a:buClr>
              <a:buSzPct val="85000"/>
              <a:tabLst>
                <a:tab pos="85725" algn="l"/>
              </a:tabLst>
            </a:pPr>
            <a:r>
              <a:rPr lang="ru-RU" sz="1400" i="1" dirty="0">
                <a:solidFill>
                  <a:schemeClr val="bg2">
                    <a:lumMod val="25000"/>
                  </a:schemeClr>
                </a:solidFill>
                <a:ea typeface="Tahoma" pitchFamily="34" charset="0"/>
              </a:rPr>
              <a:t>Арбитражный суд Северо-Западного округа отменил судебные акты нижестоящих судов и отправил дело на новое рассмотрение, указав, что нижестоящие суды не установили, было ли увеличение уставного капитала общества следствием реально возникшей у него экономической потребности, а также не проверили действия иных участников общества на предмет наличия в них злоупотребления правом.</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6" y="460695"/>
            <a:ext cx="6553200" cy="3637532"/>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2" name="Рисунок 21" descr="kavichki.png">
            <a:extLst>
              <a:ext uri="{FF2B5EF4-FFF2-40B4-BE49-F238E27FC236}">
                <a16:creationId xmlns:a16="http://schemas.microsoft.com/office/drawing/2014/main" id="{09D21A9B-5D64-489A-BA2C-073CC123EB4E}"/>
              </a:ext>
            </a:extLst>
          </p:cNvPr>
          <p:cNvPicPr>
            <a:picLocks noChangeAspect="1"/>
          </p:cNvPicPr>
          <p:nvPr/>
        </p:nvPicPr>
        <p:blipFill>
          <a:blip r:embed="rId4" cstate="print"/>
          <a:stretch>
            <a:fillRect/>
          </a:stretch>
        </p:blipFill>
        <p:spPr>
          <a:xfrm>
            <a:off x="10177653" y="259504"/>
            <a:ext cx="671043" cy="482157"/>
          </a:xfrm>
          <a:prstGeom prst="rect">
            <a:avLst/>
          </a:prstGeom>
        </p:spPr>
      </p:pic>
      <p:sp>
        <p:nvSpPr>
          <p:cNvPr id="2" name="TextBox 1">
            <a:extLst>
              <a:ext uri="{FF2B5EF4-FFF2-40B4-BE49-F238E27FC236}">
                <a16:creationId xmlns:a16="http://schemas.microsoft.com/office/drawing/2014/main" id="{43A8A61D-FA69-4FD6-B25A-4EAC62F5D134}"/>
              </a:ext>
            </a:extLst>
          </p:cNvPr>
          <p:cNvSpPr txBox="1"/>
          <p:nvPr/>
        </p:nvSpPr>
        <p:spPr>
          <a:xfrm>
            <a:off x="4666526" y="4269305"/>
            <a:ext cx="6553200" cy="2139047"/>
          </a:xfrm>
          <a:prstGeom prst="rect">
            <a:avLst/>
          </a:prstGeom>
          <a:noFill/>
        </p:spPr>
        <p:txBody>
          <a:bodyPr wrap="square" rtlCol="0">
            <a:spAutoFit/>
          </a:bodyPr>
          <a:lstStyle/>
          <a:p>
            <a:pPr marL="85725" algn="just">
              <a:spcAft>
                <a:spcPts val="600"/>
              </a:spcAft>
              <a:buClr>
                <a:srgbClr val="C0C0C0"/>
              </a:buClr>
              <a:buSzPct val="85000"/>
              <a:tabLst>
                <a:tab pos="85725" algn="l"/>
              </a:tabLst>
            </a:pPr>
            <a:r>
              <a:rPr lang="ru-RU" sz="1600" dirty="0">
                <a:solidFill>
                  <a:schemeClr val="bg2">
                    <a:lumMod val="25000"/>
                  </a:schemeClr>
                </a:solidFill>
                <a:ea typeface="Tahoma" pitchFamily="34" charset="0"/>
              </a:rPr>
              <a:t>Правовая позиция Конституционного суда РФ, изложенная в Постановлении от 21.02.2014 № 3-П:</a:t>
            </a:r>
          </a:p>
          <a:p>
            <a:pPr marL="85725" algn="just">
              <a:spcAft>
                <a:spcPts val="600"/>
              </a:spcAft>
              <a:buClr>
                <a:srgbClr val="C0C0C0"/>
              </a:buClr>
              <a:buSzPct val="85000"/>
              <a:tabLst>
                <a:tab pos="85725" algn="l"/>
              </a:tabLst>
            </a:pPr>
            <a:r>
              <a:rPr lang="ru-RU" sz="1600" dirty="0">
                <a:solidFill>
                  <a:schemeClr val="bg2">
                    <a:lumMod val="25000"/>
                  </a:schemeClr>
                </a:solidFill>
                <a:ea typeface="Tahoma" pitchFamily="34" charset="0"/>
              </a:rPr>
              <a:t> Уменьшение в уставном капитале общества с ограниченной ответственностью доли одного из его участников может быть признано допустимым с точки зрения конституционных принципов, если это вызвано целями достижения общего для данного общества интереса и участнику, доля которого уменьшается, обеспечены эффективные механизмы защиты его интересов.</a:t>
            </a:r>
          </a:p>
        </p:txBody>
      </p:sp>
      <p:pic>
        <p:nvPicPr>
          <p:cNvPr id="23" name="Рисунок 22" descr="logo_white-07.png">
            <a:extLst>
              <a:ext uri="{FF2B5EF4-FFF2-40B4-BE49-F238E27FC236}">
                <a16:creationId xmlns:a16="http://schemas.microsoft.com/office/drawing/2014/main" id="{74751346-36BD-428E-AFA3-74C8A042E685}"/>
              </a:ext>
            </a:extLst>
          </p:cNvPr>
          <p:cNvPicPr>
            <a:picLocks noChangeAspect="1"/>
          </p:cNvPicPr>
          <p:nvPr/>
        </p:nvPicPr>
        <p:blipFill>
          <a:blip r:embed="rId5"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3225289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8</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2191513" y="0"/>
            <a:ext cx="3904487" cy="6858000"/>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0782"/>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4842" y="20782"/>
            <a:ext cx="3904487" cy="6858000"/>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569660"/>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5037556" y="912739"/>
            <a:ext cx="5811140" cy="2046714"/>
          </a:xfrm>
          <a:prstGeom prst="rect">
            <a:avLst/>
          </a:prstGeom>
        </p:spPr>
        <p:txBody>
          <a:bodyPr wrap="square">
            <a:spAutoFit/>
          </a:bodyPr>
          <a:lstStyle/>
          <a:p>
            <a:pPr marL="85725" lvl="0" algn="just">
              <a:spcAft>
                <a:spcPts val="600"/>
              </a:spcAft>
              <a:buClr>
                <a:srgbClr val="C0C0C0"/>
              </a:buClr>
              <a:buSzPct val="85000"/>
              <a:tabLst>
                <a:tab pos="85725" algn="l"/>
              </a:tabLst>
            </a:pPr>
            <a:r>
              <a:rPr lang="ru-RU" sz="1300" i="1" dirty="0">
                <a:solidFill>
                  <a:schemeClr val="bg2">
                    <a:lumMod val="25000"/>
                  </a:schemeClr>
                </a:solidFill>
                <a:ea typeface="Tahoma" pitchFamily="34" charset="0"/>
              </a:rPr>
              <a:t>Дата определения действительной стоимости доли:</a:t>
            </a:r>
          </a:p>
          <a:p>
            <a:pPr marL="371475" lvl="1" indent="-285750" algn="just">
              <a:spcAft>
                <a:spcPts val="600"/>
              </a:spcAft>
              <a:buClr>
                <a:srgbClr val="C0C0C0"/>
              </a:buClr>
              <a:buSzPct val="85000"/>
              <a:buFont typeface="Arial" panose="020B0604020202020204" pitchFamily="34" charset="0"/>
              <a:buChar char="•"/>
              <a:tabLst>
                <a:tab pos="85725" algn="l"/>
              </a:tabLst>
            </a:pPr>
            <a:r>
              <a:rPr lang="ru-RU" sz="1300" i="1" dirty="0">
                <a:solidFill>
                  <a:schemeClr val="bg2">
                    <a:lumMod val="25000"/>
                  </a:schemeClr>
                </a:solidFill>
                <a:ea typeface="Tahoma" pitchFamily="34" charset="0"/>
              </a:rPr>
              <a:t>При определении действительной стоимости доли общество должно руководствоваться данными своей бухгалтерской отчетности на последний календарный день месяца, предшествующего месяцу, в котором подано заявление о выходе из общества.</a:t>
            </a:r>
          </a:p>
          <a:p>
            <a:pPr marL="371475" lvl="1" indent="-285750" algn="just">
              <a:spcAft>
                <a:spcPts val="600"/>
              </a:spcAft>
              <a:buClr>
                <a:srgbClr val="C0C0C0"/>
              </a:buClr>
              <a:buSzPct val="85000"/>
              <a:buFont typeface="Arial" panose="020B0604020202020204" pitchFamily="34" charset="0"/>
              <a:buChar char="•"/>
              <a:tabLst>
                <a:tab pos="85725" algn="l"/>
              </a:tabLst>
            </a:pPr>
            <a:r>
              <a:rPr lang="ru-RU" sz="1300" i="1" dirty="0">
                <a:solidFill>
                  <a:schemeClr val="bg2">
                    <a:lumMod val="25000"/>
                  </a:schemeClr>
                </a:solidFill>
                <a:ea typeface="Tahoma" pitchFamily="34" charset="0"/>
              </a:rPr>
              <a:t>При определении действительной стоимости доли общество должно руководствоваться данными годовой бухгалтерской отчетности общества, утвержденной в установленные действующим законодательством порядке и сроки.</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6" y="460694"/>
            <a:ext cx="6553200" cy="2968305"/>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2" name="Рисунок 21" descr="kavichki.png">
            <a:extLst>
              <a:ext uri="{FF2B5EF4-FFF2-40B4-BE49-F238E27FC236}">
                <a16:creationId xmlns:a16="http://schemas.microsoft.com/office/drawing/2014/main" id="{09D21A9B-5D64-489A-BA2C-073CC123EB4E}"/>
              </a:ext>
            </a:extLst>
          </p:cNvPr>
          <p:cNvPicPr>
            <a:picLocks noChangeAspect="1"/>
          </p:cNvPicPr>
          <p:nvPr/>
        </p:nvPicPr>
        <p:blipFill>
          <a:blip r:embed="rId4" cstate="print"/>
          <a:stretch>
            <a:fillRect/>
          </a:stretch>
        </p:blipFill>
        <p:spPr>
          <a:xfrm>
            <a:off x="10177653" y="259504"/>
            <a:ext cx="671043" cy="482157"/>
          </a:xfrm>
          <a:prstGeom prst="rect">
            <a:avLst/>
          </a:prstGeom>
        </p:spPr>
      </p:pic>
      <p:sp>
        <p:nvSpPr>
          <p:cNvPr id="2" name="TextBox 1">
            <a:extLst>
              <a:ext uri="{FF2B5EF4-FFF2-40B4-BE49-F238E27FC236}">
                <a16:creationId xmlns:a16="http://schemas.microsoft.com/office/drawing/2014/main" id="{43A8A61D-FA69-4FD6-B25A-4EAC62F5D134}"/>
              </a:ext>
            </a:extLst>
          </p:cNvPr>
          <p:cNvSpPr txBox="1"/>
          <p:nvPr/>
        </p:nvSpPr>
        <p:spPr>
          <a:xfrm>
            <a:off x="4666526" y="3630189"/>
            <a:ext cx="6553200" cy="2785378"/>
          </a:xfrm>
          <a:prstGeom prst="rect">
            <a:avLst/>
          </a:prstGeom>
          <a:noFill/>
        </p:spPr>
        <p:txBody>
          <a:bodyPr wrap="square" rtlCol="0">
            <a:spAutoFit/>
          </a:bodyPr>
          <a:lstStyle/>
          <a:p>
            <a:pPr algn="just"/>
            <a:r>
              <a:rPr lang="ru-RU" sz="1600" dirty="0">
                <a:solidFill>
                  <a:schemeClr val="bg2">
                    <a:lumMod val="25000"/>
                  </a:schemeClr>
                </a:solidFill>
                <a:ea typeface="Tahoma" pitchFamily="34" charset="0"/>
              </a:rPr>
              <a:t>Принимая решения о правомерности или неправомерности расчета действительной стоимости доли на дату составления промежуточной отчетности, суды исходят из:</a:t>
            </a:r>
          </a:p>
          <a:p>
            <a:pPr marL="828675" lvl="1" indent="-285750" algn="just">
              <a:spcAft>
                <a:spcPts val="600"/>
              </a:spcAft>
              <a:buClr>
                <a:srgbClr val="C0C0C0"/>
              </a:buClr>
              <a:buSzPct val="85000"/>
              <a:buFont typeface="Arial" panose="020B0604020202020204" pitchFamily="34" charset="0"/>
              <a:buChar char="•"/>
              <a:tabLst>
                <a:tab pos="85725" algn="l"/>
              </a:tabLst>
            </a:pPr>
            <a:r>
              <a:rPr lang="ru-RU" sz="1600" dirty="0">
                <a:solidFill>
                  <a:schemeClr val="bg2">
                    <a:lumMod val="25000"/>
                  </a:schemeClr>
                </a:solidFill>
                <a:ea typeface="Tahoma" pitchFamily="34" charset="0"/>
              </a:rPr>
              <a:t>Наличия обязанности составления промежуточной отчетности у Общества:</a:t>
            </a:r>
          </a:p>
          <a:p>
            <a:pPr marL="1285875" lvl="2" indent="-285750" algn="just">
              <a:spcAft>
                <a:spcPts val="600"/>
              </a:spcAft>
              <a:buClr>
                <a:srgbClr val="C0C0C0"/>
              </a:buClr>
              <a:buSzPct val="85000"/>
              <a:buFont typeface="Wingdings" pitchFamily="2" charset="2"/>
              <a:buChar char="ü"/>
              <a:tabLst>
                <a:tab pos="85725" algn="l"/>
              </a:tabLst>
            </a:pPr>
            <a:r>
              <a:rPr lang="ru-RU" sz="1600" dirty="0">
                <a:solidFill>
                  <a:schemeClr val="bg2">
                    <a:lumMod val="25000"/>
                  </a:schemeClr>
                </a:solidFill>
                <a:ea typeface="Tahoma" pitchFamily="34" charset="0"/>
              </a:rPr>
              <a:t>вытекающей из условий договоров</a:t>
            </a:r>
          </a:p>
          <a:p>
            <a:pPr marL="1285875" lvl="2" indent="-285750" algn="just">
              <a:spcAft>
                <a:spcPts val="600"/>
              </a:spcAft>
              <a:buClr>
                <a:srgbClr val="C0C0C0"/>
              </a:buClr>
              <a:buSzPct val="85000"/>
              <a:buFont typeface="Wingdings" pitchFamily="2" charset="2"/>
              <a:buChar char="ü"/>
              <a:tabLst>
                <a:tab pos="85725" algn="l"/>
              </a:tabLst>
            </a:pPr>
            <a:r>
              <a:rPr lang="ru-RU" sz="1600" dirty="0">
                <a:solidFill>
                  <a:schemeClr val="bg2">
                    <a:lumMod val="25000"/>
                  </a:schemeClr>
                </a:solidFill>
                <a:ea typeface="Tahoma" pitchFamily="34" charset="0"/>
              </a:rPr>
              <a:t>на основании решений собственников и обоснованности принятия таких решений </a:t>
            </a:r>
          </a:p>
          <a:p>
            <a:pPr marL="828675" lvl="1" indent="-285750" algn="just">
              <a:spcAft>
                <a:spcPts val="600"/>
              </a:spcAft>
              <a:buClr>
                <a:srgbClr val="C0C0C0"/>
              </a:buClr>
              <a:buSzPct val="85000"/>
              <a:buFont typeface="Arial" panose="020B0604020202020204" pitchFamily="34" charset="0"/>
              <a:buChar char="•"/>
              <a:tabLst>
                <a:tab pos="85725" algn="l"/>
              </a:tabLst>
            </a:pPr>
            <a:r>
              <a:rPr lang="ru-RU" sz="1600" dirty="0">
                <a:solidFill>
                  <a:schemeClr val="bg2">
                    <a:lumMod val="25000"/>
                  </a:schemeClr>
                </a:solidFill>
                <a:ea typeface="Tahoma" pitchFamily="34" charset="0"/>
              </a:rPr>
              <a:t>Отражения в уставе или в учетной политике Общества необходимости составления промежуточной отчетности</a:t>
            </a:r>
          </a:p>
        </p:txBody>
      </p:sp>
      <p:pic>
        <p:nvPicPr>
          <p:cNvPr id="23" name="Рисунок 22" descr="logo_white-07.png">
            <a:extLst>
              <a:ext uri="{FF2B5EF4-FFF2-40B4-BE49-F238E27FC236}">
                <a16:creationId xmlns:a16="http://schemas.microsoft.com/office/drawing/2014/main" id="{74751346-36BD-428E-AFA3-74C8A042E685}"/>
              </a:ext>
            </a:extLst>
          </p:cNvPr>
          <p:cNvPicPr>
            <a:picLocks noChangeAspect="1"/>
          </p:cNvPicPr>
          <p:nvPr/>
        </p:nvPicPr>
        <p:blipFill>
          <a:blip r:embed="rId5"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2451372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30168" y="460695"/>
            <a:ext cx="2244845" cy="1200329"/>
          </a:xfrm>
          <a:prstGeom prst="rect">
            <a:avLst/>
          </a:prstGeom>
        </p:spPr>
        <p:txBody>
          <a:bodyPr wrap="none">
            <a:spAutoFit/>
          </a:bodyPr>
          <a:lstStyle/>
          <a:p>
            <a:r>
              <a:rPr lang="ru-RU" sz="2400" b="1" i="1" cap="all" spc="60" dirty="0">
                <a:solidFill>
                  <a:schemeClr val="bg1"/>
                </a:solidFill>
                <a:latin typeface="Segoe UI" pitchFamily="34" charset="0"/>
                <a:cs typeface="Segoe UI" pitchFamily="34" charset="0"/>
              </a:rPr>
              <a:t>Оценочная</a:t>
            </a:r>
          </a:p>
          <a:p>
            <a:r>
              <a:rPr lang="ru-RU" sz="2400" b="1" i="1" cap="all" spc="60" dirty="0">
                <a:solidFill>
                  <a:schemeClr val="bg1"/>
                </a:solidFill>
                <a:latin typeface="Segoe UI" pitchFamily="34" charset="0"/>
                <a:cs typeface="Segoe UI" pitchFamily="34" charset="0"/>
              </a:rPr>
              <a:t>Судебная</a:t>
            </a:r>
          </a:p>
          <a:p>
            <a:r>
              <a:rPr lang="ru-RU" sz="2400" b="1" i="1" cap="all" spc="60" dirty="0">
                <a:solidFill>
                  <a:schemeClr val="bg1"/>
                </a:solidFill>
                <a:latin typeface="Segoe UI" pitchFamily="34" charset="0"/>
                <a:cs typeface="Segoe UI" pitchFamily="34" charset="0"/>
              </a:rPr>
              <a:t>экспертиза</a:t>
            </a:r>
            <a:endParaRPr lang="fi-FI" sz="2400" b="1" i="1" cap="all" spc="60" dirty="0">
              <a:solidFill>
                <a:schemeClr val="bg1"/>
              </a:solidFill>
              <a:latin typeface="Segoe UI" pitchFamily="34" charset="0"/>
              <a:cs typeface="Segoe UI" pitchFamily="34" charset="0"/>
            </a:endParaRPr>
          </a:p>
        </p:txBody>
      </p:sp>
      <p:sp>
        <p:nvSpPr>
          <p:cNvPr id="35" name="TextBox 34"/>
          <p:cNvSpPr txBox="1">
            <a:spLocks noChangeArrowheads="1"/>
          </p:cNvSpPr>
          <p:nvPr/>
        </p:nvSpPr>
        <p:spPr bwMode="auto">
          <a:xfrm>
            <a:off x="11674604" y="6394275"/>
            <a:ext cx="732240" cy="329446"/>
          </a:xfrm>
          <a:prstGeom prst="rect">
            <a:avLst/>
          </a:prstGeom>
          <a:noFill/>
          <a:ln w="9525">
            <a:noFill/>
            <a:miter lim="800000"/>
            <a:headEnd/>
            <a:tailEnd/>
          </a:ln>
        </p:spPr>
        <p:txBody>
          <a:bodyPr lIns="112901" tIns="56450" rIns="112901" bIns="56450">
            <a:spAutoFit/>
          </a:bodyPr>
          <a:lstStyle/>
          <a:p>
            <a:pPr eaLnBrk="1" hangingPunct="1"/>
            <a:fld id="{D12B934D-9ECF-4CA2-A2C7-55CCFACA6F71}" type="slidenum">
              <a:rPr lang="ru-RU" altLang="ru-RU" sz="1400">
                <a:solidFill>
                  <a:schemeClr val="bg1">
                    <a:lumMod val="50000"/>
                  </a:schemeClr>
                </a:solidFill>
                <a:latin typeface="Segoe UI" pitchFamily="34" charset="0"/>
                <a:ea typeface="Arial" charset="0"/>
                <a:cs typeface="Segoe UI" pitchFamily="34" charset="0"/>
              </a:rPr>
              <a:pPr eaLnBrk="1" hangingPunct="1"/>
              <a:t>9</a:t>
            </a:fld>
            <a:endParaRPr lang="ru-RU" altLang="ru-RU" sz="1400" dirty="0">
              <a:solidFill>
                <a:schemeClr val="bg1">
                  <a:lumMod val="50000"/>
                </a:schemeClr>
              </a:solidFill>
              <a:latin typeface="Segoe UI" pitchFamily="34" charset="0"/>
              <a:ea typeface="Arial" charset="0"/>
              <a:cs typeface="Segoe UI" pitchFamily="34" charset="0"/>
            </a:endParaRPr>
          </a:p>
        </p:txBody>
      </p:sp>
      <p:sp>
        <p:nvSpPr>
          <p:cNvPr id="9" name="Прямоугольник 8">
            <a:extLst>
              <a:ext uri="{FF2B5EF4-FFF2-40B4-BE49-F238E27FC236}">
                <a16:creationId xmlns:a16="http://schemas.microsoft.com/office/drawing/2014/main" id="{CA4A417F-20B4-49CA-8573-2463DE2A9A0E}"/>
              </a:ext>
            </a:extLst>
          </p:cNvPr>
          <p:cNvSpPr/>
          <p:nvPr/>
        </p:nvSpPr>
        <p:spPr>
          <a:xfrm>
            <a:off x="-1"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29" name="Рисунок 28" descr="fon_prez_AFK-02.png"/>
          <p:cNvPicPr>
            <a:picLocks noChangeAspect="1"/>
          </p:cNvPicPr>
          <p:nvPr/>
        </p:nvPicPr>
        <p:blipFill>
          <a:blip r:embed="rId2" cstate="print"/>
          <a:stretch>
            <a:fillRect/>
          </a:stretch>
        </p:blipFill>
        <p:spPr>
          <a:xfrm>
            <a:off x="3213" y="-1"/>
            <a:ext cx="3904487" cy="7215187"/>
          </a:xfrm>
          <a:prstGeom prst="rect">
            <a:avLst/>
          </a:prstGeom>
        </p:spPr>
      </p:pic>
      <p:sp>
        <p:nvSpPr>
          <p:cNvPr id="12" name="Прямоугольник 11">
            <a:extLst>
              <a:ext uri="{FF2B5EF4-FFF2-40B4-BE49-F238E27FC236}">
                <a16:creationId xmlns:a16="http://schemas.microsoft.com/office/drawing/2014/main" id="{5E5FC8E2-7D12-4616-BB7C-27ECA99C3728}"/>
              </a:ext>
            </a:extLst>
          </p:cNvPr>
          <p:cNvSpPr/>
          <p:nvPr/>
        </p:nvSpPr>
        <p:spPr>
          <a:xfrm>
            <a:off x="226418" y="460695"/>
            <a:ext cx="3565653" cy="1200329"/>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Финансово-</a:t>
            </a:r>
          </a:p>
          <a:p>
            <a:r>
              <a:rPr lang="ru-RU" sz="2400" b="1" i="1" cap="all" spc="60" dirty="0">
                <a:solidFill>
                  <a:schemeClr val="bg1"/>
                </a:solidFill>
                <a:latin typeface="Segoe UI" pitchFamily="34" charset="0"/>
                <a:cs typeface="Segoe UI" pitchFamily="34" charset="0"/>
              </a:rPr>
              <a:t>Экономическая</a:t>
            </a:r>
          </a:p>
          <a:p>
            <a:r>
              <a:rPr lang="ru-RU" sz="2400" b="1" i="1" cap="all" spc="60" dirty="0">
                <a:solidFill>
                  <a:schemeClr val="bg1"/>
                </a:solidFill>
                <a:latin typeface="Segoe UI" pitchFamily="34" charset="0"/>
                <a:cs typeface="Segoe UI" pitchFamily="34" charset="0"/>
              </a:rPr>
              <a:t>экспертиза</a:t>
            </a:r>
          </a:p>
        </p:txBody>
      </p:sp>
      <p:pic>
        <p:nvPicPr>
          <p:cNvPr id="13" name="Рисунок 12">
            <a:extLst>
              <a:ext uri="{FF2B5EF4-FFF2-40B4-BE49-F238E27FC236}">
                <a16:creationId xmlns:a16="http://schemas.microsoft.com/office/drawing/2014/main" id="{0F219380-D400-4D44-8CF0-3F14C58B5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57187"/>
            <a:ext cx="12192000" cy="6858000"/>
          </a:xfrm>
          <a:prstGeom prst="rect">
            <a:avLst/>
          </a:prstGeom>
        </p:spPr>
      </p:pic>
      <p:sp>
        <p:nvSpPr>
          <p:cNvPr id="14" name="Прямоугольник 13">
            <a:extLst>
              <a:ext uri="{FF2B5EF4-FFF2-40B4-BE49-F238E27FC236}">
                <a16:creationId xmlns:a16="http://schemas.microsoft.com/office/drawing/2014/main" id="{78D71762-41E4-47A0-928E-D839655F527F}"/>
              </a:ext>
            </a:extLst>
          </p:cNvPr>
          <p:cNvSpPr/>
          <p:nvPr/>
        </p:nvSpPr>
        <p:spPr>
          <a:xfrm>
            <a:off x="-2" y="0"/>
            <a:ext cx="3899647" cy="6858000"/>
          </a:xfrm>
          <a:prstGeom prst="rect">
            <a:avLst/>
          </a:prstGeom>
          <a:solidFill>
            <a:srgbClr val="333C48">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Segoe UI" pitchFamily="34" charset="0"/>
              <a:cs typeface="Segoe UI" pitchFamily="34" charset="0"/>
            </a:endParaRPr>
          </a:p>
        </p:txBody>
      </p:sp>
      <p:pic>
        <p:nvPicPr>
          <p:cNvPr id="15" name="Рисунок 14" descr="fon_prez_AFK-02.png">
            <a:extLst>
              <a:ext uri="{FF2B5EF4-FFF2-40B4-BE49-F238E27FC236}">
                <a16:creationId xmlns:a16="http://schemas.microsoft.com/office/drawing/2014/main" id="{A40F2BC9-32DF-47E1-B48D-44FE3C6BFA9A}"/>
              </a:ext>
            </a:extLst>
          </p:cNvPr>
          <p:cNvPicPr>
            <a:picLocks noChangeAspect="1"/>
          </p:cNvPicPr>
          <p:nvPr/>
        </p:nvPicPr>
        <p:blipFill>
          <a:blip r:embed="rId2" cstate="print"/>
          <a:stretch>
            <a:fillRect/>
          </a:stretch>
        </p:blipFill>
        <p:spPr>
          <a:xfrm>
            <a:off x="3213" y="0"/>
            <a:ext cx="3904487" cy="7200899"/>
          </a:xfrm>
          <a:prstGeom prst="rect">
            <a:avLst/>
          </a:prstGeom>
        </p:spPr>
      </p:pic>
      <p:sp>
        <p:nvSpPr>
          <p:cNvPr id="16" name="Прямоугольник 15">
            <a:extLst>
              <a:ext uri="{FF2B5EF4-FFF2-40B4-BE49-F238E27FC236}">
                <a16:creationId xmlns:a16="http://schemas.microsoft.com/office/drawing/2014/main" id="{E0F179E9-617C-4B3E-ABDF-F41523855893}"/>
              </a:ext>
            </a:extLst>
          </p:cNvPr>
          <p:cNvSpPr/>
          <p:nvPr/>
        </p:nvSpPr>
        <p:spPr>
          <a:xfrm>
            <a:off x="226419" y="460695"/>
            <a:ext cx="3458076" cy="1938992"/>
          </a:xfrm>
          <a:prstGeom prst="rect">
            <a:avLst/>
          </a:prstGeom>
        </p:spPr>
        <p:txBody>
          <a:bodyPr wrap="square">
            <a:spAutoFit/>
          </a:bodyPr>
          <a:lstStyle/>
          <a:p>
            <a:r>
              <a:rPr lang="ru-RU" sz="2400" b="1" i="1" cap="all" spc="60" dirty="0">
                <a:solidFill>
                  <a:schemeClr val="bg1"/>
                </a:solidFill>
                <a:latin typeface="Segoe UI" pitchFamily="34" charset="0"/>
                <a:cs typeface="Segoe UI" pitchFamily="34" charset="0"/>
              </a:rPr>
              <a:t>Дата определения действительной стоимости доли участника</a:t>
            </a:r>
          </a:p>
          <a:p>
            <a:r>
              <a:rPr lang="ru-RU" sz="2400" b="1" i="1" cap="all" spc="60" dirty="0">
                <a:solidFill>
                  <a:schemeClr val="bg1"/>
                </a:solidFill>
                <a:latin typeface="Segoe UI" pitchFamily="34" charset="0"/>
                <a:cs typeface="Segoe UI" pitchFamily="34" charset="0"/>
              </a:rPr>
              <a:t>Судебная практика</a:t>
            </a:r>
          </a:p>
        </p:txBody>
      </p:sp>
      <p:sp>
        <p:nvSpPr>
          <p:cNvPr id="19" name="Прямоугольник 18">
            <a:extLst>
              <a:ext uri="{FF2B5EF4-FFF2-40B4-BE49-F238E27FC236}">
                <a16:creationId xmlns:a16="http://schemas.microsoft.com/office/drawing/2014/main" id="{47EE63EB-9E6A-4BED-920B-57DFFC01BA5C}"/>
              </a:ext>
            </a:extLst>
          </p:cNvPr>
          <p:cNvSpPr/>
          <p:nvPr/>
        </p:nvSpPr>
        <p:spPr>
          <a:xfrm>
            <a:off x="4786313" y="757523"/>
            <a:ext cx="6888291" cy="5755422"/>
          </a:xfrm>
          <a:prstGeom prst="rect">
            <a:avLst/>
          </a:prstGeom>
        </p:spPr>
        <p:txBody>
          <a:bodyPr wrap="square">
            <a:spAutoFit/>
          </a:bodyPr>
          <a:lstStyle/>
          <a:p>
            <a:pPr marL="85725" lvl="0" algn="just">
              <a:spcAft>
                <a:spcPts val="600"/>
              </a:spcAft>
              <a:buClr>
                <a:srgbClr val="C0C0C0"/>
              </a:buClr>
              <a:buSzPct val="85000"/>
              <a:tabLst>
                <a:tab pos="85725" algn="l"/>
              </a:tabLst>
            </a:pPr>
            <a:r>
              <a:rPr lang="ru-RU" sz="1550" i="1" dirty="0">
                <a:solidFill>
                  <a:schemeClr val="bg2">
                    <a:lumMod val="25000"/>
                  </a:schemeClr>
                </a:solidFill>
                <a:ea typeface="Tahoma" pitchFamily="34" charset="0"/>
              </a:rPr>
              <a:t>До 01.07.2009 порядок определения действительной стоимости доли участника, вышедшего из общества, регулировался п. 2 ст. 26 Закона об обществах с ограниченной ответственностью (в ред. до вступления в силу Федерального закона от 30.12.2008 </a:t>
            </a:r>
            <a:r>
              <a:rPr lang="ru-RU" sz="1550" i="1" dirty="0" err="1">
                <a:solidFill>
                  <a:schemeClr val="bg2">
                    <a:lumMod val="25000"/>
                  </a:schemeClr>
                </a:solidFill>
                <a:ea typeface="Tahoma" pitchFamily="34" charset="0"/>
              </a:rPr>
              <a:t>N</a:t>
            </a:r>
            <a:r>
              <a:rPr lang="ru-RU" sz="1550" i="1" dirty="0">
                <a:solidFill>
                  <a:schemeClr val="bg2">
                    <a:lumMod val="25000"/>
                  </a:schemeClr>
                </a:solidFill>
                <a:ea typeface="Tahoma" pitchFamily="34" charset="0"/>
              </a:rPr>
              <a:t> 312-ФЗ) на основании данных бухгалтерской отчетности общества за год, в течение которого было подано заявление о выходе из общества.</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Постановление Пленума Верховного Суда РФ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90, Пленума ВАС РФ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14 от 09.12.1999 "О некоторых вопросах применения Федерального закона "Об обществах с ограниченной ответственностью"; </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Определения ВАС РФ от 07.11.2012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ВАС-14164/12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А26-7457/2010; от 08.08.2011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ВАС-9564/11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А56-42808/2006; </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Постановление ФАС Дальневосточного округа от 24.10.2011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Ф03-4951/2011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А73-6638/2009;</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Постановления ФАС Западно-Сибирского округа от 17.12.2012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А45-22493/2010; от 25.11.2011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А75-9491/2009;</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Постановление ФАС Московского округа от 26.01.2011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КГ-А40/15975-10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А40-99898/09-136-823;</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Постановление ФАС Северо-Кавказского округа от 18.05.2011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А32-21578/2009;</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Постановления ФАС Уральского округа от 23.11.2011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Ф09-7449/11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А76-22630/2008; от 04.08.2011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Ф09-5010/10-С4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А76-19428/2008;</a:t>
            </a:r>
          </a:p>
          <a:p>
            <a:pPr marL="371475" indent="-285750" algn="just">
              <a:spcAft>
                <a:spcPts val="600"/>
              </a:spcAft>
              <a:buClr>
                <a:srgbClr val="C0C0C0"/>
              </a:buClr>
              <a:buSzPct val="85000"/>
              <a:buFont typeface="Arial" panose="020B0604020202020204" pitchFamily="34" charset="0"/>
              <a:buChar char="•"/>
              <a:tabLst>
                <a:tab pos="85725" algn="l"/>
              </a:tabLst>
            </a:pPr>
            <a:r>
              <a:rPr lang="ru-RU" sz="1400" i="1" dirty="0">
                <a:solidFill>
                  <a:schemeClr val="bg2">
                    <a:lumMod val="25000"/>
                  </a:schemeClr>
                </a:solidFill>
                <a:ea typeface="Tahoma" pitchFamily="34" charset="0"/>
              </a:rPr>
              <a:t>Постановление ФАС Центрального округа от 09.11.2011 по делу </a:t>
            </a:r>
            <a:r>
              <a:rPr lang="ru-RU" sz="1400" i="1" dirty="0" err="1">
                <a:solidFill>
                  <a:schemeClr val="bg2">
                    <a:lumMod val="25000"/>
                  </a:schemeClr>
                </a:solidFill>
                <a:ea typeface="Tahoma" pitchFamily="34" charset="0"/>
              </a:rPr>
              <a:t>N</a:t>
            </a:r>
            <a:r>
              <a:rPr lang="ru-RU" sz="1400" i="1" dirty="0">
                <a:solidFill>
                  <a:schemeClr val="bg2">
                    <a:lumMod val="25000"/>
                  </a:schemeClr>
                </a:solidFill>
                <a:ea typeface="Tahoma" pitchFamily="34" charset="0"/>
              </a:rPr>
              <a:t> А08-2588/2009-30)</a:t>
            </a:r>
          </a:p>
        </p:txBody>
      </p:sp>
      <p:sp>
        <p:nvSpPr>
          <p:cNvPr id="21" name="Прямоугольник 20">
            <a:extLst>
              <a:ext uri="{FF2B5EF4-FFF2-40B4-BE49-F238E27FC236}">
                <a16:creationId xmlns:a16="http://schemas.microsoft.com/office/drawing/2014/main" id="{3B9761CF-9A48-473E-8B13-A21F1ECBB208}"/>
              </a:ext>
            </a:extLst>
          </p:cNvPr>
          <p:cNvSpPr/>
          <p:nvPr/>
        </p:nvSpPr>
        <p:spPr>
          <a:xfrm>
            <a:off x="4666526" y="460695"/>
            <a:ext cx="7220673" cy="6397305"/>
          </a:xfrm>
          <a:prstGeom prst="rect">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Segoe UI" pitchFamily="34" charset="0"/>
              <a:cs typeface="Segoe UI" pitchFamily="34" charset="0"/>
            </a:endParaRPr>
          </a:p>
        </p:txBody>
      </p:sp>
      <p:pic>
        <p:nvPicPr>
          <p:cNvPr id="17" name="Рисунок 16" descr="logo_white-07.png">
            <a:extLst>
              <a:ext uri="{FF2B5EF4-FFF2-40B4-BE49-F238E27FC236}">
                <a16:creationId xmlns:a16="http://schemas.microsoft.com/office/drawing/2014/main" id="{F30A00BD-3EBC-4A3D-9B8C-E59E7C84E57B}"/>
              </a:ext>
            </a:extLst>
          </p:cNvPr>
          <p:cNvPicPr>
            <a:picLocks noChangeAspect="1"/>
          </p:cNvPicPr>
          <p:nvPr/>
        </p:nvPicPr>
        <p:blipFill>
          <a:blip r:embed="rId4" cstate="print"/>
          <a:stretch>
            <a:fillRect/>
          </a:stretch>
        </p:blipFill>
        <p:spPr>
          <a:xfrm>
            <a:off x="197515" y="5683624"/>
            <a:ext cx="2829796" cy="869571"/>
          </a:xfrm>
          <a:prstGeom prst="rect">
            <a:avLst/>
          </a:prstGeom>
        </p:spPr>
      </p:pic>
    </p:spTree>
    <p:extLst>
      <p:ext uri="{BB962C8B-B14F-4D97-AF65-F5344CB8AC3E}">
        <p14:creationId xmlns:p14="http://schemas.microsoft.com/office/powerpoint/2010/main" val="35564670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8632</TotalTime>
  <Words>3630</Words>
  <Application>Microsoft Macintosh PowerPoint</Application>
  <PresentationFormat>Широкоэкранный</PresentationFormat>
  <Paragraphs>373</Paragraphs>
  <Slides>29</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29</vt:i4>
      </vt:variant>
    </vt:vector>
  </HeadingPairs>
  <TitlesOfParts>
    <vt:vector size="39" baseType="lpstr">
      <vt:lpstr>ＭＳ Ｐゴシック</vt:lpstr>
      <vt:lpstr>Arial</vt:lpstr>
      <vt:lpstr>Calibri</vt:lpstr>
      <vt:lpstr>Calibri Light</vt:lpstr>
      <vt:lpstr>Lato</vt:lpstr>
      <vt:lpstr>Segoe UI</vt:lpstr>
      <vt:lpstr>Tahoma</vt:lpstr>
      <vt:lpstr>Wingdings</vt:lpstr>
      <vt:lpstr>Wingdings 3</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Elena</dc:creator>
  <cp:lastModifiedBy>Microsoft Office User</cp:lastModifiedBy>
  <cp:revision>734</cp:revision>
  <dcterms:created xsi:type="dcterms:W3CDTF">2017-10-13T12:53:01Z</dcterms:created>
  <dcterms:modified xsi:type="dcterms:W3CDTF">2018-09-12T08:53:43Z</dcterms:modified>
</cp:coreProperties>
</file>