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360" r:id="rId4"/>
    <p:sldId id="361" r:id="rId5"/>
    <p:sldId id="362" r:id="rId6"/>
    <p:sldId id="363" r:id="rId7"/>
    <p:sldId id="364" r:id="rId8"/>
    <p:sldId id="365" r:id="rId9"/>
    <p:sldId id="366" r:id="rId10"/>
    <p:sldId id="367" r:id="rId11"/>
    <p:sldId id="368" r:id="rId12"/>
    <p:sldId id="369" r:id="rId13"/>
    <p:sldId id="370" r:id="rId14"/>
    <p:sldId id="371" r:id="rId15"/>
    <p:sldId id="372" r:id="rId16"/>
    <p:sldId id="373" r:id="rId17"/>
    <p:sldId id="374" r:id="rId18"/>
    <p:sldId id="375" r:id="rId19"/>
    <p:sldId id="376" r:id="rId20"/>
    <p:sldId id="377" r:id="rId21"/>
    <p:sldId id="378" r:id="rId22"/>
    <p:sldId id="379" r:id="rId23"/>
    <p:sldId id="380" r:id="rId24"/>
    <p:sldId id="381" r:id="rId25"/>
    <p:sldId id="382" r:id="rId26"/>
    <p:sldId id="383" r:id="rId27"/>
    <p:sldId id="384" r:id="rId28"/>
    <p:sldId id="385" r:id="rId29"/>
    <p:sldId id="386" r:id="rId30"/>
    <p:sldId id="390" r:id="rId31"/>
    <p:sldId id="387" r:id="rId32"/>
    <p:sldId id="389" r:id="rId33"/>
    <p:sldId id="388" r:id="rId34"/>
    <p:sldId id="298" r:id="rId35"/>
    <p:sldId id="358" r:id="rId36"/>
    <p:sldId id="359" r:id="rId37"/>
    <p:sldId id="391" r:id="rId38"/>
    <p:sldId id="392" r:id="rId39"/>
    <p:sldId id="395" r:id="rId40"/>
    <p:sldId id="394" r:id="rId41"/>
    <p:sldId id="397" r:id="rId42"/>
    <p:sldId id="396" r:id="rId43"/>
    <p:sldId id="399" r:id="rId44"/>
    <p:sldId id="398" r:id="rId45"/>
    <p:sldId id="401" r:id="rId46"/>
    <p:sldId id="400" r:id="rId47"/>
    <p:sldId id="403" r:id="rId48"/>
    <p:sldId id="402" r:id="rId49"/>
    <p:sldId id="405" r:id="rId50"/>
    <p:sldId id="404" r:id="rId51"/>
    <p:sldId id="393" r:id="rId52"/>
    <p:sldId id="406" r:id="rId53"/>
    <p:sldId id="413" r:id="rId54"/>
    <p:sldId id="407" r:id="rId55"/>
    <p:sldId id="408" r:id="rId56"/>
    <p:sldId id="409" r:id="rId57"/>
    <p:sldId id="410" r:id="rId58"/>
    <p:sldId id="411" r:id="rId59"/>
    <p:sldId id="412" r:id="rId60"/>
    <p:sldId id="416" r:id="rId61"/>
    <p:sldId id="417" r:id="rId62"/>
    <p:sldId id="420" r:id="rId63"/>
    <p:sldId id="421" r:id="rId64"/>
    <p:sldId id="422" r:id="rId65"/>
    <p:sldId id="423" r:id="rId66"/>
    <p:sldId id="424" r:id="rId67"/>
    <p:sldId id="425" r:id="rId68"/>
    <p:sldId id="426" r:id="rId69"/>
    <p:sldId id="427" r:id="rId70"/>
    <p:sldId id="428" r:id="rId71"/>
    <p:sldId id="429" r:id="rId7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89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0EA0D4-DF0D-4681-95C7-0753B9C3B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70F5920-BD9A-43ED-A706-164658A7C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9208BC-DA8C-4CB2-A377-FFBC592F2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D7FB9C-58AF-4A7D-A9CF-4A4477F4E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6F5B6C-A84D-4465-8AD2-AAE3D2859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157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E98280-3F59-4B7C-A2A2-87DD2B888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7F859A-6B3A-4B28-A25D-0EA3FBE7B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95F12F-19B8-4D0F-8FD6-F10CBF546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94520C-74D3-4651-8C06-BA397B434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4A014D-2F5C-4BE5-A9B5-FE11E591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3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854B5E-1B16-42F3-86D7-6B93B6E910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1378A7-4DA6-43B0-B48A-887E98CB84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EBE043-CAE4-4CDC-B83A-E12B73D78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4AE04C-D64A-43DA-A812-8DD62F947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99E468-9E90-4053-9BBD-C481BB639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95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B58EFE-C7C5-44B7-B516-B381C57A6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68A75-0E3D-4ED5-A84E-55CA8C632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60D148-67EA-44C6-BB18-FBF2039D0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7B3076-5D0A-4E48-BE62-A623886E9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01761F-45AD-4087-AE5F-778540E1B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776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651144-351C-4C1A-863E-C632B1957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49DB87-A6AE-497C-A870-14307A95D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FD6FD0-E012-4F28-B980-6DE5B5D7D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4EE294-1419-4BA0-B673-DB31BEBED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C6C3A4-692C-4B29-961D-B04B28FAC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8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F191D-84BE-4239-9635-0209067BC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4FA904-A637-41FC-8A21-2BD6D47F6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E835B0-694F-41B0-A468-2E49CC359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3D3CD8-8D3A-4938-9FDD-BFB649A3E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7D1A3C-82A3-4FCC-9335-166CF657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06638E-AD5F-4356-8DE9-09CAA18DB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870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1472E7-B427-4974-9343-23BDD6A9D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22D53C-E4EC-413A-86AE-E263E745C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4B304D-4386-4F4F-BAB2-7F3B480914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D65EC35-D887-4DCD-AC26-E43FB648DB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6DDBCD6-A875-4F6B-AEBD-3DD9F55751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8BCC66-5FEB-46C1-B8AF-07E9804A9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328BA20-0C25-4FFA-A815-9F596B8B5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1BE5D38-FC83-449F-9441-E51C979B8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296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66694A-3CAD-465E-89C2-56C07316E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D94B45F-E5F9-458E-8D45-8A63AF96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9784037-A752-47EE-84D5-8357EDE31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DF22977-1F11-4C86-9451-131B4185A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762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E1F7ED8-F4BF-4FB1-AC78-C1214653A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391CCF2-E958-49B5-931A-F993532D2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DF8BBDB-13ED-424E-B05C-1B14EF52C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183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1656DB-B6E3-491D-B5A2-0E026AA68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51B1D4-C364-4EA1-A0F8-34CF96118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6759FB-DA94-4A16-A45E-B0A324809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AE914D-6142-4252-8DB9-ACF74778A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E21BB-5FD3-4696-B389-3C8F1F35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7C1389-9191-4CCF-9FFB-6645C9F5D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863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F1C0C3-39C7-4D77-9167-1C2F1D7B5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68B08A-B820-4289-AE01-1BAEEF4F22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3148C67-BB35-4BB1-8678-E3441C527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519D99-B617-4A5B-956B-CFBD652A6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6A507D-0B8C-4573-92BE-EE8161FC9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DBA0E5-2C05-4F70-B101-6DB7D5ED8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86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581343-7598-437A-B288-7E86B3534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ADABC0-7E74-4213-81C7-B0C06CFE5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CA4AAA-2E31-4B18-B12F-4DB43933F7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2D569-13CF-4F07-8D8C-B6803480DF09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F5AE54-A9BC-47FB-AA96-6DB88F7793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95E0CE-CB16-4641-A9E4-0B32791F4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5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09DD10-C532-499E-A672-A7A947C88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57584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+mn-lt"/>
              </a:rPr>
              <a:t>ЗАДАЧНИК</a:t>
            </a:r>
            <a:br>
              <a:rPr lang="en-US" b="1" dirty="0">
                <a:solidFill>
                  <a:srgbClr val="0070C0"/>
                </a:solidFill>
                <a:latin typeface="+mn-lt"/>
              </a:rPr>
            </a:br>
            <a:r>
              <a:rPr lang="ru-RU" sz="3600" b="1" dirty="0">
                <a:solidFill>
                  <a:srgbClr val="0070C0"/>
                </a:solidFill>
                <a:latin typeface="+mn-lt"/>
              </a:rPr>
              <a:t>для подготовки к квалификационному экзамену в области оценочной деятельности по направлению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3600" b="1" dirty="0">
                <a:solidFill>
                  <a:srgbClr val="0070C0"/>
                </a:solidFill>
                <a:latin typeface="+mn-lt"/>
              </a:rPr>
              <a:t>«ОЦЕНКА ДВИЖИМОГО ИМУЩЕСТВА»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endParaRPr lang="ru-RU" sz="2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2B1F0B-F3F7-4D7A-931A-D429B69A9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51621"/>
            <a:ext cx="10515600" cy="49730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</a:rPr>
              <a:t>г. Москва, 2017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F4534123-5683-4F99-BE9E-68267B525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DE2B1F0B-F3F7-4D7A-931A-D429B69A99BF}"/>
              </a:ext>
            </a:extLst>
          </p:cNvPr>
          <p:cNvSpPr txBox="1">
            <a:spLocks/>
          </p:cNvSpPr>
          <p:nvPr/>
        </p:nvSpPr>
        <p:spPr>
          <a:xfrm>
            <a:off x="7789818" y="474287"/>
            <a:ext cx="3640183" cy="497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i="1" dirty="0">
                <a:solidFill>
                  <a:srgbClr val="0070C0"/>
                </a:solidFill>
              </a:rPr>
              <a:t>Редакция от </a:t>
            </a:r>
            <a:r>
              <a:rPr lang="en-US" sz="2400" i="1" dirty="0">
                <a:solidFill>
                  <a:srgbClr val="0070C0"/>
                </a:solidFill>
              </a:rPr>
              <a:t>11</a:t>
            </a:r>
            <a:r>
              <a:rPr lang="ru-RU" sz="2400" i="1" dirty="0">
                <a:solidFill>
                  <a:srgbClr val="0070C0"/>
                </a:solidFill>
              </a:rPr>
              <a:t>.11.2017г.</a:t>
            </a:r>
          </a:p>
        </p:txBody>
      </p:sp>
    </p:spTree>
    <p:extLst>
      <p:ext uri="{BB962C8B-B14F-4D97-AF65-F5344CB8AC3E}">
        <p14:creationId xmlns:p14="http://schemas.microsoft.com/office/powerpoint/2010/main" val="1461711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№30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В 2012 году предприятием была приобретена новая гидротурбина за 2 000 000 долларов США. Курс доллара к рублю по состоянию на дату приобретения был равен 32. Определите затраты на воспроизводство данной гидротурбины в рублях, по состоянию на дату оценки, при условии, что курс доллара к рублю на дату оценки был равен 61, </a:t>
            </a:r>
            <a:b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а индекс роста цен в США на подобные активы с 2012 по дату оценки составил 1.05.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64 000 000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67 200 000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122 000 000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128 100 000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098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№30 – решение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8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Решение: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 = 2 000 000 х 61 х 1,05 = 128 100 000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357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№31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Первоначальная балансовая стоимость компрессора по состоянию на дату приобретения актива - 01.01.2010 - составляет 2 000 000 рублей. Нормативный срок службы и эффективный возраст компрессора составляют 15 и 8 лет соответственно. Определите рыночную стоимость данного основного средства по состоянию на дату оценки - 01.01.2015 - при условии, что индекс Росстата для похожего оборудования с даты приобретения по дату оценки составил 1.344.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896 000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1 254 400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1 433 600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1 792 000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306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№31 – решение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8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Определяем стоимость нового компрессора на дату оценки: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 = 2 000 000 х 1,344 = 2 688 000 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Определяем величину накопленного износа: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И =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</a:t>
            </a:r>
            <a:r>
              <a:rPr lang="ru-RU" b="1" baseline="-25000" dirty="0" err="1">
                <a:solidFill>
                  <a:srgbClr val="0070C0"/>
                </a:solidFill>
                <a:latin typeface="Calibri" panose="020F0502020204030204" pitchFamily="34" charset="0"/>
              </a:rPr>
              <a:t>эфф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/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</a:t>
            </a:r>
            <a:r>
              <a:rPr lang="ru-RU" b="1" baseline="-25000" dirty="0" err="1">
                <a:solidFill>
                  <a:srgbClr val="0070C0"/>
                </a:solidFill>
                <a:latin typeface="Calibri" panose="020F0502020204030204" pitchFamily="34" charset="0"/>
              </a:rPr>
              <a:t>службы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= 8 / 15 = 0,53 или 53%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Определяем рыночную стоимость Объекта оценки: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 = 2 688 000 х (1 – 53%) = 1 263 360 р.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Если не округлять, результат составит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1 254 400р.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535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№32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Затраты на воспроизводство промышленного конвейера составляют        5 000 000 рублей без НДС. Рассчитайте накопленный износ конвейера в рублях, если известно, что его физический износ - 20%, функциональное устаревание - 10%, экономическое устаревание - 30%. Совокупный износ определяется по мультипликативной модели.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2 000 000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2 480 000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2 520 000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3 000 000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461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№32 – решение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8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Специфика задачи: определяем величину износа, а не стоимость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Определяем величину накопленного износа по мультипликативной модели: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И =1 - (1-И</a:t>
            </a:r>
            <a:r>
              <a:rPr lang="ru-RU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физ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) х (1-И</a:t>
            </a:r>
            <a:r>
              <a:rPr lang="ru-RU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функ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) х (1-И</a:t>
            </a:r>
            <a:r>
              <a:rPr lang="ru-RU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внешн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) =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=1 - (1-20%) х (1-10%) х (1-30%) = 0,496 или 49,6%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Определяем величину накопленного износа в денежном выражении: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И = 5 000 000 х 0,496 = 2 480 000 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119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№33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Определите физический износ машины после капитального ремонта. Физический износ машины до капитального ремонта составляет 75% и равномерен для всех деталей. В ходе капитального ремонта были заменены 3 агрегата, удельный вес которых в стоимости машины составляет 20% от стоимости новой машины.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40%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60%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75%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80%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715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№33 – решение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8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Решение: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И = 75% х (1-20%) + 0% х 0,2 = 60%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896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№34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Рассчитайте среднерыночную скидку на торг, используя следующую информацию: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Цена предложения объекта 1 - 300 тыс. руб., цена сделки - 260 тыс.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Цена предложения объекта 2 - 500 тыс. руб., цена сделки - 440 тыс.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Цена предложения объекта 3 - 400 тыс. руб., цена сделки - 350 тыс. руб.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0,144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0,378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0,133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0,126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0,12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6) 0,125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218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№34 – решение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8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Скидка на торг для первого аналога: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Скидка 1 = 260 / 300 - 1 = - 13,33%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Скидка на торг для второго аналога: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Скидка 2 = 440 / 500 - 1 = - 12,00%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Скидка на торг для третьего аналога: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Скидка 3 = 350 / 400 - 1 = - 12,50%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Среднее значение скидки на торг: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Скидка = (13,33% + 12,00% + 12,50%)/3 = 12,61% или 0,1261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946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№26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Объект построен и введен в эксплуатацию в 2010 году. Срок службы объекта - 25 лет. Оценка проводится по состоянию на 2018 год. В ходе проведения работ по оценке было выявлено, что эффективный возраст оцениваемого объекта составляет 12 лет. Определить оставшийся срок службы объекта на момент оценки.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ответа: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12 лет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13 лет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14 лет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17 лет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408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№35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Объект оценки - американский легковой автомобиль с пробегом 30 000 км и возрастом 2 года. Ближайший аналог -  американский легковой автомобиль с аналогичным  пробегом и возрастом 4 года. Стоимость нового автомобиля равна 1 000 тыс. руб. Физический износ рассчитывается по формуле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Иф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=1-exp(-ɷ). Зависимость ɷ для расчета износа для легковых автомобилей американского производства: ɷ = 0,055*В + 0,003*П, а для автомобилей азиатского производства: ɷ = 0,065*В + 0,0032*П, где П - пробег, в тыс. км, а В - возраст транспортного средства в годах. Определите абсолютную поправку к цене объекта-аналога в тыс. руб., если использовать методику оценки остаточной стоимости транспортных средств с учетом технического состояния.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-97,2;   2) -85,3;   3) -33,0;   4) -21,0;   5) 85,3;   6) 97,2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755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№35 – решение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8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Определяем ɷ для объекта оценки: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ɷ = 0,055 х В + 0,003 х П = 0,055 х 2 + 0,003 х 30 = 0,2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Определяем износ объекта оценки: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</a:t>
            </a:r>
            <a:r>
              <a:rPr lang="ru-RU" b="1" baseline="-25000" dirty="0" err="1">
                <a:solidFill>
                  <a:srgbClr val="0070C0"/>
                </a:solidFill>
                <a:latin typeface="Calibri" panose="020F0502020204030204" pitchFamily="34" charset="0"/>
              </a:rPr>
              <a:t>оо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= 1-exp(-ɷ) = 1-</a:t>
            </a:r>
            <a:r>
              <a:rPr lang="en-US" b="1" dirty="0" err="1">
                <a:solidFill>
                  <a:srgbClr val="0070C0"/>
                </a:solidFill>
                <a:latin typeface="Calibri" panose="020F0502020204030204" pitchFamily="34" charset="0"/>
              </a:rPr>
              <a:t>exp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(-0,2)=18,13%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Определяем ɷ для объекта аналога: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ɷ = 0,055 х В + 0,003 х П = 0,055 х 4 + 0,003 х 30 = 0,31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Определяем износ объекта аналога: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</a:t>
            </a:r>
            <a:r>
              <a:rPr lang="ru-RU" b="1" baseline="-25000" dirty="0" err="1">
                <a:solidFill>
                  <a:srgbClr val="0070C0"/>
                </a:solidFill>
                <a:latin typeface="Calibri" panose="020F0502020204030204" pitchFamily="34" charset="0"/>
              </a:rPr>
              <a:t>оа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= 1-exp(-ɷ) = 1-</a:t>
            </a:r>
            <a:r>
              <a:rPr lang="en-US" b="1" dirty="0" err="1">
                <a:solidFill>
                  <a:srgbClr val="0070C0"/>
                </a:solidFill>
                <a:latin typeface="Calibri" panose="020F0502020204030204" pitchFamily="34" charset="0"/>
              </a:rPr>
              <a:t>exp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(-0,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31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)=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26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66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%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Накопленный износ объекта оценки составит: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</a:t>
            </a:r>
            <a:r>
              <a:rPr lang="ru-RU" b="1" baseline="-25000" dirty="0" err="1">
                <a:solidFill>
                  <a:srgbClr val="0070C0"/>
                </a:solidFill>
                <a:latin typeface="Calibri" panose="020F0502020204030204" pitchFamily="34" charset="0"/>
              </a:rPr>
              <a:t>оо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= 1 000 х 18,13% = 181,3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тыс.р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Накопленный износ объекта аналога составит: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</a:t>
            </a:r>
            <a:r>
              <a:rPr lang="ru-RU" b="1" baseline="-25000" dirty="0" err="1">
                <a:solidFill>
                  <a:srgbClr val="0070C0"/>
                </a:solidFill>
                <a:latin typeface="Calibri" panose="020F0502020204030204" pitchFamily="34" charset="0"/>
              </a:rPr>
              <a:t>оа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= 1 000 х 26,66% = 266,6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тыс.р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Величина поправки на износ составит: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К =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</a:t>
            </a:r>
            <a:r>
              <a:rPr lang="ru-RU" b="1" baseline="-25000" dirty="0" err="1">
                <a:solidFill>
                  <a:srgbClr val="0070C0"/>
                </a:solidFill>
                <a:latin typeface="Calibri" panose="020F0502020204030204" pitchFamily="34" charset="0"/>
              </a:rPr>
              <a:t>оа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-И</a:t>
            </a:r>
            <a:r>
              <a:rPr lang="ru-RU" b="1" baseline="-25000" dirty="0" err="1">
                <a:solidFill>
                  <a:srgbClr val="0070C0"/>
                </a:solidFill>
                <a:latin typeface="Calibri" panose="020F0502020204030204" pitchFamily="34" charset="0"/>
              </a:rPr>
              <a:t>оо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= 266,6 – 181,3 = 85,3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тыс.р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807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№36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Стоимость приобретения у завода-изготовителя производственной линии А, показатель производительности которой равен 50 000 единиц в год, составляет 4 100 000 евро без НДС; стоимость приобретения производственной линии Б с производительностью 40 000 единиц в год - 3 400 000 евро без НДС. Определите затраты на замещение </a:t>
            </a:r>
            <a:b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(без НДС) смонтированной линии С производительностью 60 000 единиц в год с использованием коэффициента торможения, а также при условии, что прямые расходы для данных активов составляют 32% от стоимости приобретения.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6 161 057 евро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6 306 505 евро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6 452 743 евро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6 725 685 евро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869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№36 – решение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8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коэффициент торможения: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b = ln (4 100 000 / 3 400 000) / ln (50 000 / 40 000) = 0,838974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стоимость приобретения объекта оценки:</a:t>
            </a:r>
            <a:endParaRPr lang="en-US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 = (60 000 / 40 000)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^ 0,838974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х 3 400 000 =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4 777 656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евро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 = (60 000 / 50 000)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^ 0,838974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х 4 100 000 =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4 777 656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евро</a:t>
            </a:r>
            <a:endParaRPr lang="en-US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Определяем затраты на замещение с учётом прямых расходов:</a:t>
            </a:r>
            <a:endParaRPr lang="en-US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Затраты = С х (1 + 32%) = 4 77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7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6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56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х 1,32 = 6 30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6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506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евро</a:t>
            </a:r>
            <a:endParaRPr lang="en-US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777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№37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Предприятие заказало сборочную линию в США за 20 млн. долл. без учета НДС и других косвенных налогов (на условиях EXW (склад продавца при заводе)). Масса линии 80 тонн. Доставка оплачивается отдельно и состоит из фиксированной суммы 0,5 млн. долл. и надбавки 0,1 млн. долл. США за каждую дополнительную тонну оборудования массой более 50 тонн. Таможенная пошлина составляет 5% от стоимости линии (без учета доставки). Монтаж и пуско-наладка осуществлялись российскими подрядчиками, расходы составили 100 млн. руб. Определить затраты на воспроизводство линии в установленном состоянии в рублях без учета НДС, если курс доллара составляет 60 руб. за доллар.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1 540 млн руб.;   2) 1 570 млн руб.;   3) 1 580,5 млн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1 840 млн руб.;   5) 1 870 млн руб.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9722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№37 – решение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8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Стоимость линии с учётом таможенный платежей: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20 000 000 х (1 + 5%) = 21 000 000 долл.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endParaRPr lang="en-US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Стоимость доставки: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500 000 + 100 000 х (80 тонн – 50 тонн) = 3 500 000 долл.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Стоимость линии с учётом таможни и доставки: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21 000 000 + 3 500 000 = 24 500 000 долл.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24 500 000 х 60 = 1 470 000 000 руб.</a:t>
            </a:r>
            <a:endParaRPr lang="en-US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Стоимость линии с учётом монтажа и пуско-наладки: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1 470 000 000 + 100 000 000 = 1 570 000 000 руб.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9490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№38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5 токарных станков марки 1К40 и 4 сверлильных станка марки 2С12 были проданы за 167 тыс. руб., а 3 токарных станка марки 1К40 и 6 сверлильных станков марки 2С12 были проданы за 183 тыс. руб. Определите стоимость 1 сверлильного станка марки 2С12.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10 тыс.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15 тыс.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23 тыс.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26 тыс. руб.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9213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№38 – решение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8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Решение уравнением (Т – токарный, С – сверлильный):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T + 4C = 167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3T + 6C = 183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Из второго уравнения определяем Т через С</a:t>
            </a:r>
            <a:endParaRPr lang="en-US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3T = 183 – 6C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Т = (183 – 6С)/3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5*(183 – 6С)/3 + 4С = 167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305 – 10С + 4С = 167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305 – 167 = 10С – 4С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6С = 138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 = 23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2993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№39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Производительность технологической линии составляет 5 000 деталей в год, но последние 5 лет линия выпускала в среднем по 4 000 деталей в год, предпосылки для изменения объема выпуска в будущем отсутствуют. Масса линии составляет 52 тонны. Ожидается, что в ближайший год: средняя цена одной детали будет на уровне 1 000 руб., переменные расходы составят в среднем 500 руб. за единицу продукции, постоянные расходы на выпуск продукции ожидаются на уровне 1 500 000 руб. в год. Нормативный срок службы оценивается в 20 лет, хронологический возраст линии составляет 10 лет, при этом оставшийся срок службы по оценке технических экспертов определен на уровне 3 года. Ставка дисконтирования составляет 15%. По истечении срока службы линию планируется продать на утилизацию. Цена оборудования при сдаче на утилизацию составит 343 980 руб. в ценах на дату утилизации. Определите рыночную стоимость технологической линии методом дисконтирования денежных потоков исходя из следующих предпосылок: Среднегодовой темп роста цен на ближайшие 5 лет составляет 5%. Наиболее эффективное использование - продолжение эксплуатации линии в соответствии с функциональным назначением. Дисконтирование осуществляется на середину периода.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1 280 652 руб.; 2) 1 523 195 руб.; 3) 1 420 386 руб.; 4) 1 506 824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1088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№39 – решение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8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Для примера рассчитаем поток для второго года: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1. Количество деталей: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4000шт.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2. Цена одной детали при росте цен 5%: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1000р. х (1 + 5%) = 1050р.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3. Выручка всего: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4000 х 1050 = 4 200 000р.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4. Переменные затраты на деталь при росте цен 5%: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500р. х (1+5%) = 525р.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5. Всего переменные затраты: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4000 х 525 = 2 100 000р.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6. Постоянные затраты при росте цен 5%: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1 500 000 х (1+5%) = 1 575 000р.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7. Затраты всего: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2 100 000 + 1 575 000 = 3 675 000р.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8. Денежный поток: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4 200 000 – 3 675 000 = 525 000р.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9. Фактор стоимости: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=1/(1+0,15)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^(2-0,5)  = 0,810873746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10. Текущая стоимость потока: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525 000 х 0,810873746 = 425 708,72р.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Цены третьего года увеличиваются на 5% относительно </a:t>
            </a:r>
            <a:r>
              <a:rPr lang="ru-RU" b="1" i="1" dirty="0">
                <a:solidFill>
                  <a:srgbClr val="0070C0"/>
                </a:solidFill>
                <a:latin typeface="Calibri" panose="020F0502020204030204" pitchFamily="34" charset="0"/>
              </a:rPr>
              <a:t>второго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года.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Реверсия дисконтируется </a:t>
            </a:r>
            <a:r>
              <a:rPr lang="ru-RU" b="1" i="1" dirty="0">
                <a:solidFill>
                  <a:srgbClr val="0070C0"/>
                </a:solidFill>
                <a:latin typeface="Calibri" panose="020F0502020204030204" pitchFamily="34" charset="0"/>
              </a:rPr>
              <a:t>на конец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третьего периода, а не на середину.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893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№26 – решение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8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Решение: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Т</a:t>
            </a:r>
            <a:r>
              <a:rPr lang="ru-RU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ост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=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</a:t>
            </a:r>
            <a:r>
              <a:rPr lang="ru-RU" b="1" baseline="-25000" dirty="0" err="1">
                <a:solidFill>
                  <a:srgbClr val="0070C0"/>
                </a:solidFill>
                <a:latin typeface="Calibri" panose="020F0502020204030204" pitchFamily="34" charset="0"/>
              </a:rPr>
              <a:t>норм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–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</a:t>
            </a:r>
            <a:r>
              <a:rPr lang="ru-RU" b="1" baseline="-25000" dirty="0" err="1">
                <a:solidFill>
                  <a:srgbClr val="0070C0"/>
                </a:solidFill>
                <a:latin typeface="Calibri" panose="020F0502020204030204" pitchFamily="34" charset="0"/>
              </a:rPr>
              <a:t>эфф</a:t>
            </a:r>
            <a:endParaRPr lang="ru-RU" b="1" baseline="-25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Т</a:t>
            </a:r>
            <a:r>
              <a:rPr lang="ru-RU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ост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= 25 – 12 = 13 лет.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9727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№39 – решение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8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67F1F9A9-2C23-4968-AE44-98E1A32F22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7678848"/>
              </p:ext>
            </p:extLst>
          </p:nvPr>
        </p:nvGraphicFramePr>
        <p:xfrm>
          <a:off x="176463" y="1291473"/>
          <a:ext cx="11839074" cy="48744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97062">
                  <a:extLst>
                    <a:ext uri="{9D8B030D-6E8A-4147-A177-3AD203B41FA5}">
                      <a16:colId xmlns:a16="http://schemas.microsoft.com/office/drawing/2014/main" val="4036339530"/>
                    </a:ext>
                  </a:extLst>
                </a:gridCol>
                <a:gridCol w="1860503">
                  <a:extLst>
                    <a:ext uri="{9D8B030D-6E8A-4147-A177-3AD203B41FA5}">
                      <a16:colId xmlns:a16="http://schemas.microsoft.com/office/drawing/2014/main" val="3692707822"/>
                    </a:ext>
                  </a:extLst>
                </a:gridCol>
                <a:gridCol w="1860503">
                  <a:extLst>
                    <a:ext uri="{9D8B030D-6E8A-4147-A177-3AD203B41FA5}">
                      <a16:colId xmlns:a16="http://schemas.microsoft.com/office/drawing/2014/main" val="2411287674"/>
                    </a:ext>
                  </a:extLst>
                </a:gridCol>
                <a:gridCol w="1860503">
                  <a:extLst>
                    <a:ext uri="{9D8B030D-6E8A-4147-A177-3AD203B41FA5}">
                      <a16:colId xmlns:a16="http://schemas.microsoft.com/office/drawing/2014/main" val="3496306934"/>
                    </a:ext>
                  </a:extLst>
                </a:gridCol>
                <a:gridCol w="1860503">
                  <a:extLst>
                    <a:ext uri="{9D8B030D-6E8A-4147-A177-3AD203B41FA5}">
                      <a16:colId xmlns:a16="http://schemas.microsoft.com/office/drawing/2014/main" val="1470945832"/>
                    </a:ext>
                  </a:extLst>
                </a:gridCol>
              </a:tblGrid>
              <a:tr h="374959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Постпрогноз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016921"/>
                  </a:ext>
                </a:extLst>
              </a:tr>
              <a:tr h="374959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Производительность, </a:t>
                      </a:r>
                      <a:r>
                        <a:rPr lang="ru-RU" sz="2200" b="1" u="none" strike="noStrike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шт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4000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4000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4000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8399109"/>
                  </a:ext>
                </a:extLst>
              </a:tr>
              <a:tr h="374959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Цена одной детали, руб.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    1 000,00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    1 050,00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    1 102,50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739521"/>
                  </a:ext>
                </a:extLst>
              </a:tr>
              <a:tr h="374959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Выручка всего, руб.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4 000 000,00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4 200 000,00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4 410 000,00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43473"/>
                  </a:ext>
                </a:extLst>
              </a:tr>
              <a:tr h="374959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Переменные затраты на </a:t>
                      </a:r>
                      <a:r>
                        <a:rPr lang="ru-RU" sz="2200" b="1" u="none" strike="noStrike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деталь,руб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       500,00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       525,00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       551,25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690931"/>
                  </a:ext>
                </a:extLst>
              </a:tr>
              <a:tr h="374959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Переменные затраты всего, руб.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2 000 000,00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2 100 000,00 ₽ 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2 205 000,00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388872"/>
                  </a:ext>
                </a:extLst>
              </a:tr>
              <a:tr h="374959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Постоянные затраты, руб.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1 500 000,00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1 575 000,00 ₽ 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1 653 750,00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839785"/>
                  </a:ext>
                </a:extLst>
              </a:tr>
              <a:tr h="374959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Затраты всего, руб.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3 500 000,00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3 675 000,00 ₽ 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3 858 750,00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738204"/>
                  </a:ext>
                </a:extLst>
              </a:tr>
              <a:tr h="374959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Денежный поток (реверсия)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500 000,00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525 000,00 ₽ 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551 250,00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343 980,00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236214"/>
                  </a:ext>
                </a:extLst>
              </a:tr>
              <a:tr h="374959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Ставка дисконтирования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15%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15%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15%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283609"/>
                  </a:ext>
                </a:extLst>
              </a:tr>
              <a:tr h="374959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Фактор стоимости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0,932504808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0,810873746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0,705107605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0,657516232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727949"/>
                  </a:ext>
                </a:extLst>
              </a:tr>
              <a:tr h="374959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Текущая стоимость, руб.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466 252,40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425 708,72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388 690,57 ₽ 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226 172,43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506232"/>
                  </a:ext>
                </a:extLst>
              </a:tr>
              <a:tr h="374959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ИТОГО стоиомость, руб.</a:t>
                      </a:r>
                      <a:endParaRPr lang="ru-RU" sz="22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1 506 824,12 ₽ </a:t>
                      </a:r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2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0350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43774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№40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несмонтированного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емкостного оборудования по состоянию на июнь 2016 г. по приведенным аналогам. Характеристики оцениваемого объекта: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- 1990 года выпуска;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- в удовлетворительном состоянии;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- из нержавеющей стали;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- массой 7 т.;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- произведен в Европе.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Указанные аналоги считать равноценными. Аналоги демонтированы, продаются со склада. Величиной прочих затрат в целях данной задачи пренебречь. 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1 050 865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1 275 625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1 583 317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1 749 583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605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№40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13A18F-7D7D-4655-A2BE-DEB6CF92A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52" y="776696"/>
            <a:ext cx="6172199" cy="255059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00A38BB-01B1-4524-BA38-0E42FCA41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7502" y="852697"/>
            <a:ext cx="5385602" cy="24506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D7F667-50C6-4E1C-A70D-3EC61042C8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552" y="3248542"/>
            <a:ext cx="5842686" cy="29306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ECD86E-FACF-44DA-BE13-0097062A76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6174" y="3379372"/>
            <a:ext cx="5359364" cy="327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987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№40 – решение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8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Корректировка на год выпуска для второго аналога: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250/300 = 0,8333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Корректировка на состояние для первого аналога: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0,75 / 1 = 0,75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Корректировка на страну для первого аналога: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Европа / Азия =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1,3 / 0,8 = 1,625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Корректировка на страну для второго аналога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Европа / Россия =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1,3 / 1 = 1,3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39C2F1DF-F50F-4930-BB83-585BA15735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382125"/>
              </p:ext>
            </p:extLst>
          </p:nvPr>
        </p:nvGraphicFramePr>
        <p:xfrm>
          <a:off x="436605" y="3987113"/>
          <a:ext cx="11244650" cy="25866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0540">
                  <a:extLst>
                    <a:ext uri="{9D8B030D-6E8A-4147-A177-3AD203B41FA5}">
                      <a16:colId xmlns:a16="http://schemas.microsoft.com/office/drawing/2014/main" val="1965369371"/>
                    </a:ext>
                  </a:extLst>
                </a:gridCol>
                <a:gridCol w="2577055">
                  <a:extLst>
                    <a:ext uri="{9D8B030D-6E8A-4147-A177-3AD203B41FA5}">
                      <a16:colId xmlns:a16="http://schemas.microsoft.com/office/drawing/2014/main" val="3254719930"/>
                    </a:ext>
                  </a:extLst>
                </a:gridCol>
                <a:gridCol w="2577055">
                  <a:extLst>
                    <a:ext uri="{9D8B030D-6E8A-4147-A177-3AD203B41FA5}">
                      <a16:colId xmlns:a16="http://schemas.microsoft.com/office/drawing/2014/main" val="3173505229"/>
                    </a:ext>
                  </a:extLst>
                </a:gridCol>
              </a:tblGrid>
              <a:tr h="431114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Цена аналога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1 000 000,00 ₽ 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1 230 000,00 ₽ </a:t>
                      </a:r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43495"/>
                  </a:ext>
                </a:extLst>
              </a:tr>
              <a:tr h="431114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год выпуска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0,833333333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106758"/>
                  </a:ext>
                </a:extLst>
              </a:tr>
              <a:tr h="431114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состояние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0,75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241860"/>
                  </a:ext>
                </a:extLst>
              </a:tr>
              <a:tr h="431114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страну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1,625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1,3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161873"/>
                  </a:ext>
                </a:extLst>
              </a:tr>
              <a:tr h="431114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Скорректированная цена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1 218 750,00 ₽ </a:t>
                      </a:r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1 332 500,00 ₽ 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35091"/>
                  </a:ext>
                </a:extLst>
              </a:tr>
              <a:tr h="431114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Стоимость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                         1 275 625,00 ₽ 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534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42282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Задачи из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БАЗЫ ВОПРОСОВ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квалификационного экзамена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(источник информации – участники экзамена)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3915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5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.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2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.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4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Необходимо определить рыночную стоимость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четырехдвигательного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самолета. Исходные данные для оценки:</a:t>
            </a:r>
          </a:p>
          <a:p>
            <a:pPr lvl="0"/>
            <a:r>
              <a:rPr lang="ru-RU" b="1" i="1" dirty="0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аналога составляет 25 млн. руб.;</a:t>
            </a:r>
          </a:p>
          <a:p>
            <a:pPr lvl="0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скидка на торг составляет 10%;</a:t>
            </a:r>
          </a:p>
          <a:p>
            <a:pPr lvl="0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аналог имеет наработку двигателей равную половине требуемых межремонтных ресурсов;</a:t>
            </a:r>
          </a:p>
          <a:p>
            <a:pPr lvl="0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двигатели объекта оценки имеют налет 14 000 часов;</a:t>
            </a:r>
          </a:p>
          <a:p>
            <a:pPr lvl="0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межремонтный налет часов до капитального ремонта составляет 18 000 часов;</a:t>
            </a:r>
          </a:p>
          <a:p>
            <a:pPr lvl="0"/>
            <a:r>
              <a:rPr lang="ru-RU" b="1" i="1" dirty="0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ремонта двигателя – 2,5 млн. руб.</a:t>
            </a:r>
          </a:p>
          <a:p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остальным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характеристикам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наработке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ресурсов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идентичны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8342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5.2.4.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Специфика задачи – короткоживущие элементы оборудования.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1. Определяем накопленный износ двигателей объекта оценки: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14 000 / 18 000 х 2 500 000 х 4шт = 7 777 777,77р.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2. Определяем накопленный износ двигателей аналога: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70C0"/>
                </a:solidFill>
              </a:rPr>
              <a:t>9 000 </a:t>
            </a:r>
            <a:r>
              <a:rPr lang="ru-RU" b="1" dirty="0">
                <a:solidFill>
                  <a:srgbClr val="0070C0"/>
                </a:solidFill>
              </a:rPr>
              <a:t>/ 18 000 х 2 500 000 х 4шт = 5 000 000,00р.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3. Абсолютная корректировка на износ составит: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7 777 777,77 - 5 000 000,00 = 2 777 777,77р.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4. Цена аналога с учётом скидки на торг: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25 000 000 х (1 – 10%) = 22 500 000,00р.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5. Стоимость объекта оценки с учётом корректировки на короткоживущие элементы составит: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22 500 000,00 – 2 777 777,77 = 19 722 222,23р.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2822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5.2.6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физический износ, если известно, что:</a:t>
            </a:r>
          </a:p>
          <a:p>
            <a:pPr lvl="0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возраст - 12 лет;</a:t>
            </a:r>
          </a:p>
          <a:p>
            <a:pPr lvl="0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нормативный срок службы- 15 лет;</a:t>
            </a:r>
          </a:p>
          <a:p>
            <a:pPr lvl="0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 года назад износ определили в 30%;</a:t>
            </a:r>
          </a:p>
          <a:p>
            <a:pPr lvl="0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износ начисляется линейно.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8155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5.2.6.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1. Определяем нормативный износ в год: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100% / 15 лет = 6,67% в год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2. Накопленный износ за три года: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6,67% х 3 = 20%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3. Суммарный износ составит: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30% + 20% = 50%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5886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5.2.8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Оценщик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методом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индексации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первоначальной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определил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воспроизводство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без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учета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размере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Нормативный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службы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линии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Хронологический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возраст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6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Эффективный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возраст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8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ходе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анализа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Оценщик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выявил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что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новые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аналогичные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линии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сейчас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продаются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19 000 000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кроме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они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выполнены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новым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технологиям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из-за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чего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производительность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5%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выше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рамках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доходного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подхода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к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оценке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всех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операционных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активов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предприятия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определена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размере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2 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млрд.руб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затратному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подходу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к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оценке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всех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специализированных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операционных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активов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2,5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млрд.руб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неспециализированных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операционных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активов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150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неоперационных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активов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50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рыночную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линии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887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№27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Станок с износом 40% стоит 100 000 руб. Определите стоимость станка с износом 50%.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50 000 руб.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83 333 руб.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90 000 руб.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110 000 руб.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125 000 руб.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6) 166 667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3695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5.2.8.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1. Определяем физический износ: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8 / 20 = 0,4 или 40%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2. Определяем функциональное устаревание: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err="1">
                <a:solidFill>
                  <a:srgbClr val="0070C0"/>
                </a:solidFill>
              </a:rPr>
              <a:t>И</a:t>
            </a:r>
            <a:r>
              <a:rPr lang="ru-RU" b="1" baseline="-25000" dirty="0" err="1">
                <a:solidFill>
                  <a:srgbClr val="0070C0"/>
                </a:solidFill>
              </a:rPr>
              <a:t>функц</a:t>
            </a:r>
            <a:r>
              <a:rPr lang="ru-RU" b="1" dirty="0">
                <a:solidFill>
                  <a:srgbClr val="0070C0"/>
                </a:solidFill>
              </a:rPr>
              <a:t> = 1 – </a:t>
            </a:r>
            <a:r>
              <a:rPr lang="ru-RU" b="1" dirty="0" err="1">
                <a:solidFill>
                  <a:srgbClr val="0070C0"/>
                </a:solidFill>
              </a:rPr>
              <a:t>Ц</a:t>
            </a:r>
            <a:r>
              <a:rPr lang="ru-RU" b="1" baseline="-25000" dirty="0" err="1">
                <a:solidFill>
                  <a:srgbClr val="0070C0"/>
                </a:solidFill>
              </a:rPr>
              <a:t>оа</a:t>
            </a:r>
            <a:r>
              <a:rPr lang="ru-RU" b="1" dirty="0">
                <a:solidFill>
                  <a:srgbClr val="0070C0"/>
                </a:solidFill>
              </a:rPr>
              <a:t>/</a:t>
            </a:r>
            <a:r>
              <a:rPr lang="ru-RU" b="1" dirty="0" err="1">
                <a:solidFill>
                  <a:srgbClr val="0070C0"/>
                </a:solidFill>
              </a:rPr>
              <a:t>Ц</a:t>
            </a:r>
            <a:r>
              <a:rPr lang="ru-RU" b="1" baseline="-25000" dirty="0" err="1">
                <a:solidFill>
                  <a:srgbClr val="0070C0"/>
                </a:solidFill>
              </a:rPr>
              <a:t>оо</a:t>
            </a:r>
            <a:r>
              <a:rPr lang="ru-RU" b="1" dirty="0">
                <a:solidFill>
                  <a:srgbClr val="0070C0"/>
                </a:solidFill>
              </a:rPr>
              <a:t> х (</a:t>
            </a:r>
            <a:r>
              <a:rPr lang="ru-RU" b="1" dirty="0" err="1">
                <a:solidFill>
                  <a:srgbClr val="0070C0"/>
                </a:solidFill>
              </a:rPr>
              <a:t>Х</a:t>
            </a:r>
            <a:r>
              <a:rPr lang="ru-RU" b="1" baseline="-25000" dirty="0" err="1">
                <a:solidFill>
                  <a:srgbClr val="0070C0"/>
                </a:solidFill>
              </a:rPr>
              <a:t>оо</a:t>
            </a:r>
            <a:r>
              <a:rPr lang="ru-RU" b="1" dirty="0">
                <a:solidFill>
                  <a:srgbClr val="0070C0"/>
                </a:solidFill>
              </a:rPr>
              <a:t>/</a:t>
            </a:r>
            <a:r>
              <a:rPr lang="ru-RU" b="1" dirty="0" err="1">
                <a:solidFill>
                  <a:srgbClr val="0070C0"/>
                </a:solidFill>
              </a:rPr>
              <a:t>Х</a:t>
            </a:r>
            <a:r>
              <a:rPr lang="ru-RU" b="1" baseline="-25000" dirty="0" err="1">
                <a:solidFill>
                  <a:srgbClr val="0070C0"/>
                </a:solidFill>
              </a:rPr>
              <a:t>оа</a:t>
            </a:r>
            <a:r>
              <a:rPr lang="ru-RU" b="1" dirty="0">
                <a:solidFill>
                  <a:srgbClr val="0070C0"/>
                </a:solidFill>
              </a:rPr>
              <a:t>)</a:t>
            </a:r>
            <a:r>
              <a:rPr lang="en-US" b="1" baseline="30000" dirty="0">
                <a:solidFill>
                  <a:srgbClr val="0070C0"/>
                </a:solidFill>
              </a:rPr>
              <a:t>b</a:t>
            </a:r>
            <a:endParaRPr lang="ru-RU" b="1" baseline="30000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err="1">
                <a:solidFill>
                  <a:srgbClr val="0070C0"/>
                </a:solidFill>
              </a:rPr>
              <a:t>И</a:t>
            </a:r>
            <a:r>
              <a:rPr lang="ru-RU" b="1" baseline="-25000" dirty="0" err="1">
                <a:solidFill>
                  <a:srgbClr val="0070C0"/>
                </a:solidFill>
              </a:rPr>
              <a:t>функц</a:t>
            </a:r>
            <a:r>
              <a:rPr lang="ru-RU" b="1" dirty="0">
                <a:solidFill>
                  <a:srgbClr val="0070C0"/>
                </a:solidFill>
              </a:rPr>
              <a:t> = 1 – 19/20 х (1/1,05)</a:t>
            </a:r>
            <a:r>
              <a:rPr lang="ru-RU" b="1" baseline="30000" dirty="0">
                <a:solidFill>
                  <a:srgbClr val="0070C0"/>
                </a:solidFill>
              </a:rPr>
              <a:t>1</a:t>
            </a:r>
            <a:r>
              <a:rPr lang="ru-RU" b="1" dirty="0">
                <a:solidFill>
                  <a:srgbClr val="0070C0"/>
                </a:solidFill>
              </a:rPr>
              <a:t>=0,095 или 9,5%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3. Определяем внешнее устаревание: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err="1">
                <a:solidFill>
                  <a:srgbClr val="0070C0"/>
                </a:solidFill>
              </a:rPr>
              <a:t>И</a:t>
            </a:r>
            <a:r>
              <a:rPr lang="ru-RU" b="1" baseline="-25000" dirty="0" err="1">
                <a:solidFill>
                  <a:srgbClr val="0070C0"/>
                </a:solidFill>
              </a:rPr>
              <a:t>внеш</a:t>
            </a:r>
            <a:r>
              <a:rPr lang="ru-RU" b="1" dirty="0">
                <a:solidFill>
                  <a:srgbClr val="0070C0"/>
                </a:solidFill>
              </a:rPr>
              <a:t> = 1 – </a:t>
            </a:r>
            <a:r>
              <a:rPr lang="ru-RU" b="1" dirty="0" err="1">
                <a:solidFill>
                  <a:srgbClr val="0070C0"/>
                </a:solidFill>
              </a:rPr>
              <a:t>С</a:t>
            </a:r>
            <a:r>
              <a:rPr lang="ru-RU" b="1" baseline="-25000" dirty="0" err="1">
                <a:solidFill>
                  <a:srgbClr val="0070C0"/>
                </a:solidFill>
              </a:rPr>
              <a:t>спец.опер.акт.доходный</a:t>
            </a:r>
            <a:r>
              <a:rPr lang="ru-RU" b="1" dirty="0">
                <a:solidFill>
                  <a:srgbClr val="0070C0"/>
                </a:solidFill>
              </a:rPr>
              <a:t>/</a:t>
            </a:r>
            <a:r>
              <a:rPr lang="ru-RU" b="1" dirty="0" err="1">
                <a:solidFill>
                  <a:srgbClr val="0070C0"/>
                </a:solidFill>
              </a:rPr>
              <a:t>С</a:t>
            </a:r>
            <a:r>
              <a:rPr lang="ru-RU" b="1" baseline="-25000" dirty="0" err="1">
                <a:solidFill>
                  <a:srgbClr val="0070C0"/>
                </a:solidFill>
              </a:rPr>
              <a:t>спец.опер.акт.затратный</a:t>
            </a:r>
            <a:endParaRPr lang="ru-RU" b="1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err="1">
                <a:solidFill>
                  <a:srgbClr val="0070C0"/>
                </a:solidFill>
              </a:rPr>
              <a:t>И</a:t>
            </a:r>
            <a:r>
              <a:rPr lang="ru-RU" b="1" baseline="-25000" dirty="0" err="1">
                <a:solidFill>
                  <a:srgbClr val="0070C0"/>
                </a:solidFill>
              </a:rPr>
              <a:t>внеш</a:t>
            </a:r>
            <a:r>
              <a:rPr lang="ru-RU" b="1" dirty="0">
                <a:solidFill>
                  <a:srgbClr val="0070C0"/>
                </a:solidFill>
              </a:rPr>
              <a:t> = 1 – (2 – 0,15) / 2,5 = 0,26 или 26%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4. Определяем рыночную стоимость объекта: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С = 20 х (1 – 40%) х (1 – 9,5%) х (1 – 26%) = 8 млн.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1019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5.2.9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оставшийся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службы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горнопроходческой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линии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Начало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эксплуатации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-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апрель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2012,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дата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определения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оставшегося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службы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январь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2015.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Годовая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норма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выработки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1 045 000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тн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Оставшийся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запасов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3,4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млн.тн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Линия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смонтирована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под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данную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выработку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истечению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добычи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демонтируют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7350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5.2.9.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Решение: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1 045 000 – 12 мес.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3 400 000 – Х мес.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Х = 3 400 000 х 12 / 1 045 000 = 39 мес. или 3 года и 3 мес.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2414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5.2.10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сравнительным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подходом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рыночную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буксира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мощностью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Р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=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1500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кВт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у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70%,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нового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- 30 000 000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рублей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Оценщик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анализом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всеми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корректировками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отличие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определил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что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 к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т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5 000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рублей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35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5.2.10.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Решение: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5 000 х 1 500 = 7 500 000р.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1652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5.2.11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воспроизводство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400 000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рублей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Эффективный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возраст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7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Остаточный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службы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5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Функциональное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30%.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рыночную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2563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5.2.11.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1. Определяем общий срок экономической жизни: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7 + 5 = 12 лет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2. Определяем накопленный физический износ: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7 / 12 = 0,5833 или 58,33%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3. Определяем рыночную стоимость: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400 000 х (1 – 58,33%) х (1 – 30%) = 116 676 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4960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5.2.12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рыночную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станка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г.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Самаре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учетом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НДС.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Станок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был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приобретен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Германии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350 000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евро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Индекс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цен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аналогичное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оборудование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еврозоне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период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с 01.01.1999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10.02.2004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составил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1,54, а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период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с 10.01.1999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15.10.2016 – 2,12.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Поставка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произведена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условиях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DDP (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включает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таможенное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оформление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доставку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монтаж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).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Дата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поставки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10.02.2004.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Дата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15.10.2016.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Таможенная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пошлина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10%.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доставку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монтаж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составляют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20%.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Курс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евро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10.02.2004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составлял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35,10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./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евро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а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15.10.2016 – 70,18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./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евро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5174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5.2.12.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1. Определяем индекс удорожания в еврозоне с 2004 по 2016: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2,12 /  1,54 = 1,3766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2. Поскольку таможенное оформление, доставка и монтаж уже включены в стоимость, индексируем стоимость, пересчитываем в рубли и добавляем НДС: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С = 350 000 х 1,3766 х 70,18 х 1,18 = 39 900 000р.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8028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5.2.13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Оборудование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произведено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России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вывезено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границу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Там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140 000 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долл.США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учетом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вывозной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пошлины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Потом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опять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ввезли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Россию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Вывозная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пошлина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18%,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ввозная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12%. НДС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облагается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Какова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условиях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России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951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№27 – решение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8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Определяем корректировку на износ: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К </a:t>
            </a:r>
            <a:r>
              <a:rPr lang="ru-RU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износ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= (1 – Износ </a:t>
            </a:r>
            <a:r>
              <a:rPr lang="ru-RU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объекта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) / (1 – Износ </a:t>
            </a:r>
            <a:r>
              <a:rPr lang="ru-RU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аналога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К </a:t>
            </a:r>
            <a:r>
              <a:rPr lang="ru-RU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износ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= (1 – 50%) / (1 – 40%) = 0,83333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Стоимость = 100 000 х 0,83333 = 83 333р.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3315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5.2.13.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Решение: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С = 140 000 / 1,18 = 118 644 долл.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511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5.2.14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рыночную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производственной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линии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методом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капитализации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доходов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использованием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следующей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информации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Потенциальный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валовой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доход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использования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производственной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линии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100 000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Коэффициент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недоиспользования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равен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10%.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Нормативный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службы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25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согласно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оценкам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специалистов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оставшийся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эксплуатации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Операционные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составляют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15%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потенциального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валового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дохода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Ставка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дисконтирования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20%.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окончании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полезного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использования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будет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продан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цене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равной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действительному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валовому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доходу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начального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Предполагается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линейный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возврат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капитала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Результат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округлить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целых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тысяч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8486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5.2.14 -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1. Определяем ДВД: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ДВД = 100 000 х (1 – 10%) = 90 000р.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2. Определяем ОР: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ОР = 100 000 х 15% = 15 000р.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3. Определяем ЧОД: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ЧОД = 90 000 – 15 000 = 75 000р.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4. Определяем норму возврата: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1 / 20 = 0,05 или 5%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5. Определяем ставку капитализации: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К = 20% + 5% = 25%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6. Определяем текущую стоимость всех денежных потоков за 20 лет: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70C0"/>
                </a:solidFill>
              </a:rPr>
              <a:t>PV = 75 000 / 0,25 = 300 000</a:t>
            </a:r>
            <a:r>
              <a:rPr lang="ru-RU" b="1" dirty="0">
                <a:solidFill>
                  <a:srgbClr val="0070C0"/>
                </a:solidFill>
              </a:rPr>
              <a:t>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7. Определяем текущую стоимость реверсии: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70C0"/>
                </a:solidFill>
              </a:rPr>
              <a:t>PV </a:t>
            </a:r>
            <a:r>
              <a:rPr lang="ru-RU" b="1" dirty="0">
                <a:solidFill>
                  <a:srgbClr val="0070C0"/>
                </a:solidFill>
              </a:rPr>
              <a:t>реверсии = 90 000 / (1+0,2)</a:t>
            </a:r>
            <a:r>
              <a:rPr lang="ru-RU" b="1" baseline="30000" dirty="0">
                <a:solidFill>
                  <a:srgbClr val="0070C0"/>
                </a:solidFill>
              </a:rPr>
              <a:t>20</a:t>
            </a:r>
            <a:r>
              <a:rPr lang="ru-RU" b="1" dirty="0">
                <a:solidFill>
                  <a:srgbClr val="0070C0"/>
                </a:solidFill>
              </a:rPr>
              <a:t> = 2 348р.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8. Определяем рыночную стоимость: </a:t>
            </a:r>
            <a:r>
              <a:rPr lang="ru-RU" b="1" dirty="0">
                <a:solidFill>
                  <a:srgbClr val="0070C0"/>
                </a:solidFill>
              </a:rPr>
              <a:t>300 000 + 2 348 = 302 348р.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5340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5.2.14 -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>
                <a:solidFill>
                  <a:srgbClr val="0070C0"/>
                </a:solidFill>
              </a:rPr>
              <a:t>   По информации от сдающих экзамен формулировка данной задачи изменена, и теперь реверсии в условии нет. Без реверсии правильным ответом будет 300т.р. При наличии реверсии за правильный ответ засчитывали 302т.р., но норма возврата в 5%, определённая по методу Ринга, подразумевает, что на конец двадцатого года производственная линия будет полностью изношена (реверсии не будет), что противоречит условию задачи. Решение данной задачи более корректно было бы произвести с применением следующей формулы (без последующего дисконтирования реверсии):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К = </a:t>
            </a:r>
            <a:r>
              <a:rPr lang="en-US" b="1" dirty="0">
                <a:solidFill>
                  <a:srgbClr val="0070C0"/>
                </a:solidFill>
              </a:rPr>
              <a:t>R ± ∆V*SFF</a:t>
            </a:r>
            <a:endParaRPr lang="ru-RU" b="1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</a:t>
            </a:r>
            <a:r>
              <a:rPr lang="ru-RU" sz="2600" dirty="0">
                <a:solidFill>
                  <a:srgbClr val="0070C0"/>
                </a:solidFill>
              </a:rPr>
              <a:t>Приняв ЧОД = 75 000р., а реверсию = 90 000р., получим: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70C0"/>
                </a:solidFill>
              </a:rPr>
              <a:t>∆V</a:t>
            </a:r>
            <a:r>
              <a:rPr lang="ru-RU" b="1" dirty="0">
                <a:solidFill>
                  <a:srgbClr val="0070C0"/>
                </a:solidFill>
              </a:rPr>
              <a:t> = (С – 90 000)/С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>
                <a:solidFill>
                  <a:srgbClr val="0070C0"/>
                </a:solidFill>
              </a:rPr>
              <a:t>   где С – рыночная стоимость Объекта оценки. Тогда: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К = 0,20 + ((С – 90 000)/С) х 0,05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>
                <a:solidFill>
                  <a:srgbClr val="0070C0"/>
                </a:solidFill>
              </a:rPr>
              <a:t>   Этот же коэффициент можно определить как: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К = 75 000 / С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>
                <a:solidFill>
                  <a:srgbClr val="0070C0"/>
                </a:solidFill>
              </a:rPr>
              <a:t>   Приравняв правые части, получим: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75 000 / С = 0,20 + ((С – 90)/С) х 0,05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>
                <a:solidFill>
                  <a:srgbClr val="0070C0"/>
                </a:solidFill>
              </a:rPr>
              <a:t>   Решение данного уравнения даст результат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318т.р.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2671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5.2.15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Компания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А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оказывает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услуги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монтажу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оборудования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компании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Б.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Так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как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компания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А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является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дочерней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компании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Б,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получает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обычно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скидку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15%.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данном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случае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скидка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составила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20%.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Какую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скидку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торг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следует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использовать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оценке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оборудования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части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расходов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монтаж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?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2723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5.2.15 -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Ответ – никакую. Скидки дочерней компании – нерыночные условия.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1723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5.2.16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40%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100000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поправочный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коэффициент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60%.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3095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5.2.16 -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Решение:</a:t>
            </a:r>
            <a:endParaRPr lang="en-US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К = </a:t>
            </a:r>
            <a:r>
              <a:rPr lang="en-US" b="1" dirty="0">
                <a:solidFill>
                  <a:srgbClr val="0070C0"/>
                </a:solidFill>
              </a:rPr>
              <a:t>(1 – 60%) / (1 – 40%) = 0,6667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5118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5.2.17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рыночную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токарного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станка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мощностью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30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если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мощности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35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100 000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Известны величины коэффициентов торможения:</a:t>
            </a:r>
          </a:p>
          <a:p>
            <a:pPr lvl="0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для металлорежущих станков по размерам заготовки – 0,7;</a:t>
            </a:r>
          </a:p>
          <a:p>
            <a:pPr lvl="0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для металлорежущих станков по мощности – 0,8;</a:t>
            </a:r>
          </a:p>
          <a:p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общепромышленного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оборудования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0,6.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0498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5.2.17 -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Решение: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С = 100 000 х (30/35)</a:t>
            </a:r>
            <a:r>
              <a:rPr lang="ru-RU" b="1" baseline="30000" dirty="0">
                <a:solidFill>
                  <a:srgbClr val="0070C0"/>
                </a:solidFill>
              </a:rPr>
              <a:t>0,8</a:t>
            </a:r>
            <a:r>
              <a:rPr lang="ru-RU" b="1" dirty="0">
                <a:solidFill>
                  <a:srgbClr val="0070C0"/>
                </a:solidFill>
              </a:rPr>
              <a:t> = 88 400р.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092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№28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Станок А стоит 50 000 руб. Станок с подающим конвейером (единая модель для всех станков) стоит на 10% дороже, чем станок А. Цена станка А на 20% дешевле станка Б. Определите стоимость станка Б с подающим конвейером.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44 000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45 000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65 000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66 000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67 500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6) 68 750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2965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5.2.25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физический износ фанерного завода по состоянию на 2016 год. Срок службы 25 лет. Оборудование вводилось: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- в 2000 году – 2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- в 2005 году – 3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- в 2010 году – 4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6305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5.2.25 -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1. Определяем общую стоимость всего оборудования: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2 + 3 + 4 = 9 </a:t>
            </a:r>
            <a:r>
              <a:rPr lang="ru-RU" b="1" dirty="0" err="1">
                <a:solidFill>
                  <a:srgbClr val="0070C0"/>
                </a:solidFill>
              </a:rPr>
              <a:t>млн.р</a:t>
            </a:r>
            <a:r>
              <a:rPr lang="ru-RU" b="1" dirty="0">
                <a:solidFill>
                  <a:srgbClr val="0070C0"/>
                </a:solidFill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2. Вклады оборудования в совокупный износ (веса в общей стоимости) составят соответственно: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Оборудование 2000 года:   2/9 = 0,222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Оборудование 2005 года:   3/9 = 0,333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Оборудование 2010 года:   4/9 = 0,444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3. Определяем совокупный износ фанерного завода: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</a:rPr>
              <a:t>(2016-2000)/25 х 0,22 + (2016-2005)/25 х 0,33 + (2016-2010)/25 х 0,44 </a:t>
            </a:r>
            <a:r>
              <a:rPr lang="ru-RU" b="1" dirty="0">
                <a:solidFill>
                  <a:srgbClr val="0070C0"/>
                </a:solidFill>
                <a:sym typeface="Symbol" panose="05050102010706020507" pitchFamily="18" charset="2"/>
              </a:rPr>
              <a:t></a:t>
            </a:r>
            <a:r>
              <a:rPr lang="ru-RU" b="1" dirty="0">
                <a:solidFill>
                  <a:srgbClr val="0070C0"/>
                </a:solidFill>
              </a:rPr>
              <a:t> 0,4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3518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5.2.27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Рассчитать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функциональный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если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расходы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электроэнергию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нашего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оборудования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100 000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., а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объекта-аналога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60 000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Оборудование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будет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существовать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три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Ставка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дисконтирования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20%.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Дисконтирование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проводится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середину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периода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2643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5.2.27 -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1. Разница в расходах на электроэнергию: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100 000 – 60 000 = 40 000р./год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2. Текущие стоимости перерасхода по годам: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	Первый год: </a:t>
            </a:r>
            <a:r>
              <a:rPr lang="ru-RU" b="1" dirty="0">
                <a:solidFill>
                  <a:srgbClr val="0070C0"/>
                </a:solidFill>
              </a:rPr>
              <a:t>= 40 000 / (1+0,2)</a:t>
            </a:r>
            <a:r>
              <a:rPr lang="en-US" b="1" dirty="0">
                <a:solidFill>
                  <a:srgbClr val="0070C0"/>
                </a:solidFill>
              </a:rPr>
              <a:t>^</a:t>
            </a:r>
            <a:r>
              <a:rPr lang="ru-RU" b="1" dirty="0">
                <a:solidFill>
                  <a:srgbClr val="0070C0"/>
                </a:solidFill>
              </a:rPr>
              <a:t>0,5 = </a:t>
            </a:r>
            <a:r>
              <a:rPr lang="en-US" b="1" dirty="0">
                <a:solidFill>
                  <a:srgbClr val="0070C0"/>
                </a:solidFill>
              </a:rPr>
              <a:t>36 514,84</a:t>
            </a:r>
            <a:r>
              <a:rPr lang="ru-RU" b="1" dirty="0">
                <a:solidFill>
                  <a:srgbClr val="0070C0"/>
                </a:solidFill>
              </a:rPr>
              <a:t>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</a:rPr>
              <a:t>	Второй год: </a:t>
            </a:r>
            <a:r>
              <a:rPr lang="ru-RU" b="1" dirty="0">
                <a:solidFill>
                  <a:srgbClr val="0070C0"/>
                </a:solidFill>
              </a:rPr>
              <a:t>= 40 000 / (1+0,2)</a:t>
            </a:r>
            <a:r>
              <a:rPr lang="en-US" b="1" dirty="0">
                <a:solidFill>
                  <a:srgbClr val="0070C0"/>
                </a:solidFill>
              </a:rPr>
              <a:t>^</a:t>
            </a:r>
            <a:r>
              <a:rPr lang="ru-RU" b="1" dirty="0">
                <a:solidFill>
                  <a:srgbClr val="0070C0"/>
                </a:solidFill>
              </a:rPr>
              <a:t>1,5 = </a:t>
            </a:r>
            <a:r>
              <a:rPr lang="en-US" b="1" dirty="0">
                <a:solidFill>
                  <a:srgbClr val="0070C0"/>
                </a:solidFill>
              </a:rPr>
              <a:t>3</a:t>
            </a:r>
            <a:r>
              <a:rPr lang="ru-RU" b="1" dirty="0">
                <a:solidFill>
                  <a:srgbClr val="0070C0"/>
                </a:solidFill>
              </a:rPr>
              <a:t>0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429,03р.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</a:rPr>
              <a:t>	Третий год: </a:t>
            </a:r>
            <a:r>
              <a:rPr lang="ru-RU" b="1" dirty="0">
                <a:solidFill>
                  <a:srgbClr val="0070C0"/>
                </a:solidFill>
              </a:rPr>
              <a:t>= 40 000 / (1+0,2)</a:t>
            </a:r>
            <a:r>
              <a:rPr lang="en-US" b="1" dirty="0">
                <a:solidFill>
                  <a:srgbClr val="0070C0"/>
                </a:solidFill>
              </a:rPr>
              <a:t>^</a:t>
            </a:r>
            <a:r>
              <a:rPr lang="ru-RU" b="1" dirty="0">
                <a:solidFill>
                  <a:srgbClr val="0070C0"/>
                </a:solidFill>
              </a:rPr>
              <a:t>2,5 = 25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357</a:t>
            </a:r>
            <a:r>
              <a:rPr lang="en-US" b="1" dirty="0">
                <a:solidFill>
                  <a:srgbClr val="0070C0"/>
                </a:solidFill>
              </a:rPr>
              <a:t>,</a:t>
            </a:r>
            <a:r>
              <a:rPr lang="ru-RU" b="1" dirty="0">
                <a:solidFill>
                  <a:srgbClr val="0070C0"/>
                </a:solidFill>
              </a:rPr>
              <a:t>53р.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3. Величина функционального износа составит: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И = 36 514,84 + 30 429,03 + 25 357,53 = 92 301,39р.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2628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5.2.31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Компания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приобрела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станок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производительностью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деталей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час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январе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2007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250 000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рублей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Нормативный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полезного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использования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подобных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станков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25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Вследствие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неправильной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эксплуатации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станок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получил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неустранимый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ущерб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что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повлияло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производительность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которая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составила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80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деталей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час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воспроизводство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учетом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всех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видов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состоянию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январь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2017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если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известно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что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цены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подобные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станки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даты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приобретения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выросли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60%, а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коэффициент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торможения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производительности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0,7064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3979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5.2.31 -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1. Затраты на воспроизводство на дату оценки: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250 000 * (1 + 60%) = 400 000р.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2. Физический износ на дату оценки составит: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err="1">
                <a:solidFill>
                  <a:srgbClr val="0070C0"/>
                </a:solidFill>
              </a:rPr>
              <a:t>И</a:t>
            </a:r>
            <a:r>
              <a:rPr lang="ru-RU" b="1" baseline="-25000" dirty="0" err="1">
                <a:solidFill>
                  <a:srgbClr val="0070C0"/>
                </a:solidFill>
              </a:rPr>
              <a:t>физ</a:t>
            </a:r>
            <a:r>
              <a:rPr lang="ru-RU" b="1" dirty="0">
                <a:solidFill>
                  <a:srgbClr val="0070C0"/>
                </a:solidFill>
              </a:rPr>
              <a:t> = (2017 – 2007) / 25 = 0,4 или 40,00%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3. Коэффициент изменения стоимости из-за функциональных изменений (вследствие падения производительности):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err="1">
                <a:solidFill>
                  <a:srgbClr val="0070C0"/>
                </a:solidFill>
              </a:rPr>
              <a:t>И</a:t>
            </a:r>
            <a:r>
              <a:rPr lang="ru-RU" b="1" baseline="-25000" dirty="0" err="1">
                <a:solidFill>
                  <a:srgbClr val="0070C0"/>
                </a:solidFill>
              </a:rPr>
              <a:t>функц</a:t>
            </a:r>
            <a:r>
              <a:rPr lang="ru-RU" b="1" dirty="0">
                <a:solidFill>
                  <a:srgbClr val="0070C0"/>
                </a:solidFill>
              </a:rPr>
              <a:t> = 1 - (80/100)</a:t>
            </a:r>
            <a:r>
              <a:rPr lang="en-US" b="1" dirty="0">
                <a:solidFill>
                  <a:srgbClr val="0070C0"/>
                </a:solidFill>
              </a:rPr>
              <a:t>^</a:t>
            </a:r>
            <a:r>
              <a:rPr lang="ru-RU" b="1" dirty="0">
                <a:solidFill>
                  <a:srgbClr val="0070C0"/>
                </a:solidFill>
              </a:rPr>
              <a:t>0,7064 = 1 - 0,8542 = 0,1458 или 14,58%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4. Затраты на воспроизводство с учетом всех видов износа и </a:t>
            </a:r>
            <a:r>
              <a:rPr lang="ru-RU" dirty="0" err="1">
                <a:solidFill>
                  <a:srgbClr val="0070C0"/>
                </a:solidFill>
              </a:rPr>
              <a:t>устареваний</a:t>
            </a:r>
            <a:r>
              <a:rPr lang="ru-RU" dirty="0">
                <a:solidFill>
                  <a:srgbClr val="0070C0"/>
                </a:solidFill>
              </a:rPr>
              <a:t>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400 000 * (1 – 40,00%) * (1 – 14,58%) ≈ 205 000р.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70C0"/>
                </a:solidFill>
              </a:rPr>
              <a:t>   </a:t>
            </a:r>
            <a:r>
              <a:rPr lang="ru-RU" b="1" i="1" dirty="0">
                <a:solidFill>
                  <a:srgbClr val="0070C0"/>
                </a:solidFill>
              </a:rPr>
              <a:t>Примечание</a:t>
            </a:r>
            <a:r>
              <a:rPr lang="ru-RU" dirty="0">
                <a:solidFill>
                  <a:srgbClr val="0070C0"/>
                </a:solidFill>
              </a:rPr>
              <a:t>: Есть модификация задачи, где коэффициент торможения необходимо рассчитать самостоятельно. Для этого в условии задачи приведены данные об аналоге (его стоимости и производительности).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75526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5.2.32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рыночную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оборудования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Полная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замещения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10 000 000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Физический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90%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внешний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95%.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Известно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что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масса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оборудования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20 т,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металлолома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условиях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самовывоза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 — 9 000 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./т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132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5.2.32 -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1. Стоимость с учётом износа и </a:t>
            </a:r>
            <a:r>
              <a:rPr lang="ru-RU" dirty="0" err="1">
                <a:solidFill>
                  <a:srgbClr val="0070C0"/>
                </a:solidFill>
              </a:rPr>
              <a:t>устареваний</a:t>
            </a:r>
            <a:r>
              <a:rPr lang="ru-RU" dirty="0">
                <a:solidFill>
                  <a:srgbClr val="0070C0"/>
                </a:solidFill>
              </a:rPr>
              <a:t>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10 000 000 х (1 - 90%) х (1 – 95%) = 50 000р.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2. Стоимость годных остатков: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20 тонн х 9 000 = 180 000р.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Затраты на демонтаж и транспортировку не нужны (самовывоз). Таким образом, рыночная стоимость оборудования равна </a:t>
            </a:r>
            <a:r>
              <a:rPr lang="ru-RU" b="1" dirty="0">
                <a:solidFill>
                  <a:srgbClr val="0070C0"/>
                </a:solidFill>
              </a:rPr>
              <a:t>180 000р.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</a:t>
            </a:r>
            <a:r>
              <a:rPr lang="ru-RU" b="1" i="1" dirty="0">
                <a:solidFill>
                  <a:srgbClr val="0070C0"/>
                </a:solidFill>
              </a:rPr>
              <a:t>Примечание</a:t>
            </a:r>
            <a:r>
              <a:rPr lang="ru-RU" dirty="0">
                <a:solidFill>
                  <a:srgbClr val="0070C0"/>
                </a:solidFill>
              </a:rPr>
              <a:t>: Условие задачи не достаточно корректно. Мы не знаем, что это за оборудование, и какую долю составляет металл. Возможно, во время экзамена будет приведена более точная формулировка, снимающая этот вопрос.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62584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5.2.33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функциональный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линии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если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известно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что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обслуживания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оцениваемой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линии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требуется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два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человека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обслуживания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современной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аналогичной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линии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 — 1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человек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Известно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что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оставшийся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жизни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линии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 — 3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Ставка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дисконтирования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20%.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Зарплата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 — 20 000 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./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чел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месяц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Прочие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расходы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учитывать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(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расчеты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вести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середину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периода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).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Коэффициент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торможения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аналогичного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оборудования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 — 0,8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7912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5.2.33 -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1. Разница в расходах на обслуживание: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20 000 х 2 – 20 000 х 1 = 20 000р./месяц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20 000 х 12 = 240 000р./год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2. Текущие стоимости перерасхода по годам: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	Первый год: </a:t>
            </a:r>
            <a:r>
              <a:rPr lang="ru-RU" b="1" dirty="0">
                <a:solidFill>
                  <a:srgbClr val="0070C0"/>
                </a:solidFill>
              </a:rPr>
              <a:t>= 240 000 / (1+0,2)</a:t>
            </a:r>
            <a:r>
              <a:rPr lang="en-US" b="1" dirty="0">
                <a:solidFill>
                  <a:srgbClr val="0070C0"/>
                </a:solidFill>
              </a:rPr>
              <a:t>^</a:t>
            </a:r>
            <a:r>
              <a:rPr lang="ru-RU" b="1" dirty="0">
                <a:solidFill>
                  <a:srgbClr val="0070C0"/>
                </a:solidFill>
              </a:rPr>
              <a:t>0,5 = </a:t>
            </a:r>
            <a:r>
              <a:rPr lang="en-US" b="1" dirty="0">
                <a:solidFill>
                  <a:srgbClr val="0070C0"/>
                </a:solidFill>
              </a:rPr>
              <a:t>219 089,0</a:t>
            </a:r>
            <a:r>
              <a:rPr lang="ru-RU" b="1" dirty="0">
                <a:solidFill>
                  <a:srgbClr val="0070C0"/>
                </a:solidFill>
              </a:rPr>
              <a:t>2р.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</a:rPr>
              <a:t>	Второй год: </a:t>
            </a:r>
            <a:r>
              <a:rPr lang="ru-RU" b="1" dirty="0">
                <a:solidFill>
                  <a:srgbClr val="0070C0"/>
                </a:solidFill>
              </a:rPr>
              <a:t>= 240 000 / (1+0,2)</a:t>
            </a:r>
            <a:r>
              <a:rPr lang="en-US" b="1" dirty="0">
                <a:solidFill>
                  <a:srgbClr val="0070C0"/>
                </a:solidFill>
              </a:rPr>
              <a:t>^</a:t>
            </a:r>
            <a:r>
              <a:rPr lang="ru-RU" b="1" dirty="0">
                <a:solidFill>
                  <a:srgbClr val="0070C0"/>
                </a:solidFill>
              </a:rPr>
              <a:t>1,5 = </a:t>
            </a:r>
            <a:r>
              <a:rPr lang="en-US" b="1" dirty="0">
                <a:solidFill>
                  <a:srgbClr val="0070C0"/>
                </a:solidFill>
              </a:rPr>
              <a:t>182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574</a:t>
            </a:r>
            <a:r>
              <a:rPr lang="ru-RU" b="1" dirty="0">
                <a:solidFill>
                  <a:srgbClr val="0070C0"/>
                </a:solidFill>
              </a:rPr>
              <a:t>,</a:t>
            </a:r>
            <a:r>
              <a:rPr lang="en-US" b="1" dirty="0">
                <a:solidFill>
                  <a:srgbClr val="0070C0"/>
                </a:solidFill>
              </a:rPr>
              <a:t>19</a:t>
            </a:r>
            <a:r>
              <a:rPr lang="ru-RU" b="1" dirty="0">
                <a:solidFill>
                  <a:srgbClr val="0070C0"/>
                </a:solidFill>
              </a:rPr>
              <a:t>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</a:rPr>
              <a:t>	Третий год: </a:t>
            </a:r>
            <a:r>
              <a:rPr lang="ru-RU" b="1" dirty="0">
                <a:solidFill>
                  <a:srgbClr val="0070C0"/>
                </a:solidFill>
              </a:rPr>
              <a:t>= 240 000 / (1+0,2)</a:t>
            </a:r>
            <a:r>
              <a:rPr lang="en-US" b="1" dirty="0">
                <a:solidFill>
                  <a:srgbClr val="0070C0"/>
                </a:solidFill>
              </a:rPr>
              <a:t>^</a:t>
            </a:r>
            <a:r>
              <a:rPr lang="ru-RU" b="1" dirty="0">
                <a:solidFill>
                  <a:srgbClr val="0070C0"/>
                </a:solidFill>
              </a:rPr>
              <a:t>2,5 = 1</a:t>
            </a:r>
            <a:r>
              <a:rPr lang="en-US" b="1" dirty="0">
                <a:solidFill>
                  <a:srgbClr val="0070C0"/>
                </a:solidFill>
              </a:rPr>
              <a:t>5</a:t>
            </a:r>
            <a:r>
              <a:rPr lang="ru-RU" b="1" dirty="0">
                <a:solidFill>
                  <a:srgbClr val="0070C0"/>
                </a:solidFill>
              </a:rPr>
              <a:t>2 </a:t>
            </a:r>
            <a:r>
              <a:rPr lang="en-US" b="1" dirty="0">
                <a:solidFill>
                  <a:srgbClr val="0070C0"/>
                </a:solidFill>
              </a:rPr>
              <a:t>145</a:t>
            </a:r>
            <a:r>
              <a:rPr lang="ru-RU" b="1" dirty="0">
                <a:solidFill>
                  <a:srgbClr val="0070C0"/>
                </a:solidFill>
              </a:rPr>
              <a:t>,</a:t>
            </a:r>
            <a:r>
              <a:rPr lang="en-US" b="1" dirty="0">
                <a:solidFill>
                  <a:srgbClr val="0070C0"/>
                </a:solidFill>
              </a:rPr>
              <a:t>15</a:t>
            </a:r>
            <a:r>
              <a:rPr lang="ru-RU" b="1" dirty="0">
                <a:solidFill>
                  <a:srgbClr val="0070C0"/>
                </a:solidFill>
              </a:rPr>
              <a:t>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3. Величина функционального износа составит: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</a:rPr>
              <a:t>И = </a:t>
            </a:r>
            <a:r>
              <a:rPr lang="en-US" b="1">
                <a:solidFill>
                  <a:srgbClr val="0070C0"/>
                </a:solidFill>
              </a:rPr>
              <a:t>219 089,02 + 182 574,19 + 152 145,15</a:t>
            </a:r>
            <a:r>
              <a:rPr lang="ru-RU" b="1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= </a:t>
            </a:r>
            <a:r>
              <a:rPr lang="en-US" b="1" dirty="0">
                <a:solidFill>
                  <a:srgbClr val="0070C0"/>
                </a:solidFill>
              </a:rPr>
              <a:t>553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808</a:t>
            </a:r>
            <a:r>
              <a:rPr lang="ru-RU" b="1" dirty="0">
                <a:solidFill>
                  <a:srgbClr val="0070C0"/>
                </a:solidFill>
              </a:rPr>
              <a:t>,</a:t>
            </a:r>
            <a:r>
              <a:rPr lang="en-US" b="1" dirty="0">
                <a:solidFill>
                  <a:srgbClr val="0070C0"/>
                </a:solidFill>
              </a:rPr>
              <a:t>36</a:t>
            </a:r>
            <a:r>
              <a:rPr lang="ru-RU" b="1" dirty="0">
                <a:solidFill>
                  <a:srgbClr val="0070C0"/>
                </a:solidFill>
              </a:rPr>
              <a:t>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388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№28 – решение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8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 – умение определять величину корректировки.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Определяем стоимость станка А с подающим конвейером: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50 000 х (1 + 10%) = 55 000р.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Определяем стоимость подающего конвейера: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55 000 - 50 000 = 5 000р.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Определяем стоимость станка Б с подающим конвейером: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50 000 / 0,8 + 5000 = 67 500р.</a:t>
            </a: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36539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5.2.34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–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седельный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тягач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Mercedes Actros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2010 г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в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пробег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495045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Дата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31.12.2016г.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Выбрать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таблицы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наиболее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подходящие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различии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значений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пробегов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10%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корректировка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пробег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вносится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Среднерыночная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скидка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торг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10%.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A64B60-7EC8-47B0-BBEE-D735E48B14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331552"/>
              </p:ext>
            </p:extLst>
          </p:nvPr>
        </p:nvGraphicFramePr>
        <p:xfrm>
          <a:off x="176463" y="2347069"/>
          <a:ext cx="11839075" cy="365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0125">
                  <a:extLst>
                    <a:ext uri="{9D8B030D-6E8A-4147-A177-3AD203B41FA5}">
                      <a16:colId xmlns:a16="http://schemas.microsoft.com/office/drawing/2014/main" val="3529347192"/>
                    </a:ext>
                  </a:extLst>
                </a:gridCol>
                <a:gridCol w="1940767">
                  <a:extLst>
                    <a:ext uri="{9D8B030D-6E8A-4147-A177-3AD203B41FA5}">
                      <a16:colId xmlns:a16="http://schemas.microsoft.com/office/drawing/2014/main" val="2829582772"/>
                    </a:ext>
                  </a:extLst>
                </a:gridCol>
                <a:gridCol w="1819469">
                  <a:extLst>
                    <a:ext uri="{9D8B030D-6E8A-4147-A177-3AD203B41FA5}">
                      <a16:colId xmlns:a16="http://schemas.microsoft.com/office/drawing/2014/main" val="1945607819"/>
                    </a:ext>
                  </a:extLst>
                </a:gridCol>
                <a:gridCol w="2043405">
                  <a:extLst>
                    <a:ext uri="{9D8B030D-6E8A-4147-A177-3AD203B41FA5}">
                      <a16:colId xmlns:a16="http://schemas.microsoft.com/office/drawing/2014/main" val="3132975082"/>
                    </a:ext>
                  </a:extLst>
                </a:gridCol>
                <a:gridCol w="1903444">
                  <a:extLst>
                    <a:ext uri="{9D8B030D-6E8A-4147-A177-3AD203B41FA5}">
                      <a16:colId xmlns:a16="http://schemas.microsoft.com/office/drawing/2014/main" val="3105871365"/>
                    </a:ext>
                  </a:extLst>
                </a:gridCol>
                <a:gridCol w="1751865">
                  <a:extLst>
                    <a:ext uri="{9D8B030D-6E8A-4147-A177-3AD203B41FA5}">
                      <a16:colId xmlns:a16="http://schemas.microsoft.com/office/drawing/2014/main" val="17235564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Параметр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Аналог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Аналог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Аналог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Аналог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Аналог 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43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Марка и модель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Mercedes Actros</a:t>
                      </a:r>
                      <a:endParaRPr lang="ru-RU" sz="2400" b="1" kern="1200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Mercedes Actros</a:t>
                      </a:r>
                      <a:endParaRPr lang="ru-RU" sz="2400" b="1" kern="120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err="1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Камаз</a:t>
                      </a: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6520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Mercedes Actros</a:t>
                      </a:r>
                      <a:endParaRPr lang="ru-RU" sz="2400" b="1" kern="120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Mercedes Actros</a:t>
                      </a:r>
                      <a:endParaRPr lang="ru-RU" sz="2400" b="1" kern="120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5158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Год выпуска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2009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6394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Пробег, км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830 000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515 000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600 000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470 000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90 000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4118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Цена предложения с НДС, руб.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2 500 000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1 900 000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900 000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2 000 000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5 000 000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702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Дата предложения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01.11.2017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15.12.2016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01.11.2016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04.12.2016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09.02.2017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606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313529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5.2.34 - решение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Возможно, формулировка задачи неполная. Исходя из данной формулировки: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1. Аналоги 1 и 5 имеют значительно (более 10%) отличающиеся пробеги.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2. Аналог 3 имеет существенные конструктивные различия.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</a:rPr>
              <a:t>   3. Аналоги 2 и 4 сопоставимы и по модели, и по году выпуска, и по пробегу, и по дате оценки, и по цене предложения между собой.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348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№29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Стоимость контракта на поставку оборудования и его последующий монтаж и наладку составляет 1 000 000 дол. (с учетом НДС). Определите стоимость оборудования на условиях EXW (франко-завод продавца) без учета НДС, если известно, что стоимость доставки составляет 50 000 дол. (с НДС), затраты на монтаж и наладку составляют 150 000 дол. (с НДС), величина таможенной пошлины 20%, оборудование не имеет льгот по НДС и облагается по ставке 18%, таможенные сборы и пошлины начисляются только на оборудование.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506 215 дол.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524 638 дол.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564 972 дол.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579 710 дол.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633 333 дол.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6) 666 667 дол.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563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Задача №29 – решение (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Минэк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, 14.07.2017г.)</a:t>
            </a:r>
            <a:endParaRPr lang="ru-RU" sz="28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904022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Определяем стоимость оборудования с учётом НДС и таможенных платежей за вычетом доставки, монтажа и наладки: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 =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</a:t>
            </a:r>
            <a:r>
              <a:rPr lang="ru-RU" b="1" baseline="-25000" dirty="0" err="1">
                <a:solidFill>
                  <a:srgbClr val="0070C0"/>
                </a:solidFill>
                <a:latin typeface="Calibri" panose="020F0502020204030204" pitchFamily="34" charset="0"/>
              </a:rPr>
              <a:t>контракта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–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</a:t>
            </a:r>
            <a:r>
              <a:rPr lang="ru-RU" b="1" baseline="-25000" dirty="0" err="1">
                <a:solidFill>
                  <a:srgbClr val="0070C0"/>
                </a:solidFill>
                <a:latin typeface="Calibri" panose="020F0502020204030204" pitchFamily="34" charset="0"/>
              </a:rPr>
              <a:t>доставки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–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</a:t>
            </a:r>
            <a:r>
              <a:rPr lang="ru-RU" b="1" baseline="-25000" dirty="0" err="1">
                <a:solidFill>
                  <a:srgbClr val="0070C0"/>
                </a:solidFill>
                <a:latin typeface="Calibri" panose="020F0502020204030204" pitchFamily="34" charset="0"/>
              </a:rPr>
              <a:t>монтаж</a:t>
            </a:r>
            <a:r>
              <a:rPr lang="ru-RU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/наладку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= 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= 1 000 000 – 50 000 – 150 000 = 800 000 долл.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Определяем стоимость оборудования без таможенных пошлин и НДС: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 </a:t>
            </a:r>
            <a:r>
              <a:rPr lang="en-US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EXW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= 800 000 / (1,2 х 1,18) = 564 972 долл.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7316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2874</TotalTime>
  <Words>5097</Words>
  <Application>Microsoft Office PowerPoint</Application>
  <PresentationFormat>Широкоэкранный</PresentationFormat>
  <Paragraphs>681</Paragraphs>
  <Slides>71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71</vt:i4>
      </vt:variant>
    </vt:vector>
  </HeadingPairs>
  <TitlesOfParts>
    <vt:vector size="76" baseType="lpstr">
      <vt:lpstr>Arial</vt:lpstr>
      <vt:lpstr>Calibri</vt:lpstr>
      <vt:lpstr>Calibri Light</vt:lpstr>
      <vt:lpstr>Symbol</vt:lpstr>
      <vt:lpstr>Тема Office</vt:lpstr>
      <vt:lpstr>ЗАДАЧНИК для подготовки к квалификационному экзамену в области оценочной деятельности по направлению «ОЦЕНКА ДВИЖИМОГО ИМУЩЕСТВА» </vt:lpstr>
      <vt:lpstr>Задача №26 (Минэк, 14.07.2017г.)</vt:lpstr>
      <vt:lpstr>Задача №26 – решение (Минэк, 14.07.2017г.)</vt:lpstr>
      <vt:lpstr>Задача №27 (Минэк, 14.07.2017г.)</vt:lpstr>
      <vt:lpstr>Задача №27 – решение (Минэк, 14.07.2017г.)</vt:lpstr>
      <vt:lpstr>Задача №28 (Минэк, 14.07.2017г.)</vt:lpstr>
      <vt:lpstr>Задача №28 – решение (Минэк, 14.07.2017г.)</vt:lpstr>
      <vt:lpstr>Задача №29 (Минэк, 14.07.2017г.)</vt:lpstr>
      <vt:lpstr>Задача №29 – решение (Минэк, 14.07.2017г.)</vt:lpstr>
      <vt:lpstr>Задача №30 (Минэк, 14.07.2017г.)</vt:lpstr>
      <vt:lpstr>Задача №30 – решение (Минэк, 14.07.2017г.)</vt:lpstr>
      <vt:lpstr>Задача №31 (Минэк, 14.07.2017г.)</vt:lpstr>
      <vt:lpstr>Задача №31 – решение (Минэк, 14.07.2017г.)</vt:lpstr>
      <vt:lpstr>Задача №32 (Минэк, 14.07.2017г.)</vt:lpstr>
      <vt:lpstr>Задача №32 – решение (Минэк, 14.07.2017г.)</vt:lpstr>
      <vt:lpstr>Задача №33 (Минэк, 14.07.2017г.)</vt:lpstr>
      <vt:lpstr>Задача №33 – решение (Минэк, 14.07.2017г.)</vt:lpstr>
      <vt:lpstr>Задача №34 (Минэк, 14.07.2017г.)</vt:lpstr>
      <vt:lpstr>Задача №34 – решение (Минэк, 14.07.2017г.)</vt:lpstr>
      <vt:lpstr>Задача №35 (Минэк, 14.07.2017г.)</vt:lpstr>
      <vt:lpstr>Задача №35 – решение (Минэк, 14.07.2017г.)</vt:lpstr>
      <vt:lpstr>Задача №36 (Минэк, 14.07.2017г.)</vt:lpstr>
      <vt:lpstr>Задача №36 – решение (Минэк, 14.07.2017г.)</vt:lpstr>
      <vt:lpstr>Задача №37 (Минэк, 14.07.2017г.)</vt:lpstr>
      <vt:lpstr>Задача №37 – решение (Минэк, 14.07.2017г.)</vt:lpstr>
      <vt:lpstr>Задача №38 (Минэк, 14.07.2017г.)</vt:lpstr>
      <vt:lpstr>Задача №38 – решение (Минэк, 14.07.2017г.)</vt:lpstr>
      <vt:lpstr>Задача №39 (Минэк, 14.07.2017г.)</vt:lpstr>
      <vt:lpstr>Задача №39 – решение (Минэк, 14.07.2017г.)</vt:lpstr>
      <vt:lpstr>Задача №39 – решение (Минэк, 14.07.2017г.)</vt:lpstr>
      <vt:lpstr>Задача №40 (Минэк, 14.07.2017г.)</vt:lpstr>
      <vt:lpstr>Задача №40 (Минэк, 14.07.2017г.)</vt:lpstr>
      <vt:lpstr>Задача №40 – решение (Минэк, 14.07.2017г.)</vt:lpstr>
      <vt:lpstr>Презентация PowerPoint</vt:lpstr>
      <vt:lpstr>Задача 5.2.4</vt:lpstr>
      <vt:lpstr>Задача 5.2.4. - решение</vt:lpstr>
      <vt:lpstr>Задача 5.2.6</vt:lpstr>
      <vt:lpstr>Задача 5.2.6. - решение</vt:lpstr>
      <vt:lpstr>Задача 5.2.8</vt:lpstr>
      <vt:lpstr>Задача 5.2.8. - решение</vt:lpstr>
      <vt:lpstr>Задача 5.2.9</vt:lpstr>
      <vt:lpstr>Задача 5.2.9. - решение</vt:lpstr>
      <vt:lpstr>Задача 5.2.10</vt:lpstr>
      <vt:lpstr>Задача 5.2.10. - решение</vt:lpstr>
      <vt:lpstr>Задача 5.2.11</vt:lpstr>
      <vt:lpstr>Задача 5.2.11. - решение</vt:lpstr>
      <vt:lpstr>Задача 5.2.12</vt:lpstr>
      <vt:lpstr>Задача 5.2.12. - решение</vt:lpstr>
      <vt:lpstr>Задача 5.2.13</vt:lpstr>
      <vt:lpstr>Задача 5.2.13. - решение</vt:lpstr>
      <vt:lpstr>Задача 5.2.14</vt:lpstr>
      <vt:lpstr>Задача 5.2.14 - решение</vt:lpstr>
      <vt:lpstr>Задача 5.2.14 - решение</vt:lpstr>
      <vt:lpstr>Задача 5.2.15</vt:lpstr>
      <vt:lpstr>Задача 5.2.15 - решение</vt:lpstr>
      <vt:lpstr>Задача 5.2.16</vt:lpstr>
      <vt:lpstr>Задача 5.2.16 - решение</vt:lpstr>
      <vt:lpstr>Задача 5.2.17</vt:lpstr>
      <vt:lpstr>Задача 5.2.17 - решение</vt:lpstr>
      <vt:lpstr>Задача 5.2.25</vt:lpstr>
      <vt:lpstr>Задача 5.2.25 - решение</vt:lpstr>
      <vt:lpstr>Задача 5.2.27</vt:lpstr>
      <vt:lpstr>Задача 5.2.27 - решение</vt:lpstr>
      <vt:lpstr>Задача 5.2.31</vt:lpstr>
      <vt:lpstr>Задача 5.2.31 - решение</vt:lpstr>
      <vt:lpstr>Задача 5.2.32</vt:lpstr>
      <vt:lpstr>Задача 5.2.32 - решение</vt:lpstr>
      <vt:lpstr>Задача 5.2.33</vt:lpstr>
      <vt:lpstr>Задача 5.2.33 - решение</vt:lpstr>
      <vt:lpstr>Задача 5.2.34</vt:lpstr>
      <vt:lpstr>Задача 5.2.34 - решение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Зумберг</dc:creator>
  <cp:lastModifiedBy>Арина Потоцкая</cp:lastModifiedBy>
  <cp:revision>240</cp:revision>
  <dcterms:created xsi:type="dcterms:W3CDTF">2017-10-03T04:54:54Z</dcterms:created>
  <dcterms:modified xsi:type="dcterms:W3CDTF">2017-11-13T06:24:24Z</dcterms:modified>
</cp:coreProperties>
</file>