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5" r:id="rId3"/>
    <p:sldId id="436" r:id="rId4"/>
    <p:sldId id="499" r:id="rId5"/>
    <p:sldId id="258" r:id="rId6"/>
    <p:sldId id="259" r:id="rId7"/>
    <p:sldId id="474" r:id="rId8"/>
    <p:sldId id="302" r:id="rId9"/>
    <p:sldId id="275" r:id="rId10"/>
    <p:sldId id="279" r:id="rId11"/>
    <p:sldId id="280" r:id="rId12"/>
    <p:sldId id="292" r:id="rId13"/>
    <p:sldId id="294" r:id="rId14"/>
    <p:sldId id="287" r:id="rId15"/>
    <p:sldId id="304" r:id="rId16"/>
    <p:sldId id="270" r:id="rId17"/>
    <p:sldId id="305" r:id="rId18"/>
    <p:sldId id="271" r:id="rId19"/>
    <p:sldId id="306" r:id="rId20"/>
    <p:sldId id="307" r:id="rId21"/>
    <p:sldId id="297" r:id="rId22"/>
    <p:sldId id="501" r:id="rId23"/>
    <p:sldId id="500" r:id="rId24"/>
    <p:sldId id="359" r:id="rId25"/>
    <p:sldId id="360" r:id="rId26"/>
    <p:sldId id="361" r:id="rId27"/>
    <p:sldId id="366" r:id="rId28"/>
    <p:sldId id="493" r:id="rId2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571" autoAdjust="0"/>
    <p:restoredTop sz="94660"/>
  </p:normalViewPr>
  <p:slideViewPr>
    <p:cSldViewPr>
      <p:cViewPr>
        <p:scale>
          <a:sx n="100" d="100"/>
          <a:sy n="100" d="100"/>
        </p:scale>
        <p:origin x="1440" y="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4AE8A-2518-47EA-ACF5-8990EE6D501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1CF60A-E2C1-4E26-87F4-80F4542429D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/>
            <a:t>Прием</a:t>
          </a:r>
        </a:p>
        <a:p>
          <a:pPr>
            <a:spcAft>
              <a:spcPts val="0"/>
            </a:spcAft>
          </a:pPr>
          <a:r>
            <a:rPr lang="ru-RU" sz="1800" b="1" dirty="0"/>
            <a:t> </a:t>
          </a:r>
          <a:r>
            <a:rPr lang="ru-RU" sz="1600" dirty="0"/>
            <a:t>новых членов Ассоциации</a:t>
          </a:r>
        </a:p>
      </dgm:t>
    </dgm:pt>
    <dgm:pt modelId="{0D472BA8-3430-4D8F-8741-35F7D0EE89DE}" type="parTrans" cxnId="{067B48EF-936D-413B-BD3C-0A29B0B56481}">
      <dgm:prSet/>
      <dgm:spPr/>
      <dgm:t>
        <a:bodyPr/>
        <a:lstStyle/>
        <a:p>
          <a:endParaRPr lang="ru-RU"/>
        </a:p>
      </dgm:t>
    </dgm:pt>
    <dgm:pt modelId="{C49866A7-2410-4ED9-90A4-B2B4612D6097}" type="sibTrans" cxnId="{067B48EF-936D-413B-BD3C-0A29B0B56481}">
      <dgm:prSet/>
      <dgm:spPr/>
      <dgm:t>
        <a:bodyPr/>
        <a:lstStyle/>
        <a:p>
          <a:endParaRPr lang="ru-RU"/>
        </a:p>
      </dgm:t>
    </dgm:pt>
    <dgm:pt modelId="{438A7378-DEB2-4731-B674-3E40F2234A5D}">
      <dgm:prSet phldrT="[Текст]" custT="1"/>
      <dgm:spPr/>
      <dgm:t>
        <a:bodyPr/>
        <a:lstStyle/>
        <a:p>
          <a:r>
            <a:rPr lang="ru-RU" sz="1800" b="1" dirty="0"/>
            <a:t>Развитие </a:t>
          </a:r>
          <a:r>
            <a:rPr lang="ru-RU" sz="1800" b="0" dirty="0"/>
            <a:t>региональных отделений</a:t>
          </a:r>
          <a:endParaRPr lang="ru-RU" sz="1600" b="0" dirty="0"/>
        </a:p>
      </dgm:t>
    </dgm:pt>
    <dgm:pt modelId="{A93BED03-01CE-4485-8F32-C0175851AF9C}" type="parTrans" cxnId="{C53D6714-0C53-4046-91B7-9B798761D959}">
      <dgm:prSet/>
      <dgm:spPr/>
      <dgm:t>
        <a:bodyPr/>
        <a:lstStyle/>
        <a:p>
          <a:endParaRPr lang="ru-RU"/>
        </a:p>
      </dgm:t>
    </dgm:pt>
    <dgm:pt modelId="{81ABB615-59E7-4E14-9C04-511DD1516200}" type="sibTrans" cxnId="{C53D6714-0C53-4046-91B7-9B798761D959}">
      <dgm:prSet/>
      <dgm:spPr/>
      <dgm:t>
        <a:bodyPr/>
        <a:lstStyle/>
        <a:p>
          <a:endParaRPr lang="ru-RU"/>
        </a:p>
      </dgm:t>
    </dgm:pt>
    <dgm:pt modelId="{7D71B014-C561-4A31-9F3D-8AE39B648B00}">
      <dgm:prSet phldrT="[Текст]" custT="1"/>
      <dgm:spPr/>
      <dgm:t>
        <a:bodyPr/>
        <a:lstStyle/>
        <a:p>
          <a:r>
            <a:rPr lang="ru-RU" sz="1800" b="1" dirty="0"/>
            <a:t>Представление</a:t>
          </a:r>
          <a:r>
            <a:rPr lang="ru-RU" sz="1800" dirty="0"/>
            <a:t> </a:t>
          </a:r>
          <a:r>
            <a:rPr lang="ru-RU" sz="1800" b="1" dirty="0"/>
            <a:t>интересов Ассоциации</a:t>
          </a:r>
        </a:p>
      </dgm:t>
    </dgm:pt>
    <dgm:pt modelId="{7AA5DF89-F407-4901-9457-165482BEE685}" type="parTrans" cxnId="{A95DF14F-7C14-443E-8A95-C49DC69315F2}">
      <dgm:prSet/>
      <dgm:spPr/>
      <dgm:t>
        <a:bodyPr/>
        <a:lstStyle/>
        <a:p>
          <a:endParaRPr lang="ru-RU"/>
        </a:p>
      </dgm:t>
    </dgm:pt>
    <dgm:pt modelId="{929F15FF-8F99-4CD3-B81A-9DFA6EB20973}" type="sibTrans" cxnId="{A95DF14F-7C14-443E-8A95-C49DC69315F2}">
      <dgm:prSet/>
      <dgm:spPr/>
      <dgm:t>
        <a:bodyPr/>
        <a:lstStyle/>
        <a:p>
          <a:endParaRPr lang="ru-RU"/>
        </a:p>
      </dgm:t>
    </dgm:pt>
    <dgm:pt modelId="{66AFCD6D-CD6E-48CA-AC0D-83C4BB76B2B3}">
      <dgm:prSet phldrT="[Текст]" custT="1"/>
      <dgm:spPr/>
      <dgm:t>
        <a:bodyPr/>
        <a:lstStyle/>
        <a:p>
          <a:r>
            <a:rPr lang="ru-RU" sz="1800" b="1" dirty="0"/>
            <a:t>Проведение </a:t>
          </a:r>
          <a:r>
            <a:rPr lang="ru-RU" sz="1600" b="0" dirty="0"/>
            <a:t>мероприятий под эгидой Ассоциации</a:t>
          </a:r>
        </a:p>
      </dgm:t>
    </dgm:pt>
    <dgm:pt modelId="{6A5E2EFB-5C38-4528-8896-1B3CE6ADEA7F}" type="parTrans" cxnId="{AA79DBD9-9A98-4591-A63B-EA7A41A42E7E}">
      <dgm:prSet/>
      <dgm:spPr/>
      <dgm:t>
        <a:bodyPr/>
        <a:lstStyle/>
        <a:p>
          <a:endParaRPr lang="ru-RU"/>
        </a:p>
      </dgm:t>
    </dgm:pt>
    <dgm:pt modelId="{263A4AE8-16DC-4623-AAC0-E20DFF2990DF}" type="sibTrans" cxnId="{AA79DBD9-9A98-4591-A63B-EA7A41A42E7E}">
      <dgm:prSet/>
      <dgm:spPr/>
      <dgm:t>
        <a:bodyPr/>
        <a:lstStyle/>
        <a:p>
          <a:endParaRPr lang="ru-RU"/>
        </a:p>
      </dgm:t>
    </dgm:pt>
    <dgm:pt modelId="{83F6E85A-013E-4BA2-8C92-6450C79A92B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/>
            <a:t>Формирование позиции Ассоциации по ключевым вопросам</a:t>
          </a:r>
          <a:endParaRPr lang="ru-RU" sz="1600" dirty="0"/>
        </a:p>
      </dgm:t>
    </dgm:pt>
    <dgm:pt modelId="{935651E8-9134-4407-8525-8FEDC4AADF43}" type="parTrans" cxnId="{776D4F46-E799-450C-962D-4C33ED704A22}">
      <dgm:prSet/>
      <dgm:spPr/>
      <dgm:t>
        <a:bodyPr/>
        <a:lstStyle/>
        <a:p>
          <a:endParaRPr lang="ru-RU"/>
        </a:p>
      </dgm:t>
    </dgm:pt>
    <dgm:pt modelId="{CF229D3F-DDE6-4D7E-8600-F05E9C83800F}" type="sibTrans" cxnId="{776D4F46-E799-450C-962D-4C33ED704A22}">
      <dgm:prSet/>
      <dgm:spPr/>
      <dgm:t>
        <a:bodyPr/>
        <a:lstStyle/>
        <a:p>
          <a:endParaRPr lang="ru-RU"/>
        </a:p>
      </dgm:t>
    </dgm:pt>
    <dgm:pt modelId="{FC9340D3-EC7C-4143-867A-6CF61968A6D7}" type="pres">
      <dgm:prSet presAssocID="{FFB4AE8A-2518-47EA-ACF5-8990EE6D5011}" presName="cycle" presStyleCnt="0">
        <dgm:presLayoutVars>
          <dgm:dir/>
          <dgm:resizeHandles val="exact"/>
        </dgm:presLayoutVars>
      </dgm:prSet>
      <dgm:spPr/>
    </dgm:pt>
    <dgm:pt modelId="{C1921B22-FF4F-49DC-86D6-A4F36A58EE0B}" type="pres">
      <dgm:prSet presAssocID="{601CF60A-E2C1-4E26-87F4-80F4542429D9}" presName="node" presStyleLbl="node1" presStyleIdx="0" presStyleCnt="5" custScaleX="128788">
        <dgm:presLayoutVars>
          <dgm:bulletEnabled val="1"/>
        </dgm:presLayoutVars>
      </dgm:prSet>
      <dgm:spPr/>
    </dgm:pt>
    <dgm:pt modelId="{4C0E829C-EB3F-426E-85F6-8818EFC7CDBD}" type="pres">
      <dgm:prSet presAssocID="{601CF60A-E2C1-4E26-87F4-80F4542429D9}" presName="spNode" presStyleCnt="0"/>
      <dgm:spPr/>
    </dgm:pt>
    <dgm:pt modelId="{BFFAA90E-4050-40BB-8D02-F7D9DE362E3C}" type="pres">
      <dgm:prSet presAssocID="{C49866A7-2410-4ED9-90A4-B2B4612D6097}" presName="sibTrans" presStyleLbl="sibTrans1D1" presStyleIdx="0" presStyleCnt="5"/>
      <dgm:spPr/>
    </dgm:pt>
    <dgm:pt modelId="{0D3843CE-F19D-4682-A9C6-59910E42E64E}" type="pres">
      <dgm:prSet presAssocID="{438A7378-DEB2-4731-B674-3E40F2234A5D}" presName="node" presStyleLbl="node1" presStyleIdx="1" presStyleCnt="5" custScaleX="128788" custRadScaleRad="127014" custRadScaleInc="16574">
        <dgm:presLayoutVars>
          <dgm:bulletEnabled val="1"/>
        </dgm:presLayoutVars>
      </dgm:prSet>
      <dgm:spPr/>
    </dgm:pt>
    <dgm:pt modelId="{704FA11B-464C-4756-8660-75E542322F72}" type="pres">
      <dgm:prSet presAssocID="{438A7378-DEB2-4731-B674-3E40F2234A5D}" presName="spNode" presStyleCnt="0"/>
      <dgm:spPr/>
    </dgm:pt>
    <dgm:pt modelId="{8076C4E5-808D-450D-9C8A-102CFB09B649}" type="pres">
      <dgm:prSet presAssocID="{81ABB615-59E7-4E14-9C04-511DD1516200}" presName="sibTrans" presStyleLbl="sibTrans1D1" presStyleIdx="1" presStyleCnt="5"/>
      <dgm:spPr/>
    </dgm:pt>
    <dgm:pt modelId="{BD3847C3-D282-479A-B4E3-7480CF8AA7F3}" type="pres">
      <dgm:prSet presAssocID="{7D71B014-C561-4A31-9F3D-8AE39B648B00}" presName="node" presStyleLbl="node1" presStyleIdx="2" presStyleCnt="5" custScaleX="135227" custRadScaleRad="104505" custRadScaleInc="-34174">
        <dgm:presLayoutVars>
          <dgm:bulletEnabled val="1"/>
        </dgm:presLayoutVars>
      </dgm:prSet>
      <dgm:spPr/>
    </dgm:pt>
    <dgm:pt modelId="{AD450E5B-8F90-4F96-B677-0639635824C1}" type="pres">
      <dgm:prSet presAssocID="{7D71B014-C561-4A31-9F3D-8AE39B648B00}" presName="spNode" presStyleCnt="0"/>
      <dgm:spPr/>
    </dgm:pt>
    <dgm:pt modelId="{A35C257D-85C5-44B1-B7F2-C5CDDFFC20EF}" type="pres">
      <dgm:prSet presAssocID="{929F15FF-8F99-4CD3-B81A-9DFA6EB20973}" presName="sibTrans" presStyleLbl="sibTrans1D1" presStyleIdx="2" presStyleCnt="5"/>
      <dgm:spPr/>
    </dgm:pt>
    <dgm:pt modelId="{E0D42ACC-A88D-498F-A856-2FE5FC58FC39}" type="pres">
      <dgm:prSet presAssocID="{83F6E85A-013E-4BA2-8C92-6450C79A92BE}" presName="node" presStyleLbl="node1" presStyleIdx="3" presStyleCnt="5" custScaleX="153646" custRadScaleRad="101854" custRadScaleInc="27695">
        <dgm:presLayoutVars>
          <dgm:bulletEnabled val="1"/>
        </dgm:presLayoutVars>
      </dgm:prSet>
      <dgm:spPr/>
    </dgm:pt>
    <dgm:pt modelId="{B8754CA0-251B-4E93-AA2E-7F2BB9AF3042}" type="pres">
      <dgm:prSet presAssocID="{83F6E85A-013E-4BA2-8C92-6450C79A92BE}" presName="spNode" presStyleCnt="0"/>
      <dgm:spPr/>
    </dgm:pt>
    <dgm:pt modelId="{2C0B6E5A-786C-4C58-976F-B22E1C33E480}" type="pres">
      <dgm:prSet presAssocID="{CF229D3F-DDE6-4D7E-8600-F05E9C83800F}" presName="sibTrans" presStyleLbl="sibTrans1D1" presStyleIdx="3" presStyleCnt="5"/>
      <dgm:spPr/>
    </dgm:pt>
    <dgm:pt modelId="{C80E5AC9-A335-4705-B5F2-E6323A84D66F}" type="pres">
      <dgm:prSet presAssocID="{66AFCD6D-CD6E-48CA-AC0D-83C4BB76B2B3}" presName="node" presStyleLbl="node1" presStyleIdx="4" presStyleCnt="5" custScaleX="135227" custRadScaleRad="124987" custRadScaleInc="-15606">
        <dgm:presLayoutVars>
          <dgm:bulletEnabled val="1"/>
        </dgm:presLayoutVars>
      </dgm:prSet>
      <dgm:spPr/>
    </dgm:pt>
    <dgm:pt modelId="{4B9DEC07-7A05-4617-BDFE-8FD933EB1BD0}" type="pres">
      <dgm:prSet presAssocID="{66AFCD6D-CD6E-48CA-AC0D-83C4BB76B2B3}" presName="spNode" presStyleCnt="0"/>
      <dgm:spPr/>
    </dgm:pt>
    <dgm:pt modelId="{92B9F659-EBA6-4F1C-A08D-64DCB11C3795}" type="pres">
      <dgm:prSet presAssocID="{263A4AE8-16DC-4623-AAC0-E20DFF2990DF}" presName="sibTrans" presStyleLbl="sibTrans1D1" presStyleIdx="4" presStyleCnt="5"/>
      <dgm:spPr/>
    </dgm:pt>
  </dgm:ptLst>
  <dgm:cxnLst>
    <dgm:cxn modelId="{C53D6714-0C53-4046-91B7-9B798761D959}" srcId="{FFB4AE8A-2518-47EA-ACF5-8990EE6D5011}" destId="{438A7378-DEB2-4731-B674-3E40F2234A5D}" srcOrd="1" destOrd="0" parTransId="{A93BED03-01CE-4485-8F32-C0175851AF9C}" sibTransId="{81ABB615-59E7-4E14-9C04-511DD1516200}"/>
    <dgm:cxn modelId="{6C00411F-3F52-4777-88D0-528FCDB51190}" type="presOf" srcId="{438A7378-DEB2-4731-B674-3E40F2234A5D}" destId="{0D3843CE-F19D-4682-A9C6-59910E42E64E}" srcOrd="0" destOrd="0" presId="urn:microsoft.com/office/officeart/2005/8/layout/cycle6"/>
    <dgm:cxn modelId="{8734D763-C847-40C6-90A6-8C118FDC4046}" type="presOf" srcId="{929F15FF-8F99-4CD3-B81A-9DFA6EB20973}" destId="{A35C257D-85C5-44B1-B7F2-C5CDDFFC20EF}" srcOrd="0" destOrd="0" presId="urn:microsoft.com/office/officeart/2005/8/layout/cycle6"/>
    <dgm:cxn modelId="{776D4F46-E799-450C-962D-4C33ED704A22}" srcId="{FFB4AE8A-2518-47EA-ACF5-8990EE6D5011}" destId="{83F6E85A-013E-4BA2-8C92-6450C79A92BE}" srcOrd="3" destOrd="0" parTransId="{935651E8-9134-4407-8525-8FEDC4AADF43}" sibTransId="{CF229D3F-DDE6-4D7E-8600-F05E9C83800F}"/>
    <dgm:cxn modelId="{A92B9A4C-87D6-44B8-9F40-058FA31FC271}" type="presOf" srcId="{C49866A7-2410-4ED9-90A4-B2B4612D6097}" destId="{BFFAA90E-4050-40BB-8D02-F7D9DE362E3C}" srcOrd="0" destOrd="0" presId="urn:microsoft.com/office/officeart/2005/8/layout/cycle6"/>
    <dgm:cxn modelId="{C675EB4E-5B07-4ED8-9C99-5F6C9EF743B9}" type="presOf" srcId="{FFB4AE8A-2518-47EA-ACF5-8990EE6D5011}" destId="{FC9340D3-EC7C-4143-867A-6CF61968A6D7}" srcOrd="0" destOrd="0" presId="urn:microsoft.com/office/officeart/2005/8/layout/cycle6"/>
    <dgm:cxn modelId="{A95DF14F-7C14-443E-8A95-C49DC69315F2}" srcId="{FFB4AE8A-2518-47EA-ACF5-8990EE6D5011}" destId="{7D71B014-C561-4A31-9F3D-8AE39B648B00}" srcOrd="2" destOrd="0" parTransId="{7AA5DF89-F407-4901-9457-165482BEE685}" sibTransId="{929F15FF-8F99-4CD3-B81A-9DFA6EB20973}"/>
    <dgm:cxn modelId="{A460F774-F1A0-4C67-A6F3-7946400A2F35}" type="presOf" srcId="{83F6E85A-013E-4BA2-8C92-6450C79A92BE}" destId="{E0D42ACC-A88D-498F-A856-2FE5FC58FC39}" srcOrd="0" destOrd="0" presId="urn:microsoft.com/office/officeart/2005/8/layout/cycle6"/>
    <dgm:cxn modelId="{41F48986-A079-476D-9715-51CC89C28DD6}" type="presOf" srcId="{CF229D3F-DDE6-4D7E-8600-F05E9C83800F}" destId="{2C0B6E5A-786C-4C58-976F-B22E1C33E480}" srcOrd="0" destOrd="0" presId="urn:microsoft.com/office/officeart/2005/8/layout/cycle6"/>
    <dgm:cxn modelId="{3C1A3DA3-4745-4347-A498-7295D2E95EDC}" type="presOf" srcId="{601CF60A-E2C1-4E26-87F4-80F4542429D9}" destId="{C1921B22-FF4F-49DC-86D6-A4F36A58EE0B}" srcOrd="0" destOrd="0" presId="urn:microsoft.com/office/officeart/2005/8/layout/cycle6"/>
    <dgm:cxn modelId="{AA79DBD9-9A98-4591-A63B-EA7A41A42E7E}" srcId="{FFB4AE8A-2518-47EA-ACF5-8990EE6D5011}" destId="{66AFCD6D-CD6E-48CA-AC0D-83C4BB76B2B3}" srcOrd="4" destOrd="0" parTransId="{6A5E2EFB-5C38-4528-8896-1B3CE6ADEA7F}" sibTransId="{263A4AE8-16DC-4623-AAC0-E20DFF2990DF}"/>
    <dgm:cxn modelId="{49A572DB-0B84-4A92-98BC-37C75D1CCB01}" type="presOf" srcId="{263A4AE8-16DC-4623-AAC0-E20DFF2990DF}" destId="{92B9F659-EBA6-4F1C-A08D-64DCB11C3795}" srcOrd="0" destOrd="0" presId="urn:microsoft.com/office/officeart/2005/8/layout/cycle6"/>
    <dgm:cxn modelId="{BBC465E7-551B-43FB-B97B-9DEE5E8557B4}" type="presOf" srcId="{7D71B014-C561-4A31-9F3D-8AE39B648B00}" destId="{BD3847C3-D282-479A-B4E3-7480CF8AA7F3}" srcOrd="0" destOrd="0" presId="urn:microsoft.com/office/officeart/2005/8/layout/cycle6"/>
    <dgm:cxn modelId="{05EC5DEA-24F7-46BA-8769-16574640DBB5}" type="presOf" srcId="{66AFCD6D-CD6E-48CA-AC0D-83C4BB76B2B3}" destId="{C80E5AC9-A335-4705-B5F2-E6323A84D66F}" srcOrd="0" destOrd="0" presId="urn:microsoft.com/office/officeart/2005/8/layout/cycle6"/>
    <dgm:cxn modelId="{067B48EF-936D-413B-BD3C-0A29B0B56481}" srcId="{FFB4AE8A-2518-47EA-ACF5-8990EE6D5011}" destId="{601CF60A-E2C1-4E26-87F4-80F4542429D9}" srcOrd="0" destOrd="0" parTransId="{0D472BA8-3430-4D8F-8741-35F7D0EE89DE}" sibTransId="{C49866A7-2410-4ED9-90A4-B2B4612D6097}"/>
    <dgm:cxn modelId="{C91E71FB-5ADD-4203-A584-F2B32F00C8AE}" type="presOf" srcId="{81ABB615-59E7-4E14-9C04-511DD1516200}" destId="{8076C4E5-808D-450D-9C8A-102CFB09B649}" srcOrd="0" destOrd="0" presId="urn:microsoft.com/office/officeart/2005/8/layout/cycle6"/>
    <dgm:cxn modelId="{3D90103D-D6F2-4397-AF39-910745782BFA}" type="presParOf" srcId="{FC9340D3-EC7C-4143-867A-6CF61968A6D7}" destId="{C1921B22-FF4F-49DC-86D6-A4F36A58EE0B}" srcOrd="0" destOrd="0" presId="urn:microsoft.com/office/officeart/2005/8/layout/cycle6"/>
    <dgm:cxn modelId="{9BFFAF5F-5C16-4ACE-A53B-D2002369E3B4}" type="presParOf" srcId="{FC9340D3-EC7C-4143-867A-6CF61968A6D7}" destId="{4C0E829C-EB3F-426E-85F6-8818EFC7CDBD}" srcOrd="1" destOrd="0" presId="urn:microsoft.com/office/officeart/2005/8/layout/cycle6"/>
    <dgm:cxn modelId="{2671F64F-4253-48CD-8291-872D6F1E1A76}" type="presParOf" srcId="{FC9340D3-EC7C-4143-867A-6CF61968A6D7}" destId="{BFFAA90E-4050-40BB-8D02-F7D9DE362E3C}" srcOrd="2" destOrd="0" presId="urn:microsoft.com/office/officeart/2005/8/layout/cycle6"/>
    <dgm:cxn modelId="{8CD55C7D-2174-4750-B8CB-8F715BB11566}" type="presParOf" srcId="{FC9340D3-EC7C-4143-867A-6CF61968A6D7}" destId="{0D3843CE-F19D-4682-A9C6-59910E42E64E}" srcOrd="3" destOrd="0" presId="urn:microsoft.com/office/officeart/2005/8/layout/cycle6"/>
    <dgm:cxn modelId="{CF56EFA7-A631-4A39-808D-BA9C54C4F267}" type="presParOf" srcId="{FC9340D3-EC7C-4143-867A-6CF61968A6D7}" destId="{704FA11B-464C-4756-8660-75E542322F72}" srcOrd="4" destOrd="0" presId="urn:microsoft.com/office/officeart/2005/8/layout/cycle6"/>
    <dgm:cxn modelId="{F3F73CBE-BCF0-4A48-81E9-DB9CC24B1259}" type="presParOf" srcId="{FC9340D3-EC7C-4143-867A-6CF61968A6D7}" destId="{8076C4E5-808D-450D-9C8A-102CFB09B649}" srcOrd="5" destOrd="0" presId="urn:microsoft.com/office/officeart/2005/8/layout/cycle6"/>
    <dgm:cxn modelId="{6D6796FF-ED4F-4330-B0E6-491034BD7776}" type="presParOf" srcId="{FC9340D3-EC7C-4143-867A-6CF61968A6D7}" destId="{BD3847C3-D282-479A-B4E3-7480CF8AA7F3}" srcOrd="6" destOrd="0" presId="urn:microsoft.com/office/officeart/2005/8/layout/cycle6"/>
    <dgm:cxn modelId="{033E2546-F973-4581-9B60-26F78A37A33F}" type="presParOf" srcId="{FC9340D3-EC7C-4143-867A-6CF61968A6D7}" destId="{AD450E5B-8F90-4F96-B677-0639635824C1}" srcOrd="7" destOrd="0" presId="urn:microsoft.com/office/officeart/2005/8/layout/cycle6"/>
    <dgm:cxn modelId="{09E50A82-87D7-496A-B5F4-2E14B2ECCB58}" type="presParOf" srcId="{FC9340D3-EC7C-4143-867A-6CF61968A6D7}" destId="{A35C257D-85C5-44B1-B7F2-C5CDDFFC20EF}" srcOrd="8" destOrd="0" presId="urn:microsoft.com/office/officeart/2005/8/layout/cycle6"/>
    <dgm:cxn modelId="{1B32F287-6CF3-4FAD-BB03-FCF2461B66CB}" type="presParOf" srcId="{FC9340D3-EC7C-4143-867A-6CF61968A6D7}" destId="{E0D42ACC-A88D-498F-A856-2FE5FC58FC39}" srcOrd="9" destOrd="0" presId="urn:microsoft.com/office/officeart/2005/8/layout/cycle6"/>
    <dgm:cxn modelId="{BABC1DF9-058F-4561-903A-B1CC6849BC16}" type="presParOf" srcId="{FC9340D3-EC7C-4143-867A-6CF61968A6D7}" destId="{B8754CA0-251B-4E93-AA2E-7F2BB9AF3042}" srcOrd="10" destOrd="0" presId="urn:microsoft.com/office/officeart/2005/8/layout/cycle6"/>
    <dgm:cxn modelId="{4A2CF9D5-D106-45E9-8B57-5FAC94B76ACB}" type="presParOf" srcId="{FC9340D3-EC7C-4143-867A-6CF61968A6D7}" destId="{2C0B6E5A-786C-4C58-976F-B22E1C33E480}" srcOrd="11" destOrd="0" presId="urn:microsoft.com/office/officeart/2005/8/layout/cycle6"/>
    <dgm:cxn modelId="{50BC071F-D764-4863-8745-63768297C8D1}" type="presParOf" srcId="{FC9340D3-EC7C-4143-867A-6CF61968A6D7}" destId="{C80E5AC9-A335-4705-B5F2-E6323A84D66F}" srcOrd="12" destOrd="0" presId="urn:microsoft.com/office/officeart/2005/8/layout/cycle6"/>
    <dgm:cxn modelId="{B246651A-7C6C-4B0F-BFCF-FB4C95D65436}" type="presParOf" srcId="{FC9340D3-EC7C-4143-867A-6CF61968A6D7}" destId="{4B9DEC07-7A05-4617-BDFE-8FD933EB1BD0}" srcOrd="13" destOrd="0" presId="urn:microsoft.com/office/officeart/2005/8/layout/cycle6"/>
    <dgm:cxn modelId="{57725F8E-1B54-4D8B-8779-C5493F6F0BCE}" type="presParOf" srcId="{FC9340D3-EC7C-4143-867A-6CF61968A6D7}" destId="{92B9F659-EBA6-4F1C-A08D-64DCB11C379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21B22-FF4F-49DC-86D6-A4F36A58EE0B}">
      <dsp:nvSpPr>
        <dsp:cNvPr id="0" name=""/>
        <dsp:cNvSpPr/>
      </dsp:nvSpPr>
      <dsp:spPr>
        <a:xfrm>
          <a:off x="3146090" y="2983"/>
          <a:ext cx="2160002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Прием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 </a:t>
          </a:r>
          <a:r>
            <a:rPr lang="ru-RU" sz="1600" kern="1200" dirty="0"/>
            <a:t>новых членов Ассоциации</a:t>
          </a:r>
        </a:p>
      </dsp:txBody>
      <dsp:txXfrm>
        <a:off x="3199307" y="56200"/>
        <a:ext cx="2053568" cy="983730"/>
      </dsp:txXfrm>
    </dsp:sp>
    <dsp:sp modelId="{BFFAA90E-4050-40BB-8D02-F7D9DE362E3C}">
      <dsp:nvSpPr>
        <dsp:cNvPr id="0" name=""/>
        <dsp:cNvSpPr/>
      </dsp:nvSpPr>
      <dsp:spPr>
        <a:xfrm>
          <a:off x="2946905" y="827007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2374754" y="8704"/>
              </a:moveTo>
              <a:arcTo wR="2180128" hR="2180128" stAng="16507305" swAng="24705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843CE-F19D-4682-A9C6-59910E42E64E}">
      <dsp:nvSpPr>
        <dsp:cNvPr id="0" name=""/>
        <dsp:cNvSpPr/>
      </dsp:nvSpPr>
      <dsp:spPr>
        <a:xfrm>
          <a:off x="5832645" y="1512170"/>
          <a:ext cx="2160002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Развитие </a:t>
          </a:r>
          <a:r>
            <a:rPr lang="ru-RU" sz="1800" b="0" kern="1200" dirty="0"/>
            <a:t>региональных отделений</a:t>
          </a:r>
          <a:endParaRPr lang="ru-RU" sz="1600" b="0" kern="1200" dirty="0"/>
        </a:p>
      </dsp:txBody>
      <dsp:txXfrm>
        <a:off x="5885862" y="1565387"/>
        <a:ext cx="2053568" cy="983730"/>
      </dsp:txXfrm>
    </dsp:sp>
    <dsp:sp modelId="{8076C4E5-808D-450D-9C8A-102CFB09B649}">
      <dsp:nvSpPr>
        <dsp:cNvPr id="0" name=""/>
        <dsp:cNvSpPr/>
      </dsp:nvSpPr>
      <dsp:spPr>
        <a:xfrm>
          <a:off x="2687819" y="-67789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4301208" y="2684095"/>
              </a:moveTo>
              <a:arcTo wR="2180128" hR="2180128" stAng="801936" swAng="22601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847C3-D282-479A-B4E3-7480CF8AA7F3}">
      <dsp:nvSpPr>
        <dsp:cNvPr id="0" name=""/>
        <dsp:cNvSpPr/>
      </dsp:nvSpPr>
      <dsp:spPr>
        <a:xfrm>
          <a:off x="4680525" y="3816431"/>
          <a:ext cx="226799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Представление</a:t>
          </a:r>
          <a:r>
            <a:rPr lang="ru-RU" sz="1800" kern="1200" dirty="0"/>
            <a:t> </a:t>
          </a:r>
          <a:r>
            <a:rPr lang="ru-RU" sz="1800" b="1" kern="1200" dirty="0"/>
            <a:t>интересов Ассоциации</a:t>
          </a:r>
        </a:p>
      </dsp:txBody>
      <dsp:txXfrm>
        <a:off x="4733742" y="3869648"/>
        <a:ext cx="2161561" cy="983730"/>
      </dsp:txXfrm>
    </dsp:sp>
    <dsp:sp modelId="{A35C257D-85C5-44B1-B7F2-C5CDDFFC20EF}">
      <dsp:nvSpPr>
        <dsp:cNvPr id="0" name=""/>
        <dsp:cNvSpPr/>
      </dsp:nvSpPr>
      <dsp:spPr>
        <a:xfrm>
          <a:off x="2164364" y="616593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2718486" y="4292741"/>
              </a:moveTo>
              <a:arcTo wR="2180128" hR="2180128" stAng="4542215" swAng="17156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42ACC-A88D-498F-A856-2FE5FC58FC39}">
      <dsp:nvSpPr>
        <dsp:cNvPr id="0" name=""/>
        <dsp:cNvSpPr/>
      </dsp:nvSpPr>
      <dsp:spPr>
        <a:xfrm>
          <a:off x="1433263" y="3816422"/>
          <a:ext cx="257691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Формирование позиции Ассоциации по ключевым вопросам</a:t>
          </a:r>
          <a:endParaRPr lang="ru-RU" sz="1600" kern="1200" dirty="0"/>
        </a:p>
      </dsp:txBody>
      <dsp:txXfrm>
        <a:off x="1486480" y="3869639"/>
        <a:ext cx="2470481" cy="983730"/>
      </dsp:txXfrm>
    </dsp:sp>
    <dsp:sp modelId="{2C0B6E5A-786C-4C58-976F-B22E1C33E480}">
      <dsp:nvSpPr>
        <dsp:cNvPr id="0" name=""/>
        <dsp:cNvSpPr/>
      </dsp:nvSpPr>
      <dsp:spPr>
        <a:xfrm>
          <a:off x="1443388" y="-88806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835674" y="3896346"/>
              </a:moveTo>
              <a:arcTo wR="2180128" hR="2180128" stAng="7684470" swAng="22793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E5AC9-A335-4705-B5F2-E6323A84D66F}">
      <dsp:nvSpPr>
        <dsp:cNvPr id="0" name=""/>
        <dsp:cNvSpPr/>
      </dsp:nvSpPr>
      <dsp:spPr>
        <a:xfrm>
          <a:off x="451111" y="1512164"/>
          <a:ext cx="226799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Проведение </a:t>
          </a:r>
          <a:r>
            <a:rPr lang="ru-RU" sz="1600" b="0" kern="1200" dirty="0"/>
            <a:t>мероприятий под эгидой Ассоциации</a:t>
          </a:r>
        </a:p>
      </dsp:txBody>
      <dsp:txXfrm>
        <a:off x="504328" y="1565381"/>
        <a:ext cx="2161561" cy="983730"/>
      </dsp:txXfrm>
    </dsp:sp>
    <dsp:sp modelId="{92B9F659-EBA6-4F1C-A08D-64DCB11C3795}">
      <dsp:nvSpPr>
        <dsp:cNvPr id="0" name=""/>
        <dsp:cNvSpPr/>
      </dsp:nvSpPr>
      <dsp:spPr>
        <a:xfrm>
          <a:off x="1199126" y="821869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598889" y="679247"/>
              </a:moveTo>
              <a:arcTo wR="2180128" hR="2180128" stAng="13410390" swAng="23972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A424FE-1021-4AFE-A023-B47C8B4AC14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68882"/>
            <a:ext cx="9144000" cy="410445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002060"/>
                </a:solidFill>
              </a:rPr>
              <a:t>ОТЧЕТ ПРЕЗИДЕНТА</a:t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sz="5400" b="1" dirty="0">
                <a:solidFill>
                  <a:srgbClr val="002060"/>
                </a:solidFill>
              </a:rPr>
              <a:t>и ПРЕДСЕДАТЕЛЯ СОВЕТА</a:t>
            </a:r>
            <a:br>
              <a:rPr lang="ru-RU" sz="54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о результатах финансово-хозяйственной и организационной деятельности Партнерства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75856" y="6017123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1800" b="1" dirty="0">
                <a:solidFill>
                  <a:srgbClr val="0070C0"/>
                </a:solidFill>
              </a:rPr>
              <a:t>08 октября 2021 года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1988840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В рамках внеплановой проверки отчет должен проверяться в полном объеме, а не по фактам, изложенным в жалобе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283968" y="2996952"/>
            <a:ext cx="338437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3528" y="112474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70C0"/>
                </a:solidFill>
              </a:rPr>
              <a:t>Предложение </a:t>
            </a:r>
            <a:r>
              <a:rPr lang="ru-RU" sz="3200" b="1" dirty="0" err="1">
                <a:solidFill>
                  <a:srgbClr val="0070C0"/>
                </a:solidFill>
              </a:rPr>
              <a:t>МинЭк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«ответственность»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504" y="3789040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Отчет не соответствует требованиям законодательства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4365104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Отчет вводит в заблуждение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9552" y="501317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Аналоги не соответствуют объекту оценки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552" y="551723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- …</a:t>
            </a:r>
          </a:p>
        </p:txBody>
      </p:sp>
    </p:spTree>
    <p:extLst>
      <p:ext uri="{BB962C8B-B14F-4D97-AF65-F5344CB8AC3E}">
        <p14:creationId xmlns:p14="http://schemas.microsoft.com/office/powerpoint/2010/main" val="221139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3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5" name="Picture 2" descr="http://khpg.org/files/photos/15650862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31307" y="0"/>
            <a:ext cx="11124087" cy="6858000"/>
          </a:xfrm>
          <a:prstGeom prst="rect">
            <a:avLst/>
          </a:prstGeom>
          <a:noFill/>
        </p:spPr>
      </p:pic>
      <p:pic>
        <p:nvPicPr>
          <p:cNvPr id="4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-1"/>
            <a:ext cx="5904656" cy="6861251"/>
          </a:xfrm>
          <a:prstGeom prst="rect">
            <a:avLst/>
          </a:prstGeom>
          <a:solidFill>
            <a:srgbClr val="FFFFCC"/>
          </a:solidFill>
        </p:spPr>
      </p:pic>
    </p:spTree>
    <p:extLst>
      <p:ext uri="{BB962C8B-B14F-4D97-AF65-F5344CB8AC3E}">
        <p14:creationId xmlns:p14="http://schemas.microsoft.com/office/powerpoint/2010/main" val="58847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63109" t="9221" r="6232" b="44890"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11541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2. Обращение Ольги Туевой</a:t>
            </a:r>
          </a:p>
          <a:p>
            <a:pPr algn="ctr">
              <a:spcBef>
                <a:spcPts val="600"/>
              </a:spcBef>
            </a:pPr>
            <a:r>
              <a:rPr lang="ru-RU" sz="3200" b="1" dirty="0">
                <a:solidFill>
                  <a:srgbClr val="002060"/>
                </a:solidFill>
              </a:rPr>
              <a:t>(попытка обвинения по ст.307 УК РФ)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140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5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5589240"/>
            <a:ext cx="2664296" cy="11332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71572" t="6129" r="11166" b="20323"/>
          <a:stretch>
            <a:fillRect/>
          </a:stretch>
        </p:blipFill>
        <p:spPr bwMode="auto">
          <a:xfrm>
            <a:off x="539552" y="980728"/>
            <a:ext cx="4067944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316416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Обращение в Национальное объединение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</a:rPr>
              <a:t>СРО оценщиков «Союз СОО»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71113" t="4839" r="11384" b="19355"/>
          <a:stretch>
            <a:fillRect/>
          </a:stretch>
        </p:blipFill>
        <p:spPr bwMode="auto">
          <a:xfrm>
            <a:off x="4716016" y="1052736"/>
            <a:ext cx="3960440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8316416" y="0"/>
            <a:ext cx="827584" cy="10527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9DF115-2DAC-471E-AE26-58866ED72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0"/>
            <a:ext cx="971600" cy="967705"/>
          </a:xfrm>
          <a:prstGeom prst="rect">
            <a:avLst/>
          </a:prstGeom>
        </p:spPr>
      </p:pic>
      <p:pic>
        <p:nvPicPr>
          <p:cNvPr id="11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1484784"/>
            <a:ext cx="3578329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18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492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2060"/>
                </a:solidFill>
                <a:latin typeface="Calibri" panose="020F0502020204030204" pitchFamily="34" charset="0"/>
              </a:rPr>
              <a:t>3. О необходимости размещения СНИЛС на сайтах СРОО</a:t>
            </a:r>
            <a:endParaRPr lang="ru-RU" sz="2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71234" t="8304" r="10118" b="19723"/>
          <a:stretch>
            <a:fillRect/>
          </a:stretch>
        </p:blipFill>
        <p:spPr bwMode="auto">
          <a:xfrm>
            <a:off x="0" y="476672"/>
            <a:ext cx="4572000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70003" t="13517" r="9666" b="50216"/>
          <a:stretch>
            <a:fillRect/>
          </a:stretch>
        </p:blipFill>
        <p:spPr bwMode="auto">
          <a:xfrm>
            <a:off x="4644008" y="692696"/>
            <a:ext cx="44999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4" cstate="print"/>
          <a:srcRect l="70099" t="7479" r="10002" b="58132"/>
          <a:stretch>
            <a:fillRect/>
          </a:stretch>
        </p:blipFill>
        <p:spPr bwMode="auto">
          <a:xfrm>
            <a:off x="4716016" y="3717032"/>
            <a:ext cx="44279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273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4. 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ÐÐ°ÑÑÐ¸Ð½ÐºÐ¸ Ð¿Ð¾ Ð·Ð°Ð¿ÑÐ¾ÑÑ ÐºÑÐ¾ Ð¸Ð· Ð¶Ð¸Ð²Ð¾ÑÐ½ÑÑ Ð±ÑÑÑÑÐµ Ð·Ð°Ð»ÐµÐ·ÐµÑ Ð½Ð° Ð´ÐµÑÐµÐ²Ð¾ ÐºÐ°ÑÑÐ¸Ð½ÐºÐ° ÑÐ¼Ð¾Ñ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8971"/>
            <a:ext cx="8135101" cy="55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57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l="20191" t="13909" r="59262" b="7165"/>
          <a:stretch>
            <a:fillRect/>
          </a:stretch>
        </p:blipFill>
        <p:spPr bwMode="auto">
          <a:xfrm>
            <a:off x="251520" y="1210578"/>
            <a:ext cx="4104456" cy="5647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 l="36648" t="14114" r="43799" b="7808"/>
          <a:stretch>
            <a:fillRect/>
          </a:stretch>
        </p:blipFill>
        <p:spPr bwMode="auto">
          <a:xfrm>
            <a:off x="4788024" y="1124744"/>
            <a:ext cx="4032448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404664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Позиция и предложения Союза СОО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0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-10852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21270" t="13814" r="59559" b="8238"/>
          <a:stretch>
            <a:fillRect/>
          </a:stretch>
        </p:blipFill>
        <p:spPr bwMode="auto">
          <a:xfrm>
            <a:off x="0" y="1700808"/>
            <a:ext cx="3995936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rcRect l="71481" t="8304" r="9969" b="16955"/>
          <a:stretch>
            <a:fillRect/>
          </a:stretch>
        </p:blipFill>
        <p:spPr bwMode="auto">
          <a:xfrm>
            <a:off x="4788024" y="1484784"/>
            <a:ext cx="4355976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Два письма на имя Министра экономического развития РФ, три письма на имя Председателя Правительства РФ, письмо на имя Президента РФ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058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2474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Заседание в Государственной Думе,  25 февраля 2021 года</a:t>
            </a:r>
            <a:endParaRPr lang="ru-RU" dirty="0"/>
          </a:p>
        </p:txBody>
      </p:sp>
      <p:pic>
        <p:nvPicPr>
          <p:cNvPr id="18434" name="Picture 2" descr="https://srosovet.ru/content/editor/news/2021/02.2021/3.jpg"/>
          <p:cNvPicPr>
            <a:picLocks noChangeAspect="1" noChangeArrowheads="1"/>
          </p:cNvPicPr>
          <p:nvPr/>
        </p:nvPicPr>
        <p:blipFill>
          <a:blip r:embed="rId2" cstate="print"/>
          <a:srcRect t="33914"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962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Ведомственный квалификационный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экзамен Оценщиков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19230" t="22145" r="59725" b="3693"/>
          <a:stretch>
            <a:fillRect/>
          </a:stretch>
        </p:blipFill>
        <p:spPr bwMode="auto">
          <a:xfrm>
            <a:off x="0" y="1268760"/>
            <a:ext cx="4464496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rot="10800000" flipV="1">
            <a:off x="5076056" y="1778043"/>
            <a:ext cx="3672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Поправки в Приказ Минэкономразвития России №257, предусматривающие упрощенный порядок сдачи квалификационного экзамена утверждены 08.04.2021.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Ждем регистрации Приказа с изменениями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</a:rPr>
              <a:t>в Минюсте.</a:t>
            </a:r>
            <a:endParaRPr lang="ru-RU" sz="2400" dirty="0"/>
          </a:p>
        </p:txBody>
      </p:sp>
      <p:pic>
        <p:nvPicPr>
          <p:cNvPr id="12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84784"/>
            <a:ext cx="4032720" cy="511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835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" name="Picture 4" descr="http://bsotp.files.wordpress.com/2010/03/yin-ya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997">
            <a:off x="2532723" y="1587561"/>
            <a:ext cx="4188402" cy="410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9512" y="692696"/>
            <a:ext cx="3233021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r"/>
            <a:r>
              <a:rPr lang="ru-RU" sz="4000" b="1" dirty="0">
                <a:solidFill>
                  <a:srgbClr val="002060"/>
                </a:solidFill>
                <a:latin typeface="+mn-lt"/>
              </a:rPr>
              <a:t>внешняя деятельность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40152" y="5187470"/>
            <a:ext cx="360678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C00000"/>
                </a:solidFill>
                <a:latin typeface="+mn-lt"/>
              </a:rPr>
              <a:t>внутренняя деятельность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592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  <a:latin typeface="Calibri" panose="020F0502020204030204" pitchFamily="34" charset="0"/>
              </a:rPr>
              <a:t>5. Всероссийский Форум оценщиков</a:t>
            </a:r>
          </a:p>
        </p:txBody>
      </p:sp>
      <p:pic>
        <p:nvPicPr>
          <p:cNvPr id="48130" name="Picture 2" descr="https://srosovet.ru/content/editor/news/2020/03122020/Obcshaya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231198" cy="3240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764704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«Оценочная деятельность: новая реальность, вызовы и возможности для развития»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733256"/>
            <a:ext cx="914400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09 декабря 2020 года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38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rcRect l="68152" t="4063" r="21379" b="32171"/>
          <a:stretch>
            <a:fillRect/>
          </a:stretch>
        </p:blipFill>
        <p:spPr bwMode="auto">
          <a:xfrm>
            <a:off x="4716016" y="0"/>
            <a:ext cx="4427984" cy="729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179512" y="1988840"/>
            <a:ext cx="3816424" cy="18722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2132856"/>
            <a:ext cx="1944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360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2852936"/>
            <a:ext cx="2736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2690962">
            <a:off x="4458121" y="30875"/>
            <a:ext cx="203670" cy="264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364088" y="0"/>
            <a:ext cx="79208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78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-108520" y="8012"/>
            <a:ext cx="925252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       Круглый стол в ОП РФ</a:t>
            </a:r>
          </a:p>
          <a:p>
            <a:pPr>
              <a:spcBef>
                <a:spcPts val="600"/>
              </a:spcBef>
              <a:spcAft>
                <a:spcPts val="1800"/>
              </a:spcAft>
            </a:pPr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19 октября с 15 до 18 часов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010F549-7075-43FF-9578-8DFFBB326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4468"/>
            <a:ext cx="1935505" cy="224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D66AFE7-FB2B-4464-AE9A-834F82E7A21B}"/>
              </a:ext>
            </a:extLst>
          </p:cNvPr>
          <p:cNvSpPr/>
          <p:nvPr/>
        </p:nvSpPr>
        <p:spPr>
          <a:xfrm>
            <a:off x="0" y="2802410"/>
            <a:ext cx="9144000" cy="403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Саморегулирование оценочной деятельности как необходимое условие существования и развития института независимой оценки собственности. Роль института независимой оценки, взаимодействие отрасли с судебными, исполнительными, законодательными, правоохранительными, </a:t>
            </a:r>
            <a:r>
              <a:rPr lang="ru-RU" sz="3200" b="1" dirty="0" err="1">
                <a:solidFill>
                  <a:srgbClr val="002060"/>
                </a:solidFill>
              </a:rPr>
              <a:t>надзорно</a:t>
            </a:r>
            <a:r>
              <a:rPr lang="ru-RU" sz="3200" b="1" dirty="0">
                <a:solidFill>
                  <a:srgbClr val="002060"/>
                </a:solidFill>
              </a:rPr>
              <a:t>-контрольными органами власти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92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0" y="-99392"/>
            <a:ext cx="9144000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ru-RU" sz="4200" b="1" dirty="0">
                <a:solidFill>
                  <a:srgbClr val="002060"/>
                </a:solidFill>
                <a:latin typeface="Calibri" panose="020F0502020204030204" pitchFamily="34" charset="0"/>
              </a:rPr>
              <a:t>                     Преемственность</a:t>
            </a:r>
          </a:p>
          <a:p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ru-RU" sz="42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D:\Алексей\фото\Каминский АВ для сборника ТПП РФ.jpg">
            <a:extLst>
              <a:ext uri="{FF2B5EF4-FFF2-40B4-BE49-F238E27FC236}">
                <a16:creationId xmlns:a16="http://schemas.microsoft.com/office/drawing/2014/main" id="{A6FF1112-B0E4-4CCC-BA20-C3C62E012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6019" y="3224560"/>
            <a:ext cx="2376264" cy="2726495"/>
          </a:xfrm>
          <a:prstGeom prst="rect">
            <a:avLst/>
          </a:prstGeom>
          <a:noFill/>
        </p:spPr>
      </p:pic>
      <p:pic>
        <p:nvPicPr>
          <p:cNvPr id="2" name="Picture 2" descr="Директор Ассоциации">
            <a:extLst>
              <a:ext uri="{FF2B5EF4-FFF2-40B4-BE49-F238E27FC236}">
                <a16:creationId xmlns:a16="http://schemas.microsoft.com/office/drawing/2014/main" id="{5C93FB6B-EE13-431B-BB0A-638BEE0460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21575" r="24439" b="31454"/>
          <a:stretch/>
        </p:blipFill>
        <p:spPr bwMode="auto">
          <a:xfrm>
            <a:off x="5436096" y="3254648"/>
            <a:ext cx="2329361" cy="267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BD648C-31FC-4878-BE0E-9CE97728C2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242" y="116632"/>
            <a:ext cx="1240990" cy="123601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116BD2-D7D9-4BCD-8AB9-580A47491A52}"/>
              </a:ext>
            </a:extLst>
          </p:cNvPr>
          <p:cNvSpPr/>
          <p:nvPr/>
        </p:nvSpPr>
        <p:spPr>
          <a:xfrm>
            <a:off x="287524" y="1268760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Председатель Национального объединения СРО оценщиков «Союз СОО»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E213FC-61AB-485C-8CEC-88F7572A8B8C}"/>
              </a:ext>
            </a:extLst>
          </p:cNvPr>
          <p:cNvSpPr/>
          <p:nvPr/>
        </p:nvSpPr>
        <p:spPr>
          <a:xfrm>
            <a:off x="1424487" y="2727377"/>
            <a:ext cx="2528256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2019 – май 2021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1F4F9D-217E-4644-87EE-96990157302B}"/>
              </a:ext>
            </a:extLst>
          </p:cNvPr>
          <p:cNvSpPr/>
          <p:nvPr/>
        </p:nvSpPr>
        <p:spPr>
          <a:xfrm>
            <a:off x="5540918" y="2742294"/>
            <a:ext cx="1875835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Май 2021 – н/в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089387-A6EC-4077-AD9F-6C1512476382}"/>
              </a:ext>
            </a:extLst>
          </p:cNvPr>
          <p:cNvSpPr/>
          <p:nvPr/>
        </p:nvSpPr>
        <p:spPr>
          <a:xfrm>
            <a:off x="1765969" y="6180821"/>
            <a:ext cx="1936364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А.В. Каминский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E093244-8BE1-4FCF-9B94-DC0D7CAB2197}"/>
              </a:ext>
            </a:extLst>
          </p:cNvPr>
          <p:cNvSpPr/>
          <p:nvPr/>
        </p:nvSpPr>
        <p:spPr>
          <a:xfrm>
            <a:off x="6000474" y="6124393"/>
            <a:ext cx="1377557" cy="4001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А.Н. Луняк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2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456" y="4708155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4708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4400" b="1" dirty="0">
                <a:solidFill>
                  <a:srgbClr val="002060"/>
                </a:solidFill>
              </a:rPr>
              <a:t>Утвердить Отчет Президента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Ассоциации «СРОО ЭС»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о результатах финансово-хозяйственной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и организационной деятельности Ассоциации «СРОО ЭС» в 2020 г.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(формулировка решения, выносимого на голосование)</a:t>
            </a:r>
          </a:p>
        </p:txBody>
      </p:sp>
    </p:spTree>
    <p:extLst>
      <p:ext uri="{BB962C8B-B14F-4D97-AF65-F5344CB8AC3E}">
        <p14:creationId xmlns:p14="http://schemas.microsoft.com/office/powerpoint/2010/main" val="3741475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992" y="980728"/>
            <a:ext cx="87490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Функции Совета – </a:t>
            </a:r>
            <a:r>
              <a:rPr lang="ru-RU" sz="2400" dirty="0">
                <a:solidFill>
                  <a:srgbClr val="0070C0"/>
                </a:solidFill>
              </a:rPr>
              <a:t>управление Партнерством в период между общими собраниями членов.</a:t>
            </a:r>
          </a:p>
          <a:p>
            <a:pPr algn="ctr">
              <a:spcBef>
                <a:spcPts val="1200"/>
              </a:spcBef>
            </a:pPr>
            <a:r>
              <a:rPr lang="ru-RU" sz="2400" b="1" dirty="0">
                <a:solidFill>
                  <a:srgbClr val="0070C0"/>
                </a:solidFill>
              </a:rPr>
              <a:t>Состав Совета по состоянию на </a:t>
            </a:r>
            <a:r>
              <a:rPr lang="en-US" sz="2400" b="1" dirty="0">
                <a:solidFill>
                  <a:srgbClr val="0070C0"/>
                </a:solidFill>
              </a:rPr>
              <a:t>08</a:t>
            </a:r>
            <a:r>
              <a:rPr lang="ru-RU" sz="2400" b="1" dirty="0">
                <a:solidFill>
                  <a:srgbClr val="0070C0"/>
                </a:solidFill>
              </a:rPr>
              <a:t>.10.20</a:t>
            </a:r>
            <a:r>
              <a:rPr lang="en-US" sz="2400" b="1" dirty="0">
                <a:solidFill>
                  <a:srgbClr val="0070C0"/>
                </a:solidFill>
              </a:rPr>
              <a:t>2</a:t>
            </a:r>
            <a:r>
              <a:rPr lang="ru-RU" sz="2400" b="1" dirty="0">
                <a:solidFill>
                  <a:srgbClr val="0070C0"/>
                </a:solidFill>
              </a:rPr>
              <a:t>1 г.* :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5838" y="2245509"/>
            <a:ext cx="4522585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1.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 </a:t>
            </a:r>
            <a:r>
              <a:rPr lang="ru-RU" sz="2000" dirty="0" err="1">
                <a:cs typeface="Tahoma" pitchFamily="34" charset="0"/>
              </a:rPr>
              <a:t>Бобунов</a:t>
            </a:r>
            <a:r>
              <a:rPr lang="ru-RU" sz="2000" dirty="0">
                <a:cs typeface="Tahoma" pitchFamily="34" charset="0"/>
              </a:rPr>
              <a:t> Эдуард Анатольевич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2. </a:t>
            </a:r>
            <a:r>
              <a:rPr kumimoji="0" lang="ru-RU" sz="200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Бондарева Любовь Николаевна</a:t>
            </a:r>
            <a:endParaRPr kumimoji="0" lang="ru-RU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3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. </a:t>
            </a:r>
            <a:r>
              <a:rPr kumimoji="0" lang="ru-RU" sz="2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Бурмакина Надежда Петровна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4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. </a:t>
            </a:r>
            <a:r>
              <a:rPr kumimoji="0" lang="ru-RU" sz="200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Голощапова Татьяна</a:t>
            </a:r>
            <a:r>
              <a:rPr kumimoji="0" lang="ru-RU" sz="2000" i="0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 Васильевна</a:t>
            </a:r>
            <a:endParaRPr kumimoji="0" lang="ru-RU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5. </a:t>
            </a:r>
            <a:r>
              <a:rPr lang="ru-RU" sz="2000" dirty="0">
                <a:cs typeface="Tahoma" pitchFamily="34" charset="0"/>
              </a:rPr>
              <a:t>Демина Марина Юрьевна</a:t>
            </a:r>
            <a:endParaRPr kumimoji="0" lang="ru-RU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6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.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 </a:t>
            </a:r>
            <a:r>
              <a:rPr lang="ru-RU" sz="2000" dirty="0">
                <a:cs typeface="Tahoma" pitchFamily="34" charset="0"/>
              </a:rPr>
              <a:t>Дудко Владимир Григорьевич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i="0" strike="noStrike" cap="none" normalizeH="0" baseline="0" dirty="0">
                <a:ln>
                  <a:noFill/>
                </a:ln>
                <a:effectLst/>
                <a:cs typeface="Tahoma" pitchFamily="34" charset="0"/>
              </a:rPr>
              <a:t>7. </a:t>
            </a:r>
            <a:r>
              <a:rPr kumimoji="0" lang="ru-RU" sz="2000" i="0" strike="noStrike" cap="none" normalizeH="0" baseline="0" dirty="0" err="1">
                <a:ln>
                  <a:noFill/>
                </a:ln>
                <a:effectLst/>
                <a:cs typeface="Tahoma" pitchFamily="34" charset="0"/>
              </a:rPr>
              <a:t>Жарский</a:t>
            </a:r>
            <a:r>
              <a:rPr kumimoji="0" lang="ru-RU" sz="2000" i="0" strike="noStrike" cap="none" normalizeH="0" baseline="0" dirty="0">
                <a:ln>
                  <a:noFill/>
                </a:ln>
                <a:effectLst/>
                <a:cs typeface="Tahoma" pitchFamily="34" charset="0"/>
              </a:rPr>
              <a:t> Илья Павлович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8. </a:t>
            </a:r>
            <a:r>
              <a:rPr kumimoji="0" lang="ru-RU" sz="2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Иванова Ирина Владимировна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9</a:t>
            </a:r>
            <a:r>
              <a:rPr kumimoji="0" lang="ru-RU" sz="2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. Иллювиев Василий Романович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10. </a:t>
            </a:r>
            <a:r>
              <a:rPr kumimoji="0" lang="ru-RU" sz="200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Ильин Максим Олегович</a:t>
            </a: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11. </a:t>
            </a:r>
            <a:r>
              <a:rPr lang="ru-RU" sz="2000" dirty="0">
                <a:cs typeface="Tahoma" pitchFamily="34" charset="0"/>
              </a:rPr>
              <a:t>Калинкина Кира Евгеньевна</a:t>
            </a: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12. </a:t>
            </a:r>
            <a:r>
              <a:rPr lang="ru-RU" sz="2000" dirty="0">
                <a:cs typeface="Tahoma" pitchFamily="34" charset="0"/>
              </a:rPr>
              <a:t>Каминский Алексей Владимирович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3257" y="2420888"/>
            <a:ext cx="4572000" cy="38625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13. Кулаков Кирилл Юрьевич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14. Лебединский Владимир Игоревич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15. </a:t>
            </a:r>
            <a:r>
              <a:rPr lang="ru-RU" sz="2000" dirty="0">
                <a:cs typeface="Tahoma" pitchFamily="34" charset="0"/>
              </a:rPr>
              <a:t>Летунов Сергей Анатольевич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16. Матвеева Арина </a:t>
            </a:r>
            <a:r>
              <a:rPr lang="ru-RU" sz="2000" dirty="0" err="1">
                <a:cs typeface="Tahoma" pitchFamily="34" charset="0"/>
              </a:rPr>
              <a:t>Фаназилевна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17. </a:t>
            </a:r>
            <a:r>
              <a:rPr lang="ru-RU" sz="2000" dirty="0">
                <a:cs typeface="Tahoma" pitchFamily="34" charset="0"/>
              </a:rPr>
              <a:t>Москалёв Алексей Игоревич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18</a:t>
            </a:r>
            <a:r>
              <a:rPr lang="ru-RU" sz="2000" dirty="0">
                <a:cs typeface="Tahoma" pitchFamily="34" charset="0"/>
              </a:rPr>
              <a:t>. </a:t>
            </a:r>
            <a:r>
              <a:rPr lang="ru-RU" sz="2000" dirty="0" err="1">
                <a:cs typeface="Tahoma" pitchFamily="34" charset="0"/>
              </a:rPr>
              <a:t>Петруня</a:t>
            </a:r>
            <a:r>
              <a:rPr lang="ru-RU" sz="2000" dirty="0">
                <a:cs typeface="Tahoma" pitchFamily="34" charset="0"/>
              </a:rPr>
              <a:t> Людмила Николаевна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19. Путятин Александр Юрьевич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20. Романов Дмитрий Сергеевич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21. </a:t>
            </a:r>
            <a:r>
              <a:rPr lang="ru-RU" sz="2000" dirty="0" err="1">
                <a:cs typeface="Tahoma" pitchFamily="34" charset="0"/>
              </a:rPr>
              <a:t>Свиркова</a:t>
            </a:r>
            <a:r>
              <a:rPr lang="ru-RU" sz="2000" dirty="0">
                <a:cs typeface="Tahoma" pitchFamily="34" charset="0"/>
              </a:rPr>
              <a:t> Ирина Петровна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22. </a:t>
            </a:r>
            <a:r>
              <a:rPr lang="ru-RU" sz="2000" dirty="0"/>
              <a:t>Смолин Павел Александрович 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23. </a:t>
            </a:r>
            <a:r>
              <a:rPr lang="ru-RU" sz="2000" dirty="0" err="1">
                <a:cs typeface="Tahoma" pitchFamily="34" charset="0"/>
              </a:rPr>
              <a:t>Шабля</a:t>
            </a:r>
            <a:r>
              <a:rPr lang="ru-RU" sz="2000" dirty="0">
                <a:cs typeface="Tahoma" pitchFamily="34" charset="0"/>
              </a:rPr>
              <a:t> Егор Ярославович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709972" y="6519446"/>
            <a:ext cx="5454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/>
              <a:t>*</a:t>
            </a:r>
            <a:r>
              <a:rPr lang="en-US" sz="1600" i="1" dirty="0"/>
              <a:t> – </a:t>
            </a:r>
            <a:r>
              <a:rPr lang="ru-RU" sz="1600" i="1" dirty="0"/>
              <a:t>выделены члены Совета из регионов (16 человек </a:t>
            </a:r>
            <a:r>
              <a:rPr lang="en-US" sz="1600" i="1" dirty="0"/>
              <a:t>=</a:t>
            </a:r>
            <a:r>
              <a:rPr lang="ru-RU" sz="1600" i="1" dirty="0"/>
              <a:t> 70%)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Общая информация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002060"/>
                </a:solidFill>
              </a:rPr>
              <a:t>о Совете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39053614"/>
              </p:ext>
            </p:extLst>
          </p:nvPr>
        </p:nvGraphicFramePr>
        <p:xfrm>
          <a:off x="395536" y="1556792"/>
          <a:ext cx="839818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1"/>
            <a:ext cx="9144000" cy="112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Основные направления деятельности Совета в 2020 году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445396" y="3401705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68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заседаний</a:t>
            </a:r>
          </a:p>
        </p:txBody>
      </p:sp>
    </p:spTree>
    <p:extLst>
      <p:ext uri="{BB962C8B-B14F-4D97-AF65-F5344CB8AC3E}">
        <p14:creationId xmlns:p14="http://schemas.microsoft.com/office/powerpoint/2010/main" val="2741854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44" y="4721605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212" y="0"/>
            <a:ext cx="9144000" cy="4708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4400" b="1" dirty="0">
                <a:solidFill>
                  <a:srgbClr val="002060"/>
                </a:solidFill>
              </a:rPr>
              <a:t>Утвердить Отчет Совета Ассоциации «СРОО ЭС»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о результатах финансово-хозяйственной и организационной деятельности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</a:rPr>
              <a:t>Ассоциации «СРОО ЭС» в 2020 г.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(формулировка решения, выносимого на голосование)</a:t>
            </a:r>
          </a:p>
        </p:txBody>
      </p:sp>
    </p:spTree>
    <p:extLst>
      <p:ext uri="{BB962C8B-B14F-4D97-AF65-F5344CB8AC3E}">
        <p14:creationId xmlns:p14="http://schemas.microsoft.com/office/powerpoint/2010/main" val="2633772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1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dirty="0">
                <a:solidFill>
                  <a:srgbClr val="002060"/>
                </a:solidFill>
              </a:rPr>
              <a:t>ВМЕСТЕ МЫ - СИЛА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28</a:t>
            </a:fld>
            <a:endParaRPr lang="ru-RU" dirty="0"/>
          </a:p>
        </p:txBody>
      </p:sp>
      <p:pic>
        <p:nvPicPr>
          <p:cNvPr id="1026" name="Picture 2" descr="https://www.yanachalnik.ru/wp-content/uploads/2016/11/chelovek-iz-lyud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7107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9173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print">
              <a:alphaModFix amt="2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3499" y="1246108"/>
            <a:ext cx="7245894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9200" b="1" dirty="0">
                <a:solidFill>
                  <a:srgbClr val="00B050"/>
                </a:solidFill>
              </a:rPr>
              <a:t>1 324 </a:t>
            </a:r>
            <a:r>
              <a:rPr lang="ru-RU" sz="2400" b="1" dirty="0">
                <a:solidFill>
                  <a:srgbClr val="00B050"/>
                </a:solidFill>
              </a:rPr>
              <a:t>членов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03848" y="4221088"/>
            <a:ext cx="3038012" cy="24314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800" b="1" dirty="0">
                <a:solidFill>
                  <a:srgbClr val="FF0000"/>
                </a:solidFill>
              </a:rPr>
              <a:t>+68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с начала 2021 года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-4980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Численность Ассоциации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9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-4980"/>
            <a:ext cx="91440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Три наиболее крупных СРОО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www.zavodsporta.ru/media/catalog/product/cache/1/image/9df78eab33525d08d6e5fb8d27136e95/_/z/_zso__8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8856984" cy="616530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 rot="20998446">
            <a:off x="896929" y="1826045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>
                <a:solidFill>
                  <a:srgbClr val="00B050"/>
                </a:solidFill>
              </a:rPr>
              <a:t>ЭС</a:t>
            </a:r>
          </a:p>
        </p:txBody>
      </p:sp>
      <p:sp>
        <p:nvSpPr>
          <p:cNvPr id="9" name="TextBox 8"/>
          <p:cNvSpPr txBox="1"/>
          <p:nvPr/>
        </p:nvSpPr>
        <p:spPr>
          <a:xfrm rot="20933160">
            <a:off x="3480812" y="1199824"/>
            <a:ext cx="260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</a:rPr>
              <a:t>РОО</a:t>
            </a:r>
          </a:p>
        </p:txBody>
      </p:sp>
      <p:sp>
        <p:nvSpPr>
          <p:cNvPr id="10" name="TextBox 9"/>
          <p:cNvSpPr txBox="1"/>
          <p:nvPr/>
        </p:nvSpPr>
        <p:spPr>
          <a:xfrm rot="20945230">
            <a:off x="6650027" y="1594131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</a:rPr>
              <a:t>СМАО</a:t>
            </a:r>
          </a:p>
        </p:txBody>
      </p:sp>
      <p:sp>
        <p:nvSpPr>
          <p:cNvPr id="12" name="TextBox 11"/>
          <p:cNvSpPr txBox="1"/>
          <p:nvPr/>
        </p:nvSpPr>
        <p:spPr>
          <a:xfrm rot="20609487">
            <a:off x="1953525" y="553303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1324 чел.</a:t>
            </a:r>
          </a:p>
        </p:txBody>
      </p:sp>
      <p:sp>
        <p:nvSpPr>
          <p:cNvPr id="13" name="TextBox 12"/>
          <p:cNvSpPr txBox="1"/>
          <p:nvPr/>
        </p:nvSpPr>
        <p:spPr>
          <a:xfrm rot="20404844">
            <a:off x="6991591" y="3861933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1111 чел.</a:t>
            </a:r>
          </a:p>
        </p:txBody>
      </p:sp>
      <p:sp>
        <p:nvSpPr>
          <p:cNvPr id="14" name="TextBox 13"/>
          <p:cNvSpPr txBox="1"/>
          <p:nvPr/>
        </p:nvSpPr>
        <p:spPr>
          <a:xfrm rot="20404844">
            <a:off x="4831351" y="4726029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2675 чел.</a:t>
            </a:r>
          </a:p>
        </p:txBody>
      </p:sp>
    </p:spTree>
    <p:extLst>
      <p:ext uri="{BB962C8B-B14F-4D97-AF65-F5344CB8AC3E}">
        <p14:creationId xmlns:p14="http://schemas.microsoft.com/office/powerpoint/2010/main" val="22814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 ÐÐ Ð¡Ð Ð">
            <a:extLst>
              <a:ext uri="{FF2B5EF4-FFF2-40B4-BE49-F238E27FC236}">
                <a16:creationId xmlns:a16="http://schemas.microsoft.com/office/drawing/2014/main" id="{50DA9475-41D2-4440-847E-77FA3E084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628800"/>
            <a:ext cx="577502" cy="104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6" descr="blob:https://web.whatsapp.com/48852529-ef80-4d98-b341-b63e7159610c">
            <a:extLst>
              <a:ext uri="{FF2B5EF4-FFF2-40B4-BE49-F238E27FC236}">
                <a16:creationId xmlns:a16="http://schemas.microsoft.com/office/drawing/2014/main" id="{8BF42FB0-2109-43A7-B431-D9A83EF4AA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342B726F-97CC-44E6-98DC-02792F0F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4878" y="1909983"/>
            <a:ext cx="1742935" cy="5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ÐÐ°ÑÑÐ¸Ð½ÐºÐ¸ Ð¿Ð¾ Ð·Ð°Ð¿ÑÐ¾ÑÑ Ð¡ÐÐÐ">
            <a:extLst>
              <a:ext uri="{FF2B5EF4-FFF2-40B4-BE49-F238E27FC236}">
                <a16:creationId xmlns:a16="http://schemas.microsoft.com/office/drawing/2014/main" id="{E6CB72B6-2E62-4806-B265-38A576E7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23" y="3440657"/>
            <a:ext cx="1013098" cy="53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ÐÐ°ÑÑÐ¸Ð½ÐºÐ¸ Ð¿Ð¾ Ð·Ð°Ð¿ÑÐ¾ÑÑ Ð¡ÐÐ Ð¡Ð Ð">
            <a:extLst>
              <a:ext uri="{FF2B5EF4-FFF2-40B4-BE49-F238E27FC236}">
                <a16:creationId xmlns:a16="http://schemas.microsoft.com/office/drawing/2014/main" id="{0B451513-C769-4640-97BC-7599CFB3F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906" y="2442949"/>
            <a:ext cx="699213" cy="69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ÐÐ°ÑÑÐ¸Ð½ÐºÐ¸ Ð¿Ð¾ Ð·Ð°Ð¿ÑÐ¾ÑÑ Ð¡Ð Ð ÐÐÐ¡Ð">
            <a:extLst>
              <a:ext uri="{FF2B5EF4-FFF2-40B4-BE49-F238E27FC236}">
                <a16:creationId xmlns:a16="http://schemas.microsoft.com/office/drawing/2014/main" id="{A7F71A75-B3B7-44F3-98F8-9ED4D2747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08" y="2491830"/>
            <a:ext cx="752929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ÐÐ°ÑÑÐ¸Ð½ÐºÐ¸ Ð¿Ð¾ Ð·Ð°Ð¿ÑÐ¾ÑÑ Ð¡Ð Ð ÐÐ ÐÐ">
            <a:extLst>
              <a:ext uri="{FF2B5EF4-FFF2-40B4-BE49-F238E27FC236}">
                <a16:creationId xmlns:a16="http://schemas.microsoft.com/office/drawing/2014/main" id="{34B85CDD-5290-4CAE-8D53-85B3692FE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29" y="3394921"/>
            <a:ext cx="996702" cy="6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ÐÐ°ÑÑÐ¸Ð½ÐºÐ¸ Ð¿Ð¾ Ð·Ð°Ð¿ÑÐ¾ÑÑ Ð¡Ð Ð Ð ÐÐ">
            <a:extLst>
              <a:ext uri="{FF2B5EF4-FFF2-40B4-BE49-F238E27FC236}">
                <a16:creationId xmlns:a16="http://schemas.microsoft.com/office/drawing/2014/main" id="{3C4672B3-2A91-43D3-B9AF-86E39E3DA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52003"/>
            <a:ext cx="1066243" cy="55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ÐÐ°ÑÑÐ¸Ð½ÐºÐ¸ Ð¿Ð¾ Ð·Ð°Ð¿ÑÐ¾ÑÑ Ð¡Ð Ð Ð¤Ð¡Ð">
            <a:extLst>
              <a:ext uri="{FF2B5EF4-FFF2-40B4-BE49-F238E27FC236}">
                <a16:creationId xmlns:a16="http://schemas.microsoft.com/office/drawing/2014/main" id="{C830BB44-C76C-4BA5-80F5-387CF263F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40" y="4392528"/>
            <a:ext cx="750265" cy="7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ÐÐ°ÑÑÐ¸Ð½ÐºÐ¸ Ð¿Ð¾ Ð·Ð°Ð¿ÑÐ¾ÑÑ Ð¡Ð Ð ÐÐ¡Ð">
            <a:extLst>
              <a:ext uri="{FF2B5EF4-FFF2-40B4-BE49-F238E27FC236}">
                <a16:creationId xmlns:a16="http://schemas.microsoft.com/office/drawing/2014/main" id="{0B597C5A-ACCF-4C2F-B3CB-F9854682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6152003"/>
            <a:ext cx="1315814" cy="5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ÐÐ°ÑÑÐ¸Ð½ÐºÐ¸ Ð¿Ð¾ Ð·Ð°Ð¿ÑÐ¾ÑÑ Ð¡Ð Ð Ð¡ÐÐÐ">
            <a:extLst>
              <a:ext uri="{FF2B5EF4-FFF2-40B4-BE49-F238E27FC236}">
                <a16:creationId xmlns:a16="http://schemas.microsoft.com/office/drawing/2014/main" id="{60B26FB9-7527-48A4-9D48-8AC108AC3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1" t="21968" r="23120" b="13204"/>
          <a:stretch/>
        </p:blipFill>
        <p:spPr bwMode="auto">
          <a:xfrm>
            <a:off x="2015678" y="5432564"/>
            <a:ext cx="1517060" cy="4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ÐÐ°ÑÑÐ¸Ð½ÐºÐ¸ Ð¿Ð¾ Ð·Ð°Ð¿ÑÐ¾ÑÑ Ð¾Ð¿ÑÐ¾ ÑÑÐ¾">
            <a:extLst>
              <a:ext uri="{FF2B5EF4-FFF2-40B4-BE49-F238E27FC236}">
                <a16:creationId xmlns:a16="http://schemas.microsoft.com/office/drawing/2014/main" id="{0ACF1731-D070-44AF-893C-33AB85C86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86" y="4438543"/>
            <a:ext cx="740075" cy="74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249FDE-168F-4CEC-BBA7-A82A3188DAE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/>
          <a:srcRect l="30313" t="6601" r="56300" b="86195"/>
          <a:stretch/>
        </p:blipFill>
        <p:spPr>
          <a:xfrm>
            <a:off x="5436096" y="5432564"/>
            <a:ext cx="1793755" cy="542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793" y="3118730"/>
            <a:ext cx="1996303" cy="198830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Национальное объединение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СРО оценщиков «Союз СОО</a:t>
            </a:r>
            <a:r>
              <a:rPr lang="ru-RU" sz="3600" b="1" dirty="0">
                <a:solidFill>
                  <a:srgbClr val="FFC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14721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772816"/>
            <a:ext cx="91440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За октябрь 2020 г. – октябрь 2021 г.</a:t>
            </a:r>
          </a:p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не было принято ни одной поправки в законодательство, ухудшающей ситуацию в отрасли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</a:rPr>
              <a:t>1. Результаты работы</a:t>
            </a:r>
          </a:p>
          <a:p>
            <a:r>
              <a:rPr lang="ru-RU" sz="4000" b="1" dirty="0">
                <a:solidFill>
                  <a:srgbClr val="002060"/>
                </a:solidFill>
              </a:rPr>
              <a:t>в законодательной сфере 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362449"/>
            <a:ext cx="2171700" cy="24955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203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3140968"/>
            <a:ext cx="3419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Существенное искажение стоимости 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об апелляционном органе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3968" y="3140968"/>
            <a:ext cx="486003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Нарушение </a:t>
            </a:r>
          </a:p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требований законодательства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91880" y="1988840"/>
            <a:ext cx="1670650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5000" b="1" dirty="0">
                <a:solidFill>
                  <a:srgbClr val="FF0000"/>
                </a:solidFill>
              </a:rPr>
              <a:t>?</a:t>
            </a:r>
            <a:endParaRPr lang="ru-RU" sz="25000" b="1" dirty="0">
              <a:solidFill>
                <a:srgbClr val="FF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484784"/>
            <a:ext cx="9144000" cy="74177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70C0"/>
                </a:solidFill>
              </a:rPr>
              <a:t>Предмет рассмотрения 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апелляционным органом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395536" y="2780928"/>
            <a:ext cx="2664296" cy="295232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39552" y="2780928"/>
            <a:ext cx="2808312" cy="288032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об апелляционном органе</a:t>
            </a: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72096" t="8651" r="9910" b="17311"/>
          <a:stretch>
            <a:fillRect/>
          </a:stretch>
        </p:blipFill>
        <p:spPr bwMode="auto">
          <a:xfrm>
            <a:off x="0" y="692696"/>
            <a:ext cx="4536504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 l="71604" t="9343" r="9973" b="16955"/>
          <a:stretch>
            <a:fillRect/>
          </a:stretch>
        </p:blipFill>
        <p:spPr bwMode="auto">
          <a:xfrm>
            <a:off x="4499992" y="692696"/>
            <a:ext cx="4644008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453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9144000" cy="7417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Законопроект об апелляционном органе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836712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u="sng" dirty="0">
                <a:solidFill>
                  <a:srgbClr val="0070C0"/>
                </a:solidFill>
              </a:rPr>
              <a:t>Рабочая группа по гильотине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1844824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Не поддержала законопроект;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4725144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Подгруппа предложила свой вариант  законопроекта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2924944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4000" b="1" dirty="0">
                <a:solidFill>
                  <a:srgbClr val="0070C0"/>
                </a:solidFill>
              </a:rPr>
              <a:t>- Рассмотрение передано подгруппе по саморегулированию;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355976" y="1556792"/>
            <a:ext cx="216024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355976" y="2564904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355976" y="4293096"/>
            <a:ext cx="216024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0" y="6165304"/>
            <a:ext cx="9144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000" b="1" dirty="0">
                <a:solidFill>
                  <a:srgbClr val="C00000"/>
                </a:solidFill>
              </a:rPr>
              <a:t>Законопроект </a:t>
            </a:r>
            <a:r>
              <a:rPr lang="ru-RU" sz="3000" b="1" dirty="0" err="1">
                <a:solidFill>
                  <a:srgbClr val="C00000"/>
                </a:solidFill>
              </a:rPr>
              <a:t>МинЭк</a:t>
            </a:r>
            <a:r>
              <a:rPr lang="ru-RU" sz="3000" b="1" dirty="0">
                <a:solidFill>
                  <a:srgbClr val="C00000"/>
                </a:solidFill>
              </a:rPr>
              <a:t> Правительством не согласован</a:t>
            </a:r>
            <a:endParaRPr lang="ru-RU" sz="3000" dirty="0">
              <a:solidFill>
                <a:srgbClr val="C00000"/>
              </a:solidFill>
            </a:endParaRPr>
          </a:p>
        </p:txBody>
      </p:sp>
      <p:pic>
        <p:nvPicPr>
          <p:cNvPr id="17" name="Picture 2" descr="Зеленая галочка - простой клипар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692696"/>
            <a:ext cx="5122629" cy="5952530"/>
          </a:xfrm>
          <a:prstGeom prst="rect">
            <a:avLst/>
          </a:prstGeom>
          <a:solidFill>
            <a:srgbClr val="FFFFCC"/>
          </a:solidFill>
        </p:spPr>
      </p:pic>
    </p:spTree>
    <p:extLst>
      <p:ext uri="{BB962C8B-B14F-4D97-AF65-F5344CB8AC3E}">
        <p14:creationId xmlns:p14="http://schemas.microsoft.com/office/powerpoint/2010/main" val="317297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12955</TotalTime>
  <Words>694</Words>
  <Application>Microsoft Office PowerPoint</Application>
  <PresentationFormat>Экран (4:3)</PresentationFormat>
  <Paragraphs>150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Тема Office</vt:lpstr>
      <vt:lpstr>ОТЧЕТ ПРЕЗИДЕНТА и ПРЕДСЕДАТЕЛЯ СОВЕТА о результатах финансово-хозяйственной и организационной деятельности Партнерства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Каминский</cp:lastModifiedBy>
  <cp:revision>377</cp:revision>
  <cp:lastPrinted>2017-01-11T19:29:23Z</cp:lastPrinted>
  <dcterms:created xsi:type="dcterms:W3CDTF">2011-04-20T12:27:46Z</dcterms:created>
  <dcterms:modified xsi:type="dcterms:W3CDTF">2021-10-06T19:18:29Z</dcterms:modified>
</cp:coreProperties>
</file>