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65" r:id="rId3"/>
    <p:sldId id="385" r:id="rId4"/>
    <p:sldId id="386" r:id="rId5"/>
    <p:sldId id="387" r:id="rId6"/>
    <p:sldId id="332" r:id="rId7"/>
    <p:sldId id="324" r:id="rId8"/>
    <p:sldId id="318" r:id="rId9"/>
    <p:sldId id="322" r:id="rId10"/>
    <p:sldId id="326" r:id="rId11"/>
    <p:sldId id="325" r:id="rId12"/>
    <p:sldId id="328" r:id="rId13"/>
    <p:sldId id="323" r:id="rId14"/>
    <p:sldId id="334" r:id="rId15"/>
    <p:sldId id="319" r:id="rId1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хаил Лапин" initials="МЛ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705" autoAdjust="0"/>
  </p:normalViewPr>
  <p:slideViewPr>
    <p:cSldViewPr>
      <p:cViewPr varScale="1">
        <p:scale>
          <a:sx n="65" d="100"/>
          <a:sy n="6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Колличество</a:t>
            </a:r>
            <a:r>
              <a:rPr lang="ru-RU" baseline="0"/>
              <a:t> дел в ДК</a:t>
            </a:r>
            <a:endParaRPr lang="ru-R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358705161854769E-2"/>
          <c:y val="0.19486111111111112"/>
          <c:w val="0.89019685039370078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Лист2!$D$7:$J$7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Лист2!$D$8:$J$8</c:f>
              <c:numCache>
                <c:formatCode>General</c:formatCode>
                <c:ptCount val="7"/>
                <c:pt idx="0">
                  <c:v>81</c:v>
                </c:pt>
                <c:pt idx="1">
                  <c:v>44</c:v>
                </c:pt>
                <c:pt idx="2">
                  <c:v>63</c:v>
                </c:pt>
                <c:pt idx="3">
                  <c:v>108</c:v>
                </c:pt>
                <c:pt idx="4">
                  <c:v>119</c:v>
                </c:pt>
                <c:pt idx="5">
                  <c:v>101</c:v>
                </c:pt>
                <c:pt idx="6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0-4889-B030-039242C51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0120440"/>
        <c:axId val="340119784"/>
      </c:barChart>
      <c:catAx>
        <c:axId val="340120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0119784"/>
        <c:crosses val="autoZero"/>
        <c:auto val="1"/>
        <c:lblAlgn val="ctr"/>
        <c:lblOffset val="100"/>
        <c:noMultiLvlLbl val="0"/>
      </c:catAx>
      <c:valAx>
        <c:axId val="340119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0120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40D7F-349B-4EF5-AB56-CB192D828F1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1BB408-69DD-40D8-B17B-3112A3BED642}">
      <dgm:prSet/>
      <dgm:spPr/>
      <dgm:t>
        <a:bodyPr/>
        <a:lstStyle/>
        <a:p>
          <a:pPr rtl="0"/>
          <a:r>
            <a:rPr lang="ru-RU" dirty="0"/>
            <a:t>Оценщик представляет письменные пояснения фактов, изложенных в жалобе и Отчёт</a:t>
          </a:r>
        </a:p>
      </dgm:t>
    </dgm:pt>
    <dgm:pt modelId="{594F8586-177E-4029-8AE2-86C370D08BC6}" type="parTrans" cxnId="{3302D7D2-7CDF-4E6B-A350-1FDDFF16621B}">
      <dgm:prSet/>
      <dgm:spPr/>
      <dgm:t>
        <a:bodyPr/>
        <a:lstStyle/>
        <a:p>
          <a:endParaRPr lang="ru-RU"/>
        </a:p>
      </dgm:t>
    </dgm:pt>
    <dgm:pt modelId="{DCFB7D59-41AC-4BBE-A918-F79CB9BEF2B8}" type="sibTrans" cxnId="{3302D7D2-7CDF-4E6B-A350-1FDDFF16621B}">
      <dgm:prSet/>
      <dgm:spPr/>
      <dgm:t>
        <a:bodyPr/>
        <a:lstStyle/>
        <a:p>
          <a:endParaRPr lang="ru-RU"/>
        </a:p>
      </dgm:t>
    </dgm:pt>
    <dgm:pt modelId="{6FA3187C-D0B0-41EA-BD06-0A3600EB8EE8}">
      <dgm:prSet/>
      <dgm:spPr/>
      <dgm:t>
        <a:bodyPr/>
        <a:lstStyle/>
        <a:p>
          <a:pPr rtl="0"/>
          <a:r>
            <a:rPr lang="ru-RU" dirty="0"/>
            <a:t>Неявка на заседание ДК участников процедуры, не является препятствием для рассмотрения дела о применении мер дисциплинарного воздействия в их отсутствие.</a:t>
          </a:r>
        </a:p>
      </dgm:t>
    </dgm:pt>
    <dgm:pt modelId="{A0AA49A0-06B1-44DB-8F82-D27E8B03B520}" type="parTrans" cxnId="{E6EE26C5-7BA2-4939-BB32-14F1534E79E6}">
      <dgm:prSet/>
      <dgm:spPr/>
      <dgm:t>
        <a:bodyPr/>
        <a:lstStyle/>
        <a:p>
          <a:endParaRPr lang="ru-RU"/>
        </a:p>
      </dgm:t>
    </dgm:pt>
    <dgm:pt modelId="{3B616C8F-C86B-4D35-BEF2-12F94BC39128}" type="sibTrans" cxnId="{E6EE26C5-7BA2-4939-BB32-14F1534E79E6}">
      <dgm:prSet/>
      <dgm:spPr/>
      <dgm:t>
        <a:bodyPr/>
        <a:lstStyle/>
        <a:p>
          <a:endParaRPr lang="ru-RU"/>
        </a:p>
      </dgm:t>
    </dgm:pt>
    <dgm:pt modelId="{D7E3F34E-3514-41B6-9947-56AD6ADE4D87}">
      <dgm:prSet/>
      <dgm:spPr/>
      <dgm:t>
        <a:bodyPr/>
        <a:lstStyle/>
        <a:p>
          <a:pPr rtl="0"/>
          <a:r>
            <a:rPr lang="ru-RU" dirty="0"/>
            <a:t>ДК при принятии решения не ограничивается пояснениями оценщика</a:t>
          </a:r>
        </a:p>
      </dgm:t>
    </dgm:pt>
    <dgm:pt modelId="{110F1160-A770-4326-BEFC-3C9442E0805E}" type="parTrans" cxnId="{F635BC04-6227-4EFB-8D4A-8AD7876E3FA1}">
      <dgm:prSet/>
      <dgm:spPr/>
      <dgm:t>
        <a:bodyPr/>
        <a:lstStyle/>
        <a:p>
          <a:endParaRPr lang="ru-RU"/>
        </a:p>
      </dgm:t>
    </dgm:pt>
    <dgm:pt modelId="{1F4D5F8F-7BFE-4849-9B25-65515E74AFB7}" type="sibTrans" cxnId="{F635BC04-6227-4EFB-8D4A-8AD7876E3FA1}">
      <dgm:prSet/>
      <dgm:spPr/>
      <dgm:t>
        <a:bodyPr/>
        <a:lstStyle/>
        <a:p>
          <a:endParaRPr lang="ru-RU"/>
        </a:p>
      </dgm:t>
    </dgm:pt>
    <dgm:pt modelId="{17648A58-4D18-4EE6-9A22-683BB0C5BED9}" type="pres">
      <dgm:prSet presAssocID="{16940D7F-349B-4EF5-AB56-CB192D828F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012E6B-29F4-46AE-AFFB-364319E46D50}" type="pres">
      <dgm:prSet presAssocID="{16940D7F-349B-4EF5-AB56-CB192D828F15}" presName="arrow" presStyleLbl="bgShp" presStyleIdx="0" presStyleCnt="1" custLinFactNeighborX="277"/>
      <dgm:spPr/>
    </dgm:pt>
    <dgm:pt modelId="{559EDEFD-F415-4A25-A40C-BCD5EF79B528}" type="pres">
      <dgm:prSet presAssocID="{16940D7F-349B-4EF5-AB56-CB192D828F15}" presName="points" presStyleCnt="0"/>
      <dgm:spPr/>
    </dgm:pt>
    <dgm:pt modelId="{DFE08EDD-6103-4407-99D0-9C6F343752CD}" type="pres">
      <dgm:prSet presAssocID="{AD1BB408-69DD-40D8-B17B-3112A3BED642}" presName="compositeA" presStyleCnt="0"/>
      <dgm:spPr/>
    </dgm:pt>
    <dgm:pt modelId="{ED9DDE5D-E39E-4CD3-B4B9-963D6F100DA8}" type="pres">
      <dgm:prSet presAssocID="{AD1BB408-69DD-40D8-B17B-3112A3BED642}" presName="textA" presStyleLbl="revTx" presStyleIdx="0" presStyleCnt="3" custScaleX="131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E5DB6-7601-4226-AB2F-2A6FBDF73788}" type="pres">
      <dgm:prSet presAssocID="{AD1BB408-69DD-40D8-B17B-3112A3BED642}" presName="circleA" presStyleLbl="node1" presStyleIdx="0" presStyleCnt="3"/>
      <dgm:spPr/>
    </dgm:pt>
    <dgm:pt modelId="{A7E2CE10-3823-48EB-B766-D4D4F4CFFB53}" type="pres">
      <dgm:prSet presAssocID="{AD1BB408-69DD-40D8-B17B-3112A3BED642}" presName="spaceA" presStyleCnt="0"/>
      <dgm:spPr/>
    </dgm:pt>
    <dgm:pt modelId="{2D5153CF-6B57-4521-9227-368AE0D645F9}" type="pres">
      <dgm:prSet presAssocID="{DCFB7D59-41AC-4BBE-A918-F79CB9BEF2B8}" presName="space" presStyleCnt="0"/>
      <dgm:spPr/>
    </dgm:pt>
    <dgm:pt modelId="{4BB4143B-8FF6-4F71-8A19-58D415F47AC6}" type="pres">
      <dgm:prSet presAssocID="{6FA3187C-D0B0-41EA-BD06-0A3600EB8EE8}" presName="compositeB" presStyleCnt="0"/>
      <dgm:spPr/>
    </dgm:pt>
    <dgm:pt modelId="{68A81439-2A56-4A61-A853-A52FE548A584}" type="pres">
      <dgm:prSet presAssocID="{6FA3187C-D0B0-41EA-BD06-0A3600EB8EE8}" presName="textB" presStyleLbl="revTx" presStyleIdx="1" presStyleCnt="3" custScaleX="195621" custScaleY="83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3B75D-F5F8-4F70-AFC7-EE4AD3A10B3A}" type="pres">
      <dgm:prSet presAssocID="{6FA3187C-D0B0-41EA-BD06-0A3600EB8EE8}" presName="circleB" presStyleLbl="node1" presStyleIdx="1" presStyleCnt="3" custLinFactNeighborX="-25270" custLinFactNeighborY="-21375"/>
      <dgm:spPr/>
    </dgm:pt>
    <dgm:pt modelId="{C1E7F929-E629-495B-8F9A-FF0880760A81}" type="pres">
      <dgm:prSet presAssocID="{6FA3187C-D0B0-41EA-BD06-0A3600EB8EE8}" presName="spaceB" presStyleCnt="0"/>
      <dgm:spPr/>
    </dgm:pt>
    <dgm:pt modelId="{6B317BDB-5AA1-4A01-B822-6228C3A701A2}" type="pres">
      <dgm:prSet presAssocID="{3B616C8F-C86B-4D35-BEF2-12F94BC39128}" presName="space" presStyleCnt="0"/>
      <dgm:spPr/>
    </dgm:pt>
    <dgm:pt modelId="{200CBC34-8A15-44C3-82A9-6F18B0A7E4CC}" type="pres">
      <dgm:prSet presAssocID="{D7E3F34E-3514-41B6-9947-56AD6ADE4D87}" presName="compositeA" presStyleCnt="0"/>
      <dgm:spPr/>
    </dgm:pt>
    <dgm:pt modelId="{4BE604D6-22FC-4CC0-855F-CF2E9EADA4FE}" type="pres">
      <dgm:prSet presAssocID="{D7E3F34E-3514-41B6-9947-56AD6ADE4D87}" presName="textA" presStyleLbl="revTx" presStyleIdx="2" presStyleCnt="3" custScaleX="105685" custScaleY="83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93637-37A5-48BE-93C2-7E6E6D7D0CB5}" type="pres">
      <dgm:prSet presAssocID="{D7E3F34E-3514-41B6-9947-56AD6ADE4D87}" presName="circleA" presStyleLbl="node1" presStyleIdx="2" presStyleCnt="3"/>
      <dgm:spPr/>
    </dgm:pt>
    <dgm:pt modelId="{E995F47F-0361-42ED-BB6E-19D55BB00227}" type="pres">
      <dgm:prSet presAssocID="{D7E3F34E-3514-41B6-9947-56AD6ADE4D87}" presName="spaceA" presStyleCnt="0"/>
      <dgm:spPr/>
    </dgm:pt>
  </dgm:ptLst>
  <dgm:cxnLst>
    <dgm:cxn modelId="{E6EE26C5-7BA2-4939-BB32-14F1534E79E6}" srcId="{16940D7F-349B-4EF5-AB56-CB192D828F15}" destId="{6FA3187C-D0B0-41EA-BD06-0A3600EB8EE8}" srcOrd="1" destOrd="0" parTransId="{A0AA49A0-06B1-44DB-8F82-D27E8B03B520}" sibTransId="{3B616C8F-C86B-4D35-BEF2-12F94BC39128}"/>
    <dgm:cxn modelId="{F635BC04-6227-4EFB-8D4A-8AD7876E3FA1}" srcId="{16940D7F-349B-4EF5-AB56-CB192D828F15}" destId="{D7E3F34E-3514-41B6-9947-56AD6ADE4D87}" srcOrd="2" destOrd="0" parTransId="{110F1160-A770-4326-BEFC-3C9442E0805E}" sibTransId="{1F4D5F8F-7BFE-4849-9B25-65515E74AFB7}"/>
    <dgm:cxn modelId="{D5B92AFD-69B6-4F95-A415-FAA8C6BCD130}" type="presOf" srcId="{D7E3F34E-3514-41B6-9947-56AD6ADE4D87}" destId="{4BE604D6-22FC-4CC0-855F-CF2E9EADA4FE}" srcOrd="0" destOrd="0" presId="urn:microsoft.com/office/officeart/2005/8/layout/hProcess11"/>
    <dgm:cxn modelId="{3302D7D2-7CDF-4E6B-A350-1FDDFF16621B}" srcId="{16940D7F-349B-4EF5-AB56-CB192D828F15}" destId="{AD1BB408-69DD-40D8-B17B-3112A3BED642}" srcOrd="0" destOrd="0" parTransId="{594F8586-177E-4029-8AE2-86C370D08BC6}" sibTransId="{DCFB7D59-41AC-4BBE-A918-F79CB9BEF2B8}"/>
    <dgm:cxn modelId="{3A9A8610-649B-4779-A0F9-97622FA80186}" type="presOf" srcId="{6FA3187C-D0B0-41EA-BD06-0A3600EB8EE8}" destId="{68A81439-2A56-4A61-A853-A52FE548A584}" srcOrd="0" destOrd="0" presId="urn:microsoft.com/office/officeart/2005/8/layout/hProcess11"/>
    <dgm:cxn modelId="{EBDA3EB7-6F90-4D03-A01C-7E87C4AFC6C0}" type="presOf" srcId="{AD1BB408-69DD-40D8-B17B-3112A3BED642}" destId="{ED9DDE5D-E39E-4CD3-B4B9-963D6F100DA8}" srcOrd="0" destOrd="0" presId="urn:microsoft.com/office/officeart/2005/8/layout/hProcess11"/>
    <dgm:cxn modelId="{A1AF946D-1C26-497C-86C0-D4C46B88463F}" type="presOf" srcId="{16940D7F-349B-4EF5-AB56-CB192D828F15}" destId="{17648A58-4D18-4EE6-9A22-683BB0C5BED9}" srcOrd="0" destOrd="0" presId="urn:microsoft.com/office/officeart/2005/8/layout/hProcess11"/>
    <dgm:cxn modelId="{A2953A9F-8F9D-454D-AD14-A9D4FB660078}" type="presParOf" srcId="{17648A58-4D18-4EE6-9A22-683BB0C5BED9}" destId="{C3012E6B-29F4-46AE-AFFB-364319E46D50}" srcOrd="0" destOrd="0" presId="urn:microsoft.com/office/officeart/2005/8/layout/hProcess11"/>
    <dgm:cxn modelId="{AB366AD7-09A0-45B6-B7C8-CB0041AA295C}" type="presParOf" srcId="{17648A58-4D18-4EE6-9A22-683BB0C5BED9}" destId="{559EDEFD-F415-4A25-A40C-BCD5EF79B528}" srcOrd="1" destOrd="0" presId="urn:microsoft.com/office/officeart/2005/8/layout/hProcess11"/>
    <dgm:cxn modelId="{DAB415D3-710B-479A-A636-A31B163189A3}" type="presParOf" srcId="{559EDEFD-F415-4A25-A40C-BCD5EF79B528}" destId="{DFE08EDD-6103-4407-99D0-9C6F343752CD}" srcOrd="0" destOrd="0" presId="urn:microsoft.com/office/officeart/2005/8/layout/hProcess11"/>
    <dgm:cxn modelId="{2F4768A9-0D18-4963-8E9D-4E65A3A63F61}" type="presParOf" srcId="{DFE08EDD-6103-4407-99D0-9C6F343752CD}" destId="{ED9DDE5D-E39E-4CD3-B4B9-963D6F100DA8}" srcOrd="0" destOrd="0" presId="urn:microsoft.com/office/officeart/2005/8/layout/hProcess11"/>
    <dgm:cxn modelId="{B0CF01D5-179C-4A89-80B4-A635D41E0AA1}" type="presParOf" srcId="{DFE08EDD-6103-4407-99D0-9C6F343752CD}" destId="{33BE5DB6-7601-4226-AB2F-2A6FBDF73788}" srcOrd="1" destOrd="0" presId="urn:microsoft.com/office/officeart/2005/8/layout/hProcess11"/>
    <dgm:cxn modelId="{09B8249F-9C47-4B2C-AF89-DDE360430AD4}" type="presParOf" srcId="{DFE08EDD-6103-4407-99D0-9C6F343752CD}" destId="{A7E2CE10-3823-48EB-B766-D4D4F4CFFB53}" srcOrd="2" destOrd="0" presId="urn:microsoft.com/office/officeart/2005/8/layout/hProcess11"/>
    <dgm:cxn modelId="{1EA91EDF-8D21-4001-9D61-F63C591F40CF}" type="presParOf" srcId="{559EDEFD-F415-4A25-A40C-BCD5EF79B528}" destId="{2D5153CF-6B57-4521-9227-368AE0D645F9}" srcOrd="1" destOrd="0" presId="urn:microsoft.com/office/officeart/2005/8/layout/hProcess11"/>
    <dgm:cxn modelId="{F20E22E4-1BDD-4DD8-BF2A-2A8D39BFEBCC}" type="presParOf" srcId="{559EDEFD-F415-4A25-A40C-BCD5EF79B528}" destId="{4BB4143B-8FF6-4F71-8A19-58D415F47AC6}" srcOrd="2" destOrd="0" presId="urn:microsoft.com/office/officeart/2005/8/layout/hProcess11"/>
    <dgm:cxn modelId="{911D6881-738F-4683-BA17-6EE7DC98C218}" type="presParOf" srcId="{4BB4143B-8FF6-4F71-8A19-58D415F47AC6}" destId="{68A81439-2A56-4A61-A853-A52FE548A584}" srcOrd="0" destOrd="0" presId="urn:microsoft.com/office/officeart/2005/8/layout/hProcess11"/>
    <dgm:cxn modelId="{7D0A2A34-B6E8-4903-A0B1-52F00407EA10}" type="presParOf" srcId="{4BB4143B-8FF6-4F71-8A19-58D415F47AC6}" destId="{F5B3B75D-F5F8-4F70-AFC7-EE4AD3A10B3A}" srcOrd="1" destOrd="0" presId="urn:microsoft.com/office/officeart/2005/8/layout/hProcess11"/>
    <dgm:cxn modelId="{71373D7B-4D00-40B7-A534-8D64EA42C004}" type="presParOf" srcId="{4BB4143B-8FF6-4F71-8A19-58D415F47AC6}" destId="{C1E7F929-E629-495B-8F9A-FF0880760A81}" srcOrd="2" destOrd="0" presId="urn:microsoft.com/office/officeart/2005/8/layout/hProcess11"/>
    <dgm:cxn modelId="{442A4D55-DA25-4880-B739-53F484892192}" type="presParOf" srcId="{559EDEFD-F415-4A25-A40C-BCD5EF79B528}" destId="{6B317BDB-5AA1-4A01-B822-6228C3A701A2}" srcOrd="3" destOrd="0" presId="urn:microsoft.com/office/officeart/2005/8/layout/hProcess11"/>
    <dgm:cxn modelId="{5DEAE46A-8B9B-4A29-B98A-F9ECFF831712}" type="presParOf" srcId="{559EDEFD-F415-4A25-A40C-BCD5EF79B528}" destId="{200CBC34-8A15-44C3-82A9-6F18B0A7E4CC}" srcOrd="4" destOrd="0" presId="urn:microsoft.com/office/officeart/2005/8/layout/hProcess11"/>
    <dgm:cxn modelId="{DA195733-8412-452E-8297-8E8B0F12AC3B}" type="presParOf" srcId="{200CBC34-8A15-44C3-82A9-6F18B0A7E4CC}" destId="{4BE604D6-22FC-4CC0-855F-CF2E9EADA4FE}" srcOrd="0" destOrd="0" presId="urn:microsoft.com/office/officeart/2005/8/layout/hProcess11"/>
    <dgm:cxn modelId="{94BD9CC7-52E2-4061-AE4A-B626A7F67DDD}" type="presParOf" srcId="{200CBC34-8A15-44C3-82A9-6F18B0A7E4CC}" destId="{FD793637-37A5-48BE-93C2-7E6E6D7D0CB5}" srcOrd="1" destOrd="0" presId="urn:microsoft.com/office/officeart/2005/8/layout/hProcess11"/>
    <dgm:cxn modelId="{43DA8671-CDAF-4D2C-8F16-D64CAB23D4A0}" type="presParOf" srcId="{200CBC34-8A15-44C3-82A9-6F18B0A7E4CC}" destId="{E995F47F-0361-42ED-BB6E-19D55BB0022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12E6B-29F4-46AE-AFFB-364319E46D50}">
      <dsp:nvSpPr>
        <dsp:cNvPr id="0" name=""/>
        <dsp:cNvSpPr/>
      </dsp:nvSpPr>
      <dsp:spPr>
        <a:xfrm>
          <a:off x="0" y="1399311"/>
          <a:ext cx="8147248" cy="1865749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DDE5D-E39E-4CD3-B4B9-963D6F100DA8}">
      <dsp:nvSpPr>
        <dsp:cNvPr id="0" name=""/>
        <dsp:cNvSpPr/>
      </dsp:nvSpPr>
      <dsp:spPr>
        <a:xfrm>
          <a:off x="121" y="0"/>
          <a:ext cx="2171778" cy="1865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Оценщик представляет письменные пояснения фактов, изложенных в жалобе и Отчёт</a:t>
          </a:r>
        </a:p>
      </dsp:txBody>
      <dsp:txXfrm>
        <a:off x="121" y="0"/>
        <a:ext cx="2171778" cy="1865749"/>
      </dsp:txXfrm>
    </dsp:sp>
    <dsp:sp modelId="{33BE5DB6-7601-4226-AB2F-2A6FBDF73788}">
      <dsp:nvSpPr>
        <dsp:cNvPr id="0" name=""/>
        <dsp:cNvSpPr/>
      </dsp:nvSpPr>
      <dsp:spPr>
        <a:xfrm>
          <a:off x="852791" y="2098967"/>
          <a:ext cx="466437" cy="466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81439-2A56-4A61-A853-A52FE548A584}">
      <dsp:nvSpPr>
        <dsp:cNvPr id="0" name=""/>
        <dsp:cNvSpPr/>
      </dsp:nvSpPr>
      <dsp:spPr>
        <a:xfrm>
          <a:off x="2254784" y="3024136"/>
          <a:ext cx="3242798" cy="1565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Неявка на заседание ДК участников процедуры, не является препятствием для рассмотрения дела о применении мер дисциплинарного воздействия в их отсутствие.</a:t>
          </a:r>
        </a:p>
      </dsp:txBody>
      <dsp:txXfrm>
        <a:off x="2254784" y="3024136"/>
        <a:ext cx="3242798" cy="1565065"/>
      </dsp:txXfrm>
    </dsp:sp>
    <dsp:sp modelId="{F5B3B75D-F5F8-4F70-AFC7-EE4AD3A10B3A}">
      <dsp:nvSpPr>
        <dsp:cNvPr id="0" name=""/>
        <dsp:cNvSpPr/>
      </dsp:nvSpPr>
      <dsp:spPr>
        <a:xfrm>
          <a:off x="3525096" y="2074437"/>
          <a:ext cx="466437" cy="466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604D6-22FC-4CC0-855F-CF2E9EADA4FE}">
      <dsp:nvSpPr>
        <dsp:cNvPr id="0" name=""/>
        <dsp:cNvSpPr/>
      </dsp:nvSpPr>
      <dsp:spPr>
        <a:xfrm>
          <a:off x="5580467" y="75171"/>
          <a:ext cx="1751934" cy="1565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ДК при принятии решения не ограничивается пояснениями оценщика</a:t>
          </a:r>
        </a:p>
      </dsp:txBody>
      <dsp:txXfrm>
        <a:off x="5580467" y="75171"/>
        <a:ext cx="1751934" cy="1565065"/>
      </dsp:txXfrm>
    </dsp:sp>
    <dsp:sp modelId="{FD793637-37A5-48BE-93C2-7E6E6D7D0CB5}">
      <dsp:nvSpPr>
        <dsp:cNvPr id="0" name=""/>
        <dsp:cNvSpPr/>
      </dsp:nvSpPr>
      <dsp:spPr>
        <a:xfrm>
          <a:off x="6223216" y="2023796"/>
          <a:ext cx="466437" cy="466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8" tIns="45933" rIns="91868" bIns="459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1" y="4724678"/>
            <a:ext cx="5487041" cy="4476512"/>
          </a:xfrm>
          <a:prstGeom prst="rect">
            <a:avLst/>
          </a:prstGeom>
        </p:spPr>
        <p:txBody>
          <a:bodyPr vert="horz" lIns="91868" tIns="45933" rIns="91868" bIns="4593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449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62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7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405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24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00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916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925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9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50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7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324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rosovet.ru/activities/Metod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6512" y="2564904"/>
            <a:ext cx="9180512" cy="144016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Доклад Председателя Дисциплинарного комитета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93974" y="200024"/>
            <a:ext cx="6550025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2000" b="1" dirty="0">
                <a:solidFill>
                  <a:srgbClr val="002060"/>
                </a:solidFill>
              </a:rPr>
              <a:t>Материалы к Общему собранию членов </a:t>
            </a:r>
            <a:r>
              <a:rPr lang="ru-RU" sz="2000" b="1">
                <a:solidFill>
                  <a:srgbClr val="002060"/>
                </a:solidFill>
              </a:rPr>
              <a:t/>
            </a:r>
            <a:br>
              <a:rPr lang="ru-RU" sz="2000" b="1">
                <a:solidFill>
                  <a:srgbClr val="002060"/>
                </a:solidFill>
              </a:rPr>
            </a:br>
            <a:r>
              <a:rPr lang="ru-RU" sz="2000" b="1">
                <a:solidFill>
                  <a:srgbClr val="002060"/>
                </a:solidFill>
              </a:rPr>
              <a:t>Ассоциации </a:t>
            </a:r>
            <a:r>
              <a:rPr lang="ru-RU" sz="2000" b="1" dirty="0">
                <a:solidFill>
                  <a:srgbClr val="002060"/>
                </a:solidFill>
              </a:rPr>
              <a:t>«СРОО «Экспертный совет»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131840" y="5645614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en-US" sz="2000" b="1" dirty="0">
                <a:solidFill>
                  <a:srgbClr val="002060"/>
                </a:solidFill>
              </a:rPr>
              <a:t>0</a:t>
            </a:r>
            <a:r>
              <a:rPr lang="ru-RU" sz="2000" b="1" dirty="0">
                <a:solidFill>
                  <a:srgbClr val="002060"/>
                </a:solidFill>
              </a:rPr>
              <a:t>8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октября 20</a:t>
            </a:r>
            <a:r>
              <a:rPr lang="en-US" sz="2000" b="1" dirty="0">
                <a:solidFill>
                  <a:srgbClr val="002060"/>
                </a:solidFill>
              </a:rPr>
              <a:t>2</a:t>
            </a:r>
            <a:r>
              <a:rPr lang="ru-RU" sz="2000" b="1" dirty="0">
                <a:solidFill>
                  <a:srgbClr val="002060"/>
                </a:solidFill>
              </a:rPr>
              <a:t>1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года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234" y="6470343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отступление оценщика от независимой позиции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несколько версий отчета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не учёт существенных обстоятельств оценки в допущениях/ограничениях/пределах применения результатов оценки (!)/ формулировка принятие управленческого решения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конфликтная ситуация между заказчиком и его оппонентами (в любом виде)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спешка при выполнении отчета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2200" dirty="0"/>
              <a:t>недостаточная компетенция оценщика (сложный/уникальный объект/специфический сегмент рынка) и незнание специфики рынка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287870" y="0"/>
            <a:ext cx="68561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Факторы, повышающие риски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для Оценщика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16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9559" y="646246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обосновании расчетов </a:t>
            </a:r>
            <a:r>
              <a:rPr lang="ru-RU" u="sng" dirty="0"/>
              <a:t>используется</a:t>
            </a:r>
            <a:r>
              <a:rPr lang="ru-RU" dirty="0"/>
              <a:t> данные о событиях, произошедших после даты оценки и даже после даты составления отчета. </a:t>
            </a:r>
          </a:p>
          <a:p>
            <a:pPr algn="just"/>
            <a:r>
              <a:rPr lang="ru-RU" dirty="0"/>
              <a:t>Два отчета с одинаковыми реквизитами (номер и дата составления)имеют различия в содержании</a:t>
            </a:r>
          </a:p>
          <a:p>
            <a:pPr algn="just"/>
            <a:r>
              <a:rPr lang="ru-RU" dirty="0"/>
              <a:t>Отсутствие обязательных разделов и обязательной информации в Отчете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79106" y="-22820"/>
            <a:ext cx="70648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Подтвердившиеся нарушения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 отчетах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6137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sz="3000" dirty="0"/>
              <a:t>Формальная сторона обоснования выбора аналогов (объем данных, правила отбора...)</a:t>
            </a:r>
          </a:p>
          <a:p>
            <a:pPr algn="just"/>
            <a:r>
              <a:rPr lang="ru-RU" sz="3000" dirty="0"/>
              <a:t>Адекватность выбора аналогов с точки зрения рыночного уровня (нелогичный отсев, например, более дешевых объектов)</a:t>
            </a:r>
          </a:p>
          <a:p>
            <a:pPr algn="just"/>
            <a:r>
              <a:rPr lang="ru-RU" sz="3000" dirty="0"/>
              <a:t>Игнорирование в расчетной части одного из ЦОФ (тем более, указанного самим оценщиком), непроведение анализа влияния этого ЦОФ при значительном отличии объекта оценки от аналогов</a:t>
            </a:r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12034" y="-22820"/>
            <a:ext cx="71067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Подтвердившиеся нарушения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 отчетах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932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dirty="0"/>
              <a:t>В отчете приведены противоречивые данные по характеристикам объекта оценки, использованные оценщиком в расчетной части</a:t>
            </a:r>
          </a:p>
          <a:p>
            <a:pPr algn="just"/>
            <a:r>
              <a:rPr lang="ru-RU" sz="2800" dirty="0"/>
              <a:t>Оценивается</a:t>
            </a:r>
            <a:r>
              <a:rPr lang="en-US" sz="2800" dirty="0"/>
              <a:t> </a:t>
            </a:r>
            <a:r>
              <a:rPr lang="ru-RU" sz="2800" dirty="0"/>
              <a:t>право пользования и владения на условиях договора аренды, в задании объект аренды </a:t>
            </a:r>
            <a:r>
              <a:rPr lang="en-US" sz="2800" dirty="0"/>
              <a:t>–</a:t>
            </a:r>
            <a:r>
              <a:rPr lang="ru-RU" sz="2800" dirty="0"/>
              <a:t> здание, при этом в отчете не приводятся условия договора аренды, а итоговая величина р/с стоимости указывается за 1 </a:t>
            </a:r>
            <a:r>
              <a:rPr lang="ru-RU" sz="2800" dirty="0" err="1"/>
              <a:t>кв.м</a:t>
            </a:r>
            <a:r>
              <a:rPr lang="ru-RU" sz="2800" dirty="0"/>
              <a:t>.</a:t>
            </a:r>
          </a:p>
          <a:p>
            <a:pPr algn="just"/>
            <a:r>
              <a:rPr lang="ru-RU" sz="2800" dirty="0"/>
              <a:t> Нет ссылок на источники информации (или они не обременены свободным доступом/копии материалов не приложены) в том числе по аналогам</a:t>
            </a:r>
          </a:p>
          <a:p>
            <a:pPr algn="just"/>
            <a:endParaRPr lang="ru-RU" sz="2800" dirty="0"/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61448" y="0"/>
            <a:ext cx="70573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в отчетах</a:t>
            </a:r>
            <a:endParaRPr lang="ru-RU" sz="4400" dirty="0"/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7966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Математические ошибки!! 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Существенное</a:t>
            </a:r>
            <a:r>
              <a:rPr lang="ru-RU" dirty="0"/>
              <a:t> расхождение результатов, полученных с применением различных подходов/скорректированных цен аналогов, при отсутствии аргументированных пояснений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997646" y="-22820"/>
            <a:ext cx="71211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в отчетах</a:t>
            </a:r>
            <a:endParaRPr lang="ru-RU" sz="4400" dirty="0"/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667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536459"/>
            <a:ext cx="2133600" cy="313010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образовательные мероприятия</a:t>
            </a:r>
          </a:p>
          <a:p>
            <a:pPr algn="just">
              <a:spcBef>
                <a:spcPts val="1200"/>
              </a:spcBef>
            </a:pPr>
            <a:r>
              <a:rPr lang="ru-RU" dirty="0"/>
              <a:t>консультации оценщиков</a:t>
            </a:r>
          </a:p>
          <a:p>
            <a:pPr algn="just">
              <a:spcBef>
                <a:spcPts val="1200"/>
              </a:spcBef>
            </a:pPr>
            <a:r>
              <a:rPr lang="ru-RU" dirty="0"/>
              <a:t>подготовка методических материалов: </a:t>
            </a:r>
          </a:p>
          <a:p>
            <a:pPr lvl="1" algn="just"/>
            <a:r>
              <a:rPr lang="ru-RU" dirty="0"/>
              <a:t>шаблоны/примеры отчетов;</a:t>
            </a:r>
          </a:p>
          <a:p>
            <a:pPr lvl="1" algn="just"/>
            <a:r>
              <a:rPr lang="ru-RU" dirty="0"/>
              <a:t>рекомендуемая структура отчета;</a:t>
            </a:r>
          </a:p>
          <a:p>
            <a:pPr lvl="1" algn="just"/>
            <a:r>
              <a:rPr lang="ru-RU" dirty="0"/>
              <a:t>рекомендации по формированию раздела «Допущения и ограничения»;</a:t>
            </a:r>
          </a:p>
          <a:p>
            <a:pPr lvl="1" algn="just"/>
            <a:r>
              <a:rPr lang="ru-RU" dirty="0"/>
              <a:t>проверочные таблицы.</a:t>
            </a:r>
          </a:p>
          <a:p>
            <a:pPr lvl="1" algn="just">
              <a:buNone/>
            </a:pPr>
            <a:r>
              <a:rPr lang="en-US" dirty="0">
                <a:hlinkClick r:id="rId3"/>
              </a:rPr>
              <a:t>http://srosovet.ru/activities/Metod/</a:t>
            </a:r>
            <a:r>
              <a:rPr lang="ru-RU" dirty="0"/>
              <a:t>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30826" y="-35309"/>
            <a:ext cx="708793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Учет практики ДК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равновесие">
            <a:extLst>
              <a:ext uri="{FF2B5EF4-FFF2-40B4-BE49-F238E27FC236}">
                <a16:creationId xmlns:a16="http://schemas.microsoft.com/office/drawing/2014/main" id="{10F94F72-039B-4013-9181-6928D33FD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0"/>
          <a:stretch/>
        </p:blipFill>
        <p:spPr bwMode="auto">
          <a:xfrm>
            <a:off x="6300192" y="4437112"/>
            <a:ext cx="1871814" cy="234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Заседания ДК Ассоциации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435434-96EF-4642-932F-5590E41697CE}"/>
              </a:ext>
            </a:extLst>
          </p:cNvPr>
          <p:cNvSpPr/>
          <p:nvPr/>
        </p:nvSpPr>
        <p:spPr>
          <a:xfrm>
            <a:off x="414548" y="980729"/>
            <a:ext cx="8134375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dirty="0">
                <a:solidFill>
                  <a:schemeClr val="tx1"/>
                </a:solidFill>
              </a:rPr>
              <a:t>На официальном сайте Ассоциации в разделе «Раскрытие информации» размещаются планы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проверок оценщиков, результаты плановых </a:t>
            </a:r>
            <a:r>
              <a:rPr lang="en-US" sz="2200" dirty="0">
                <a:solidFill>
                  <a:schemeClr val="tx1"/>
                </a:solidFill>
              </a:rPr>
              <a:t>и </a:t>
            </a:r>
            <a:r>
              <a:rPr lang="ru-RU" sz="2200" dirty="0">
                <a:solidFill>
                  <a:schemeClr val="tx1"/>
                </a:solidFill>
              </a:rPr>
              <a:t>в</a:t>
            </a:r>
            <a:r>
              <a:rPr lang="en-US" sz="2200" dirty="0">
                <a:solidFill>
                  <a:schemeClr val="tx1"/>
                </a:solidFill>
              </a:rPr>
              <a:t>н</a:t>
            </a:r>
            <a:r>
              <a:rPr lang="ru-RU" sz="2200" dirty="0">
                <a:solidFill>
                  <a:schemeClr val="tx1"/>
                </a:solidFill>
              </a:rPr>
              <a:t>е</a:t>
            </a:r>
            <a:r>
              <a:rPr lang="en-US" sz="2200" dirty="0">
                <a:solidFill>
                  <a:schemeClr val="tx1"/>
                </a:solidFill>
              </a:rPr>
              <a:t>п</a:t>
            </a:r>
            <a:r>
              <a:rPr lang="ru-RU" sz="2200" dirty="0">
                <a:solidFill>
                  <a:schemeClr val="tx1"/>
                </a:solidFill>
              </a:rPr>
              <a:t>л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н</a:t>
            </a:r>
            <a:r>
              <a:rPr lang="en-US" sz="2200" dirty="0">
                <a:solidFill>
                  <a:schemeClr val="tx1"/>
                </a:solidFill>
              </a:rPr>
              <a:t>о</a:t>
            </a:r>
            <a:r>
              <a:rPr lang="ru-RU" sz="2200" dirty="0">
                <a:solidFill>
                  <a:schemeClr val="tx1"/>
                </a:solidFill>
              </a:rPr>
              <a:t>в</a:t>
            </a:r>
            <a:r>
              <a:rPr lang="en-US" sz="2200" dirty="0">
                <a:solidFill>
                  <a:schemeClr val="tx1"/>
                </a:solidFill>
              </a:rPr>
              <a:t>ы</a:t>
            </a:r>
            <a:r>
              <a:rPr lang="ru-RU" sz="2200" dirty="0">
                <a:solidFill>
                  <a:schemeClr val="tx1"/>
                </a:solidFill>
              </a:rPr>
              <a:t>х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проверок оценщиков, протоколы заседаний Дисциплинарного комитета и заседаний Совета 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с</a:t>
            </a:r>
            <a:r>
              <a:rPr lang="en-US" sz="2200" dirty="0">
                <a:solidFill>
                  <a:schemeClr val="tx1"/>
                </a:solidFill>
              </a:rPr>
              <a:t>с</a:t>
            </a:r>
            <a:r>
              <a:rPr lang="ru-RU" sz="2200" dirty="0">
                <a:solidFill>
                  <a:schemeClr val="tx1"/>
                </a:solidFill>
              </a:rPr>
              <a:t>о</a:t>
            </a:r>
            <a:r>
              <a:rPr lang="en-US" sz="2200" dirty="0">
                <a:solidFill>
                  <a:schemeClr val="tx1"/>
                </a:solidFill>
              </a:rPr>
              <a:t>ц</a:t>
            </a:r>
            <a:r>
              <a:rPr lang="ru-RU" sz="2200" dirty="0">
                <a:solidFill>
                  <a:schemeClr val="tx1"/>
                </a:solidFill>
              </a:rPr>
              <a:t>и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ц</a:t>
            </a:r>
            <a:r>
              <a:rPr lang="en-US" sz="2200" dirty="0">
                <a:solidFill>
                  <a:schemeClr val="tx1"/>
                </a:solidFill>
              </a:rPr>
              <a:t>и</a:t>
            </a:r>
            <a:r>
              <a:rPr lang="ru-RU" sz="2200" dirty="0">
                <a:solidFill>
                  <a:schemeClr val="tx1"/>
                </a:solidFill>
              </a:rPr>
              <a:t>и.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</a:rPr>
              <a:t>В  год проводится </a:t>
            </a:r>
            <a:r>
              <a:rPr lang="en-US" sz="2200" dirty="0">
                <a:solidFill>
                  <a:schemeClr val="tx1"/>
                </a:solidFill>
              </a:rPr>
              <a:t>~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en-US" sz="2200" smtClean="0">
                <a:solidFill>
                  <a:schemeClr val="tx1"/>
                </a:solidFill>
              </a:rPr>
              <a:t>30</a:t>
            </a:r>
            <a:r>
              <a:rPr lang="ru-RU" sz="2200" smtClean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заседаний Д</a:t>
            </a:r>
            <a:r>
              <a:rPr lang="en-US" sz="2200" dirty="0">
                <a:solidFill>
                  <a:schemeClr val="tx1"/>
                </a:solidFill>
              </a:rPr>
              <a:t>и</a:t>
            </a:r>
            <a:r>
              <a:rPr lang="ru-RU" sz="2200" dirty="0">
                <a:solidFill>
                  <a:schemeClr val="tx1"/>
                </a:solidFill>
              </a:rPr>
              <a:t>с</a:t>
            </a:r>
            <a:r>
              <a:rPr lang="en-US" sz="2200" dirty="0" err="1">
                <a:solidFill>
                  <a:schemeClr val="tx1"/>
                </a:solidFill>
              </a:rPr>
              <a:t>циплинарного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комитета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ru-RU" sz="2200" dirty="0">
                <a:solidFill>
                  <a:schemeClr val="tx1"/>
                </a:solidFill>
              </a:rPr>
              <a:t>д</a:t>
            </a:r>
            <a:r>
              <a:rPr lang="en-US" sz="2200" dirty="0">
                <a:solidFill>
                  <a:schemeClr val="tx1"/>
                </a:solidFill>
              </a:rPr>
              <a:t>а</a:t>
            </a:r>
            <a:r>
              <a:rPr lang="ru-RU" sz="2200" dirty="0">
                <a:solidFill>
                  <a:schemeClr val="tx1"/>
                </a:solidFill>
              </a:rPr>
              <a:t>л</a:t>
            </a:r>
            <a:r>
              <a:rPr lang="en-US" sz="2200" dirty="0">
                <a:solidFill>
                  <a:schemeClr val="tx1"/>
                </a:solidFill>
              </a:rPr>
              <a:t>е</a:t>
            </a:r>
            <a:r>
              <a:rPr lang="ru-RU" sz="2200" dirty="0">
                <a:solidFill>
                  <a:schemeClr val="tx1"/>
                </a:solidFill>
              </a:rPr>
              <a:t>е</a:t>
            </a:r>
            <a:r>
              <a:rPr lang="en-US" sz="2200" dirty="0">
                <a:solidFill>
                  <a:schemeClr val="tx1"/>
                </a:solidFill>
              </a:rPr>
              <a:t> - </a:t>
            </a:r>
            <a:r>
              <a:rPr lang="ru-RU" sz="2200" dirty="0">
                <a:solidFill>
                  <a:schemeClr val="tx1"/>
                </a:solidFill>
              </a:rPr>
              <a:t>Д</a:t>
            </a:r>
            <a:r>
              <a:rPr lang="en-US" sz="2200" dirty="0">
                <a:solidFill>
                  <a:schemeClr val="tx1"/>
                </a:solidFill>
              </a:rPr>
              <a:t>К)</a:t>
            </a:r>
            <a:endParaRPr lang="ru-RU" sz="2200" dirty="0">
              <a:solidFill>
                <a:schemeClr val="tx1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5629191"/>
              </p:ext>
            </p:extLst>
          </p:nvPr>
        </p:nvGraphicFramePr>
        <p:xfrm>
          <a:off x="2195736" y="37924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296297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Решения ДК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1943101"/>
            <a:ext cx="7986713" cy="3843332"/>
          </a:xfrm>
        </p:spPr>
        <p:txBody>
          <a:bodyPr>
            <a:noAutofit/>
          </a:bodyPr>
          <a:lstStyle/>
          <a:p>
            <a:pPr algn="just"/>
            <a:r>
              <a:rPr lang="ru-RU" sz="1500" dirty="0"/>
              <a:t>Процедура рассмотрения жалобы </a:t>
            </a:r>
            <a:r>
              <a:rPr lang="ru-RU" sz="1500" dirty="0">
                <a:solidFill>
                  <a:srgbClr val="FF0000"/>
                </a:solidFill>
              </a:rPr>
              <a:t>подлежит прекращению </a:t>
            </a:r>
            <a:r>
              <a:rPr lang="ru-RU" sz="1500" dirty="0"/>
              <a:t>в случае </a:t>
            </a:r>
            <a:r>
              <a:rPr lang="ru-RU" sz="1500" dirty="0">
                <a:solidFill>
                  <a:srgbClr val="FF0000"/>
                </a:solidFill>
              </a:rPr>
              <a:t>отзыва</a:t>
            </a:r>
            <a:r>
              <a:rPr lang="ru-RU" sz="1500" dirty="0"/>
              <a:t> заявителем жалобы.</a:t>
            </a:r>
          </a:p>
          <a:p>
            <a:pPr algn="just"/>
            <a:r>
              <a:rPr lang="ru-RU" sz="1500" dirty="0"/>
              <a:t>Процедура рассмотрения жалобы и (или) дела о применении мер дисциплинарного воздействия подлежит прекращению в случаях: </a:t>
            </a:r>
          </a:p>
          <a:p>
            <a:pPr algn="just"/>
            <a:r>
              <a:rPr lang="ru-RU" sz="1500" dirty="0"/>
              <a:t>1) смерти члена саморегулируемой организации оценщиков;</a:t>
            </a:r>
          </a:p>
          <a:p>
            <a:pPr algn="just"/>
            <a:r>
              <a:rPr lang="ru-RU" sz="1500" dirty="0"/>
              <a:t>2) объявления члена саморегулируемой организации оценщиков умершим или признания безвестно отсутствующим по решению суда;</a:t>
            </a:r>
          </a:p>
          <a:p>
            <a:pPr algn="just"/>
            <a:r>
              <a:rPr lang="ru-RU" sz="1500" dirty="0"/>
              <a:t>3) </a:t>
            </a:r>
            <a:r>
              <a:rPr lang="ru-RU" sz="1500" dirty="0" err="1">
                <a:solidFill>
                  <a:srgbClr val="FF0000"/>
                </a:solidFill>
              </a:rPr>
              <a:t>неподтверждения</a:t>
            </a:r>
            <a:r>
              <a:rPr lang="ru-RU" sz="1500" dirty="0"/>
              <a:t> дисциплинарным комитетом </a:t>
            </a:r>
            <a:r>
              <a:rPr lang="ru-RU" sz="1500" dirty="0">
                <a:solidFill>
                  <a:srgbClr val="FF0000"/>
                </a:solidFill>
              </a:rPr>
              <a:t>фактов нарушения </a:t>
            </a:r>
            <a:r>
              <a:rPr lang="ru-RU" sz="1500" dirty="0"/>
              <a:t>членом СРОО требований Федерального закона об оценочной деятельности, ФСО, иных нормативных правовых актов Российской Федерации в области оценочной деятельности, стандартов и правил оценочной деятельности, правил деловой и профессиональной этики, содержащихся в жалобе;</a:t>
            </a:r>
          </a:p>
          <a:p>
            <a:pPr algn="just"/>
            <a:r>
              <a:rPr lang="ru-RU" sz="1500" dirty="0"/>
              <a:t>4) если в процессе рассмотрения жалобы и (или) дела о применении мер дисциплинарного воздействия </a:t>
            </a:r>
            <a:r>
              <a:rPr lang="ru-RU" sz="1500" dirty="0">
                <a:solidFill>
                  <a:srgbClr val="FF0000"/>
                </a:solidFill>
              </a:rPr>
              <a:t>выявлен факт непричастности </a:t>
            </a:r>
            <a:r>
              <a:rPr lang="ru-RU" sz="1500" dirty="0"/>
              <a:t>члена СРОО к составлению и подписанию отчета об оценке, в отношении которого поступила жалоба.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500" b="1" dirty="0">
              <a:solidFill>
                <a:srgbClr val="0070C0"/>
              </a:solidFill>
            </a:endParaRPr>
          </a:p>
          <a:p>
            <a:pPr algn="ctr"/>
            <a:endParaRPr lang="ru-RU" sz="1500" b="1" dirty="0">
              <a:solidFill>
                <a:srgbClr val="0070C0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43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296297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Решения ДК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1943101"/>
            <a:ext cx="7986713" cy="38433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>По итогам рассмотрения жалобы и (или) дела о применении мер дисциплинарного воздействия дисциплинарный комитет принимает </a:t>
            </a:r>
            <a:r>
              <a:rPr lang="ru-RU" b="1" u="sng" dirty="0"/>
              <a:t>одно из следующих решений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1) об </a:t>
            </a:r>
            <a:r>
              <a:rPr lang="ru-RU" dirty="0">
                <a:solidFill>
                  <a:srgbClr val="FF0000"/>
                </a:solidFill>
              </a:rPr>
              <a:t>удовлетворении жалобы</a:t>
            </a:r>
            <a:r>
              <a:rPr lang="ru-RU" dirty="0"/>
              <a:t> и </a:t>
            </a:r>
            <a:r>
              <a:rPr lang="ru-RU" dirty="0">
                <a:solidFill>
                  <a:srgbClr val="FF0000"/>
                </a:solidFill>
              </a:rPr>
              <a:t>применении меры </a:t>
            </a:r>
            <a:r>
              <a:rPr lang="ru-RU" dirty="0"/>
              <a:t>дисциплинарного воздействия;</a:t>
            </a:r>
          </a:p>
          <a:p>
            <a:pPr algn="just"/>
            <a:r>
              <a:rPr lang="ru-RU" dirty="0"/>
              <a:t>2) об </a:t>
            </a:r>
            <a:r>
              <a:rPr lang="ru-RU" dirty="0">
                <a:solidFill>
                  <a:srgbClr val="FF0000"/>
                </a:solidFill>
              </a:rPr>
              <a:t>удовлетворении жалобы </a:t>
            </a:r>
            <a:r>
              <a:rPr lang="ru-RU" dirty="0"/>
              <a:t>и о </a:t>
            </a:r>
            <a:r>
              <a:rPr lang="ru-RU" dirty="0">
                <a:solidFill>
                  <a:srgbClr val="FF0000"/>
                </a:solidFill>
              </a:rPr>
              <a:t>прекращении процедуры </a:t>
            </a:r>
            <a:r>
              <a:rPr lang="ru-RU" dirty="0"/>
              <a:t>рассмотрения дисциплинарным комитетом дела</a:t>
            </a:r>
            <a:r>
              <a:rPr lang="ru-RU" dirty="0">
                <a:solidFill>
                  <a:srgbClr val="FF0000"/>
                </a:solidFill>
              </a:rPr>
              <a:t> о применении мер дисциплинарного</a:t>
            </a:r>
            <a:r>
              <a:rPr lang="ru-RU" dirty="0"/>
              <a:t> воздействия; </a:t>
            </a:r>
          </a:p>
          <a:p>
            <a:pPr algn="just"/>
            <a:r>
              <a:rPr lang="ru-RU" dirty="0"/>
              <a:t>3) о прекращении процедуры рассмотрения дисциплинарным комитетом дела о применении мер дисциплинарного воздействия;</a:t>
            </a:r>
          </a:p>
          <a:p>
            <a:pPr algn="just"/>
            <a:r>
              <a:rPr lang="ru-RU" dirty="0"/>
              <a:t>4) об отложении рассмотрения дисциплинарным комитетом дела о применении мер дисциплинарного воздействия;</a:t>
            </a:r>
          </a:p>
          <a:p>
            <a:pPr algn="just"/>
            <a:r>
              <a:rPr lang="ru-RU" dirty="0"/>
              <a:t>5) об отказе в удовлетворении жалобы.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500" b="1" dirty="0">
              <a:solidFill>
                <a:srgbClr val="0070C0"/>
              </a:solidFill>
            </a:endParaRPr>
          </a:p>
          <a:p>
            <a:pPr algn="ctr"/>
            <a:endParaRPr lang="ru-RU" sz="1500" b="1" dirty="0">
              <a:solidFill>
                <a:srgbClr val="0070C0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94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325562"/>
          </a:xfrm>
        </p:spPr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rgbClr val="0070C0"/>
                </a:solidFill>
              </a:rPr>
              <a:t/>
            </a:r>
            <a:br>
              <a:rPr lang="ru-RU" sz="3000" b="1" dirty="0">
                <a:solidFill>
                  <a:srgbClr val="0070C0"/>
                </a:solidFill>
              </a:rPr>
            </a:br>
            <a:r>
              <a:rPr lang="ru-RU" sz="3000" b="1" dirty="0">
                <a:solidFill>
                  <a:srgbClr val="0070C0"/>
                </a:solidFill>
              </a:rPr>
              <a:t>ДК принимает решение о применении следующих мер дисциплинарного воздействия: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200" dirty="0"/>
              <a:t>1) вынесение </a:t>
            </a:r>
            <a:r>
              <a:rPr lang="ru-RU" sz="7200" dirty="0">
                <a:solidFill>
                  <a:srgbClr val="FF0000"/>
                </a:solidFill>
              </a:rPr>
              <a:t>предписания</a:t>
            </a:r>
            <a:r>
              <a:rPr lang="ru-RU" sz="7200" dirty="0"/>
              <a:t>, обязывающего члена саморегулируемой организации оценщиков устранить выявленные в результате проведенной проверки нарушения и устанавливающего сроки их устранения (далее - предписание);</a:t>
            </a:r>
          </a:p>
          <a:p>
            <a:pPr marL="0" indent="0" algn="just">
              <a:buNone/>
            </a:pPr>
            <a:r>
              <a:rPr lang="ru-RU" sz="7200" dirty="0"/>
              <a:t>2) вынесение члену саморегулируемой организации оценщиков </a:t>
            </a:r>
            <a:r>
              <a:rPr lang="ru-RU" sz="7200" dirty="0">
                <a:solidFill>
                  <a:srgbClr val="FF0000"/>
                </a:solidFill>
              </a:rPr>
              <a:t>предупреждения</a:t>
            </a:r>
            <a:r>
              <a:rPr lang="ru-RU" sz="7200" dirty="0"/>
              <a:t> (далее - предупреждение);</a:t>
            </a:r>
          </a:p>
          <a:p>
            <a:pPr marL="0" indent="0" algn="just">
              <a:buNone/>
            </a:pPr>
            <a:r>
              <a:rPr lang="ru-RU" sz="7200" dirty="0"/>
              <a:t>3) наложение на члена саморегулируемой организации оценщиков </a:t>
            </a:r>
            <a:r>
              <a:rPr lang="ru-RU" sz="7200" dirty="0">
                <a:solidFill>
                  <a:srgbClr val="FF0000"/>
                </a:solidFill>
              </a:rPr>
              <a:t>штрафа</a:t>
            </a:r>
            <a:r>
              <a:rPr lang="ru-RU" sz="7200" dirty="0"/>
              <a:t> в размере, установленном внутренними документами саморегулируемой организации оценщиков (далее - штраф);</a:t>
            </a:r>
          </a:p>
          <a:p>
            <a:pPr marL="0" indent="0" algn="just">
              <a:buNone/>
            </a:pPr>
            <a:r>
              <a:rPr lang="ru-RU" sz="7200" dirty="0"/>
              <a:t>4) </a:t>
            </a:r>
            <a:r>
              <a:rPr lang="ru-RU" sz="7200" dirty="0">
                <a:solidFill>
                  <a:srgbClr val="FF0000"/>
                </a:solidFill>
              </a:rPr>
              <a:t>приостановление</a:t>
            </a:r>
            <a:r>
              <a:rPr lang="ru-RU" sz="7200" dirty="0"/>
              <a:t> права осуществления оценочной </a:t>
            </a:r>
            <a:r>
              <a:rPr lang="ru-RU" sz="7200" dirty="0" smtClean="0"/>
              <a:t>деятельности</a:t>
            </a:r>
            <a:r>
              <a:rPr lang="en-US" sz="7200" dirty="0" smtClean="0"/>
              <a:t> </a:t>
            </a:r>
            <a:r>
              <a:rPr lang="ru-RU" sz="7200" dirty="0">
                <a:solidFill>
                  <a:srgbClr val="FF0000"/>
                </a:solidFill>
              </a:rPr>
              <a:t>рекомендация о приостановлении деятельности эксперта </a:t>
            </a:r>
            <a:r>
              <a:rPr lang="ru-RU" sz="7200" dirty="0"/>
              <a:t>саморегулируемой организации оценщиков, </a:t>
            </a:r>
            <a:r>
              <a:rPr lang="ru-RU" sz="7200" dirty="0" smtClean="0"/>
              <a:t>;</a:t>
            </a:r>
            <a:endParaRPr lang="en-US" sz="7200" dirty="0" smtClean="0"/>
          </a:p>
          <a:p>
            <a:pPr marL="0" indent="0" algn="just">
              <a:buNone/>
            </a:pPr>
            <a:r>
              <a:rPr lang="ru-RU" sz="7200" dirty="0" smtClean="0"/>
              <a:t>5) </a:t>
            </a:r>
            <a:r>
              <a:rPr lang="ru-RU" sz="7200" dirty="0">
                <a:solidFill>
                  <a:srgbClr val="FF0000"/>
                </a:solidFill>
              </a:rPr>
              <a:t>рекомендация об исключении</a:t>
            </a:r>
            <a:r>
              <a:rPr lang="ru-RU" sz="7200" dirty="0"/>
              <a:t> из членов саморегулируемой </a:t>
            </a:r>
            <a:r>
              <a:rPr lang="ru-RU" sz="7200" dirty="0">
                <a:solidFill>
                  <a:srgbClr val="FF0000"/>
                </a:solidFill>
              </a:rPr>
              <a:t>организации оценщиков</a:t>
            </a:r>
            <a:r>
              <a:rPr lang="ru-RU" sz="7200" dirty="0"/>
              <a:t>, подлежащая рассмотрению и утверждению или отклонению коллегиальным органом управления саморегулируемой организации оценщиков (далее - рекомендация об исключении из членов саморегулируемой организации </a:t>
            </a:r>
            <a:r>
              <a:rPr lang="ru-RU" sz="7200" dirty="0" smtClean="0"/>
              <a:t>оценщиков)</a:t>
            </a:r>
            <a:r>
              <a:rPr lang="ru-RU" sz="7200" dirty="0">
                <a:solidFill>
                  <a:srgbClr val="FF0000"/>
                </a:solidFill>
              </a:rPr>
              <a:t> рекомендация об исключении </a:t>
            </a:r>
            <a:r>
              <a:rPr lang="ru-RU" sz="7200" dirty="0"/>
              <a:t>члена саморегулируемой организации оценщиков </a:t>
            </a:r>
            <a:r>
              <a:rPr lang="ru-RU" sz="6400" dirty="0">
                <a:solidFill>
                  <a:srgbClr val="FF0000"/>
                </a:solidFill>
              </a:rPr>
              <a:t>из состава экспертного совета </a:t>
            </a:r>
            <a:r>
              <a:rPr lang="ru-RU" sz="6400" dirty="0"/>
              <a:t>саморегулируемой организации оценщиков</a:t>
            </a:r>
            <a:r>
              <a:rPr lang="en-US" sz="6400" dirty="0" smtClean="0"/>
              <a:t> </a:t>
            </a:r>
            <a:r>
              <a:rPr lang="ru-RU" sz="6400" dirty="0" smtClean="0"/>
              <a:t>;</a:t>
            </a:r>
            <a:endParaRPr lang="ru-RU" sz="6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4811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03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4318" y="6481243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Содержимое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702145"/>
              </p:ext>
            </p:extLst>
          </p:nvPr>
        </p:nvGraphicFramePr>
        <p:xfrm>
          <a:off x="641152" y="1121344"/>
          <a:ext cx="8147248" cy="4664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2636168" y="1970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80668" y="11632"/>
            <a:ext cx="693809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j-lt"/>
              </a:rPr>
              <a:t>Комплексное рассмотрение жалобы</a:t>
            </a: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122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4319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«жалобы» (немотивированные обращения) на судебных экспертов</a:t>
            </a:r>
            <a:endParaRPr lang="en-US" sz="2800" dirty="0"/>
          </a:p>
          <a:p>
            <a:pPr algn="just"/>
            <a:r>
              <a:rPr lang="ru-RU" sz="2800" dirty="0"/>
              <a:t>заявители жалоб отслеживают отчетность оценщиков и наличие квалификационного аттестата по направлению на сайте  СРОО;</a:t>
            </a:r>
            <a:endParaRPr lang="ru-RU" sz="2800" u="sng" dirty="0"/>
          </a:p>
          <a:p>
            <a:r>
              <a:rPr lang="ru-RU" sz="2800" dirty="0"/>
              <a:t>устойчивый пул жалоб: ЦБ, Росреестр, </a:t>
            </a:r>
            <a:r>
              <a:rPr lang="ru-RU" sz="2800" u="sng" dirty="0"/>
              <a:t>ГБУ, Департаменты имущества, </a:t>
            </a:r>
            <a:r>
              <a:rPr lang="ru-RU" sz="2800" dirty="0"/>
              <a:t>Фонды дольщиков</a:t>
            </a:r>
          </a:p>
          <a:p>
            <a:r>
              <a:rPr lang="ru-RU" sz="2800" dirty="0"/>
              <a:t>оспаривание решений ДК в </a:t>
            </a:r>
            <a:r>
              <a:rPr lang="en-US" sz="2800" dirty="0"/>
              <a:t>С</a:t>
            </a:r>
            <a:r>
              <a:rPr lang="ru-RU" sz="2800" dirty="0" err="1"/>
              <a:t>овете</a:t>
            </a:r>
            <a:r>
              <a:rPr lang="ru-RU" sz="2800" dirty="0"/>
              <a:t> Ассоциации, Росреестре и Апелляционном органе Минэкономразвития  </a:t>
            </a:r>
            <a:r>
              <a:rPr lang="en-US" sz="2800" dirty="0"/>
              <a:t>Р</a:t>
            </a:r>
            <a:r>
              <a:rPr lang="ru-RU" sz="2800" dirty="0"/>
              <a:t>Ф</a:t>
            </a:r>
            <a:endParaRPr lang="en-US" sz="2800" dirty="0"/>
          </a:p>
          <a:p>
            <a:endParaRPr lang="en-US" sz="2800" dirty="0"/>
          </a:p>
          <a:p>
            <a:endParaRPr lang="ru-RU" sz="2800" dirty="0"/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23728" y="0"/>
            <a:ext cx="6995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Тенденции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87258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1196975"/>
            <a:ext cx="8640960" cy="5060776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sz="2400" b="1" i="1" dirty="0"/>
              <a:t>замечание(я) указанные в жалобе не нашли свое подтверждение в рамках проверки</a:t>
            </a:r>
            <a:r>
              <a:rPr lang="ru-RU" sz="2400" dirty="0"/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/>
              <a:t>по мнению заявителя обращения, оценщик нарушает действующее законодательство, но в части, не относящейся к оценочной деятельности;</a:t>
            </a:r>
          </a:p>
          <a:p>
            <a:pPr algn="just">
              <a:spcBef>
                <a:spcPts val="1200"/>
              </a:spcBef>
            </a:pPr>
            <a:r>
              <a:rPr lang="ru-RU" sz="2400" dirty="0"/>
              <a:t>жалоба не на действия оценщика (ФЛ), а на действия оценочной организации;</a:t>
            </a:r>
          </a:p>
          <a:p>
            <a:pPr algn="just">
              <a:spcBef>
                <a:spcPts val="1200"/>
              </a:spcBef>
            </a:pPr>
            <a:r>
              <a:rPr lang="ru-RU" sz="2400" dirty="0"/>
              <a:t>жалоба не на отчет, а на заключение судебного эксперта/заключение специалиста/</a:t>
            </a:r>
            <a:r>
              <a:rPr lang="ru-RU" sz="2400" dirty="0" err="1"/>
              <a:t>консал</a:t>
            </a:r>
            <a:r>
              <a:rPr lang="en-US" sz="2400" dirty="0"/>
              <a:t>т</a:t>
            </a:r>
            <a:r>
              <a:rPr lang="ru-RU" sz="2400" dirty="0" err="1"/>
              <a:t>инг</a:t>
            </a:r>
            <a:r>
              <a:rPr lang="ru-RU" sz="2400" dirty="0"/>
              <a:t>.</a:t>
            </a:r>
          </a:p>
          <a:p>
            <a:pPr algn="just">
              <a:spcBef>
                <a:spcPts val="1200"/>
              </a:spcBef>
            </a:pPr>
            <a:endParaRPr lang="ru-RU" sz="28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0"/>
            <a:ext cx="71379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j-lt"/>
              </a:rPr>
              <a:t>Не применяется мера дисциплинарного взыскания</a:t>
            </a: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234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41153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rgbClr val="002060"/>
                </a:solidFill>
                <a:latin typeface="+mj-lt"/>
              </a:rPr>
              <a:t>Смягчающими обстоятельствами являются:</a:t>
            </a:r>
          </a:p>
          <a:p>
            <a:pPr algn="just">
              <a:spcBef>
                <a:spcPts val="1200"/>
              </a:spcBef>
            </a:pPr>
            <a:r>
              <a:rPr lang="ru-RU" sz="2400" dirty="0"/>
              <a:t>применение в отношении члена саморегулируемой организации оценщиков меры дисциплинарного воздействия впервые;</a:t>
            </a:r>
          </a:p>
          <a:p>
            <a:pPr algn="just">
              <a:spcBef>
                <a:spcPts val="1200"/>
              </a:spcBef>
            </a:pPr>
            <a:r>
              <a:rPr lang="ru-RU" sz="2400" dirty="0"/>
              <a:t>активное участие и помощь члена саморегулируемой организации оценщиков в процессе рассмотрения дела о применении мер дисциплинарного воздействия;</a:t>
            </a:r>
          </a:p>
          <a:p>
            <a:pPr algn="just">
              <a:spcBef>
                <a:spcPts val="1200"/>
              </a:spcBef>
            </a:pPr>
            <a:r>
              <a:rPr lang="ru-RU" sz="2400" dirty="0"/>
              <a:t>устранение членом саморегулируемой организации оценщиков выявленных нарушений </a:t>
            </a:r>
            <a:r>
              <a:rPr lang="ru-RU" sz="2400" b="1" dirty="0"/>
              <a:t>до вынесения решения по жалобе.</a:t>
            </a:r>
          </a:p>
          <a:p>
            <a:pPr marL="0" indent="0" algn="just">
              <a:buNone/>
            </a:pPr>
            <a:r>
              <a:rPr lang="ru-RU" sz="2400" dirty="0"/>
              <a:t>В случаях возможности устранения нарушений до вынесения решения дисциплинарным комитетом член СРОО вправе предоставить результаты исправления нарушений для рассмотрения дисциплинарным комитетом </a:t>
            </a:r>
            <a:r>
              <a:rPr lang="ru-RU" sz="2400" dirty="0">
                <a:solidFill>
                  <a:srgbClr val="FF0000"/>
                </a:solidFill>
              </a:rPr>
              <a:t>с подтверждением уведомления</a:t>
            </a:r>
          </a:p>
          <a:p>
            <a:pPr algn="just"/>
            <a:r>
              <a:rPr lang="ru-RU" sz="2400" dirty="0"/>
              <a:t>заявителя, </a:t>
            </a:r>
          </a:p>
          <a:p>
            <a:pPr algn="just"/>
            <a:r>
              <a:rPr lang="ru-RU" sz="2400" dirty="0"/>
              <a:t>заказчика оценки, </a:t>
            </a:r>
          </a:p>
          <a:p>
            <a:pPr algn="just"/>
            <a:r>
              <a:rPr lang="ru-RU" sz="2400" dirty="0"/>
              <a:t>юридического лица, с которым оценщик заключил трудовой договор.</a:t>
            </a:r>
          </a:p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0"/>
            <a:ext cx="71127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12004</TotalTime>
  <Words>1054</Words>
  <Application>Microsoft Office PowerPoint</Application>
  <PresentationFormat>Экран (4:3)</PresentationFormat>
  <Paragraphs>107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Доклад Председателя Дисциплинарного комитета</vt:lpstr>
      <vt:lpstr>Презентация PowerPoint</vt:lpstr>
      <vt:lpstr>Решения ДК</vt:lpstr>
      <vt:lpstr>Решения ДК</vt:lpstr>
      <vt:lpstr> ДК принимает решение о применении следующих мер дисциплинарного воздействия: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Смирнов ДС</cp:lastModifiedBy>
  <cp:revision>722</cp:revision>
  <cp:lastPrinted>2018-10-10T15:44:31Z</cp:lastPrinted>
  <dcterms:created xsi:type="dcterms:W3CDTF">2011-04-20T12:27:46Z</dcterms:created>
  <dcterms:modified xsi:type="dcterms:W3CDTF">2021-10-08T09:57:32Z</dcterms:modified>
</cp:coreProperties>
</file>