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1559" r:id="rId2"/>
    <p:sldId id="1565" r:id="rId3"/>
    <p:sldId id="1574" r:id="rId4"/>
    <p:sldId id="1499" r:id="rId5"/>
    <p:sldId id="1566" r:id="rId6"/>
    <p:sldId id="1579" r:id="rId7"/>
    <p:sldId id="782" r:id="rId8"/>
    <p:sldId id="422" r:id="rId9"/>
    <p:sldId id="791" r:id="rId10"/>
    <p:sldId id="1576" r:id="rId11"/>
    <p:sldId id="1575" r:id="rId12"/>
    <p:sldId id="1577" r:id="rId13"/>
    <p:sldId id="1578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32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48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5F6519-7A09-482C-8CFC-3B1E05D59E8D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06F0A6-9DDB-49FD-ACCF-866B40D6696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4218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DBD34-3748-40B1-B45A-808671EDA4B7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E75D-17B7-4C8A-B443-9818849078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991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DBD34-3748-40B1-B45A-808671EDA4B7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E75D-17B7-4C8A-B443-9818849078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446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DBD34-3748-40B1-B45A-808671EDA4B7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E75D-17B7-4C8A-B443-9818849078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32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6606044" y="6367439"/>
            <a:ext cx="2392973" cy="336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187" tIns="44594" rIns="89187" bIns="44594">
            <a:spAutoFit/>
          </a:bodyPr>
          <a:lstStyle>
            <a:lvl1pPr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defTabSz="891861" eaLnBrk="1" hangingPunct="1">
              <a:defRPr/>
            </a:pPr>
            <a:fld id="{38F478B8-5712-402F-895D-A4571B91ED4F}" type="slidenum">
              <a:rPr lang="ru-RU" sz="1600" smtClean="0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pPr algn="r" defTabSz="891861" eaLnBrk="1" hangingPunct="1">
                <a:defRPr/>
              </a:pPr>
              <a:t>‹#›</a:t>
            </a:fld>
            <a:endParaRPr lang="ru-RU" sz="1600" dirty="0">
              <a:solidFill>
                <a:schemeClr val="tx2"/>
              </a:solidFill>
              <a:latin typeface="Tahoma" pitchFamily="34" charset="0"/>
              <a:cs typeface="Tahoma" pitchFamily="34" charset="0"/>
            </a:endParaRPr>
          </a:p>
        </p:txBody>
      </p:sp>
      <p:cxnSp>
        <p:nvCxnSpPr>
          <p:cNvPr id="10" name="Прямая соединительная линия 9"/>
          <p:cNvCxnSpPr/>
          <p:nvPr userDrawn="1"/>
        </p:nvCxnSpPr>
        <p:spPr>
          <a:xfrm>
            <a:off x="384932" y="6572041"/>
            <a:ext cx="8066264" cy="0"/>
          </a:xfrm>
          <a:prstGeom prst="line">
            <a:avLst/>
          </a:prstGeom>
          <a:ln w="19050">
            <a:solidFill>
              <a:srgbClr val="F579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233BE5E9-D8A1-49A9-BA8D-ED6EC2C3F50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757082" cy="554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0540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DBD34-3748-40B1-B45A-808671EDA4B7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E75D-17B7-4C8A-B443-9818849078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6061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DBD34-3748-40B1-B45A-808671EDA4B7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E75D-17B7-4C8A-B443-9818849078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1154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DBD34-3748-40B1-B45A-808671EDA4B7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E75D-17B7-4C8A-B443-9818849078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4192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DBD34-3748-40B1-B45A-808671EDA4B7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E75D-17B7-4C8A-B443-9818849078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156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DBD34-3748-40B1-B45A-808671EDA4B7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E75D-17B7-4C8A-B443-9818849078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1173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DBD34-3748-40B1-B45A-808671EDA4B7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E75D-17B7-4C8A-B443-9818849078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5760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DBD34-3748-40B1-B45A-808671EDA4B7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E75D-17B7-4C8A-B443-9818849078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8584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DBD34-3748-40B1-B45A-808671EDA4B7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8AE75D-17B7-4C8A-B443-9818849078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8220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BDBD34-3748-40B1-B45A-808671EDA4B7}" type="datetimeFigureOut">
              <a:rPr lang="ru-RU" smtClean="0"/>
              <a:t>08.10.2021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8AE75D-17B7-4C8A-B443-9818849078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285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Ильин МО\Desktop\Картинки\logo.png">
            <a:extLst>
              <a:ext uri="{FF2B5EF4-FFF2-40B4-BE49-F238E27FC236}">
                <a16:creationId xmlns:a16="http://schemas.microsoft.com/office/drawing/2014/main" id="{0E57725D-8DD4-4B7D-94DA-6731A487D0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875" y="202571"/>
            <a:ext cx="2080903" cy="656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7631130B-A15B-49CA-AC58-5ADCDC2A22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377" y="996190"/>
            <a:ext cx="2475999" cy="449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Aft>
                <a:spcPct val="0"/>
              </a:spcAft>
              <a:defRPr/>
            </a:pPr>
            <a:r>
              <a:rPr lang="ru-RU" sz="1200" kern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Ассоциация</a:t>
            </a:r>
          </a:p>
          <a:p>
            <a:pPr algn="ctr" fontAlgn="base">
              <a:spcAft>
                <a:spcPct val="0"/>
              </a:spcAft>
              <a:defRPr/>
            </a:pPr>
            <a:r>
              <a:rPr lang="ru-RU" sz="1200" kern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«СРОО «Экспертный совет»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B4BFFBD-7D5E-4BA2-96C6-03902EE49E5C}"/>
              </a:ext>
            </a:extLst>
          </p:cNvPr>
          <p:cNvSpPr/>
          <p:nvPr/>
        </p:nvSpPr>
        <p:spPr>
          <a:xfrm>
            <a:off x="0" y="2488265"/>
            <a:ext cx="894011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chemeClr val="accent1">
                    <a:lumMod val="50000"/>
                  </a:schemeClr>
                </a:solidFill>
                <a:latin typeface="Sitka Banner" panose="02000505000000020004" pitchFamily="2" charset="0"/>
                <a:ea typeface="Tahoma" panose="020B0604030504040204" pitchFamily="34" charset="0"/>
                <a:cs typeface="Segoe UI Light" panose="020B0502040204020203" pitchFamily="34" charset="0"/>
              </a:rPr>
              <a:t>Образовательная деятельность</a:t>
            </a:r>
          </a:p>
          <a:p>
            <a:pPr algn="ctr"/>
            <a:r>
              <a:rPr lang="ru-RU" sz="4000" dirty="0">
                <a:solidFill>
                  <a:schemeClr val="accent1">
                    <a:lumMod val="50000"/>
                  </a:schemeClr>
                </a:solidFill>
                <a:latin typeface="Sitka Banner" panose="02000505000000020004" pitchFamily="2" charset="0"/>
                <a:ea typeface="Tahoma" panose="020B0604030504040204" pitchFamily="34" charset="0"/>
                <a:cs typeface="Segoe UI Light" panose="020B0502040204020203" pitchFamily="34" charset="0"/>
              </a:rPr>
              <a:t>«Экспертный совет»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Sitka Banner" panose="02000505000000020004" pitchFamily="2" charset="0"/>
              <a:ea typeface="Tahoma" panose="020B0604030504040204" pitchFamily="34" charset="0"/>
              <a:cs typeface="Segoe UI Light" panose="020B0502040204020203" pitchFamily="34" charset="0"/>
            </a:endParaRP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8DE167CE-EFB1-4A9A-8EAA-8AB75BBCDF18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369377" y="6497960"/>
            <a:ext cx="6429420" cy="360040"/>
          </a:xfrm>
        </p:spPr>
        <p:txBody>
          <a:bodyPr>
            <a:norm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200" kern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08.10.2021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E194A0AD-4C79-4993-AF6C-578DE3C253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873" y="1003321"/>
            <a:ext cx="3870647" cy="458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Aft>
                <a:spcPct val="0"/>
              </a:spcAft>
              <a:defRPr/>
            </a:pPr>
            <a:r>
              <a:rPr lang="ru-RU" sz="1200" kern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Российский экономический университет</a:t>
            </a:r>
            <a:br>
              <a:rPr lang="ru-RU" sz="1200" kern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</a:br>
            <a:r>
              <a:rPr lang="ru-RU" sz="1200" kern="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имени Г.В. Плеханова</a:t>
            </a:r>
          </a:p>
        </p:txBody>
      </p:sp>
      <p:pic>
        <p:nvPicPr>
          <p:cNvPr id="9" name="Picture 2" descr="C:\Users\Ильин МО\Desktop\загруженное.jpg">
            <a:extLst>
              <a:ext uri="{FF2B5EF4-FFF2-40B4-BE49-F238E27FC236}">
                <a16:creationId xmlns:a16="http://schemas.microsoft.com/office/drawing/2014/main" id="{C6A123B2-FB32-46AA-B2BF-402807BB95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2633" y="46571"/>
            <a:ext cx="1077328" cy="96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B999EF6-96BF-4BD1-8C32-D9043DFC27D9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06" t="13353" r="27234" b="49996"/>
          <a:stretch/>
        </p:blipFill>
        <p:spPr bwMode="auto">
          <a:xfrm>
            <a:off x="7648832" y="49172"/>
            <a:ext cx="1227293" cy="141222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45278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84AE07-0424-489F-B7D7-45832EEFD4DD}"/>
              </a:ext>
            </a:extLst>
          </p:cNvPr>
          <p:cNvSpPr txBox="1">
            <a:spLocks/>
          </p:cNvSpPr>
          <p:nvPr/>
        </p:nvSpPr>
        <p:spPr>
          <a:xfrm>
            <a:off x="530461" y="804615"/>
            <a:ext cx="8083077" cy="55980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Союз судебных экспертов «Экспертный совет»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5F7D20-8114-4C54-9596-7954515C4FE2}"/>
              </a:ext>
            </a:extLst>
          </p:cNvPr>
          <p:cNvSpPr txBox="1"/>
          <p:nvPr/>
        </p:nvSpPr>
        <p:spPr>
          <a:xfrm>
            <a:off x="727290" y="1698054"/>
            <a:ext cx="748995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Лицензия Департамента образования и науки г. Москвы на осуществление образовательной деятельности</a:t>
            </a:r>
          </a:p>
          <a:p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  <a:p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 образовательного центра – </a:t>
            </a: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Бочкарева Елена Алексеевна</a:t>
            </a:r>
          </a:p>
        </p:txBody>
      </p:sp>
    </p:spTree>
    <p:extLst>
      <p:ext uri="{BB962C8B-B14F-4D97-AF65-F5344CB8AC3E}">
        <p14:creationId xmlns:p14="http://schemas.microsoft.com/office/powerpoint/2010/main" val="2052033432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84AE07-0424-489F-B7D7-45832EEFD4DD}"/>
              </a:ext>
            </a:extLst>
          </p:cNvPr>
          <p:cNvSpPr txBox="1">
            <a:spLocks/>
          </p:cNvSpPr>
          <p:nvPr/>
        </p:nvSpPr>
        <p:spPr>
          <a:xfrm>
            <a:off x="1750636" y="0"/>
            <a:ext cx="5812741" cy="72006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Планы 2021-2024 гг.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85A394-0818-47AB-8FF2-87CD25506703}"/>
              </a:ext>
            </a:extLst>
          </p:cNvPr>
          <p:cNvSpPr txBox="1"/>
          <p:nvPr/>
        </p:nvSpPr>
        <p:spPr>
          <a:xfrm>
            <a:off x="2570205" y="1402498"/>
            <a:ext cx="6294805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Профессиональная переподготовка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 «Оценка и экспертиза прав собственности» (А.Ю. Путятин)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 «Оценка недвижимости» (А.В. Зумберг)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 «Специалист по определению КС»</a:t>
            </a:r>
            <a:endParaRPr lang="ru-RU" sz="1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 «Экспертиза отчетов об оценке»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 «Судебная налоговая экспертиза»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 «Судебная бухгалтерская экспертиза»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 «Судебная экспертиза для целей банкротства»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 «Судебная оценочная экспертиза»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5435175-EBC3-426B-A847-DB0052938A10}"/>
              </a:ext>
            </a:extLst>
          </p:cNvPr>
          <p:cNvSpPr/>
          <p:nvPr/>
        </p:nvSpPr>
        <p:spPr>
          <a:xfrm>
            <a:off x="0" y="1"/>
            <a:ext cx="1901051" cy="5715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C8A7E9-ED2D-454D-AE7C-B52214AC3DF8}"/>
              </a:ext>
            </a:extLst>
          </p:cNvPr>
          <p:cNvSpPr txBox="1"/>
          <p:nvPr/>
        </p:nvSpPr>
        <p:spPr>
          <a:xfrm>
            <a:off x="369606" y="3885842"/>
            <a:ext cx="642661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квалификации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ПК «Экономическая экспертиза в судебных спорах»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ПК «Форензик»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ПК «Экспертиза и проверка отчетов об оценке»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ПК «Проверка отчетов об оценке для целей оспаривания»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ПК «Оспаривание кадастровой стоимости: юридический аспект»</a:t>
            </a:r>
          </a:p>
          <a:p>
            <a:pPr algn="just"/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другие – в зависимости от изменения «рынка потребления»</a:t>
            </a:r>
            <a:endParaRPr lang="ru-RU" sz="1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2C51B8-D11D-4E61-9683-8D79EB9CD114}"/>
              </a:ext>
            </a:extLst>
          </p:cNvPr>
          <p:cNvSpPr txBox="1"/>
          <p:nvPr/>
        </p:nvSpPr>
        <p:spPr>
          <a:xfrm>
            <a:off x="278990" y="571501"/>
            <a:ext cx="615887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Высшее образование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«Судебная финансово-экономическая экспертиза»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«Корпоративные стратегии на фондовом рынке»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759E36-BFDC-41EA-BDC5-183F90FC1408}"/>
              </a:ext>
            </a:extLst>
          </p:cNvPr>
          <p:cNvSpPr txBox="1"/>
          <p:nvPr/>
        </p:nvSpPr>
        <p:spPr>
          <a:xfrm>
            <a:off x="7005184" y="5455502"/>
            <a:ext cx="1731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Аспирантура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DB15E8-CAA8-41A5-B971-0235BCC1CC5B}"/>
              </a:ext>
            </a:extLst>
          </p:cNvPr>
          <p:cNvSpPr txBox="1"/>
          <p:nvPr/>
        </p:nvSpPr>
        <p:spPr>
          <a:xfrm>
            <a:off x="7005184" y="6002979"/>
            <a:ext cx="1731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Докторантура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982620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84AE07-0424-489F-B7D7-45832EEFD4DD}"/>
              </a:ext>
            </a:extLst>
          </p:cNvPr>
          <p:cNvSpPr txBox="1">
            <a:spLocks/>
          </p:cNvSpPr>
          <p:nvPr/>
        </p:nvSpPr>
        <p:spPr>
          <a:xfrm>
            <a:off x="1853513" y="265392"/>
            <a:ext cx="6339016" cy="1275147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непрерывного профессионального образования</a:t>
            </a:r>
          </a:p>
          <a:p>
            <a:pPr algn="ctr"/>
            <a:r>
              <a:rPr lang="ru-RU" sz="3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«Экспертный совет»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85A394-0818-47AB-8FF2-87CD25506703}"/>
              </a:ext>
            </a:extLst>
          </p:cNvPr>
          <p:cNvSpPr txBox="1"/>
          <p:nvPr/>
        </p:nvSpPr>
        <p:spPr>
          <a:xfrm>
            <a:off x="365486" y="3756628"/>
            <a:ext cx="39223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Профессиональная переподготовка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DC8A7E9-ED2D-454D-AE7C-B52214AC3DF8}"/>
              </a:ext>
            </a:extLst>
          </p:cNvPr>
          <p:cNvSpPr txBox="1"/>
          <p:nvPr/>
        </p:nvSpPr>
        <p:spPr>
          <a:xfrm>
            <a:off x="365486" y="4425177"/>
            <a:ext cx="3572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Повышение квалификации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2C51B8-D11D-4E61-9683-8D79EB9CD114}"/>
              </a:ext>
            </a:extLst>
          </p:cNvPr>
          <p:cNvSpPr txBox="1"/>
          <p:nvPr/>
        </p:nvSpPr>
        <p:spPr>
          <a:xfrm>
            <a:off x="369607" y="2705642"/>
            <a:ext cx="372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Высшее образование (магистратура, бакалавриат)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759E36-BFDC-41EA-BDC5-183F90FC1408}"/>
              </a:ext>
            </a:extLst>
          </p:cNvPr>
          <p:cNvSpPr txBox="1"/>
          <p:nvPr/>
        </p:nvSpPr>
        <p:spPr>
          <a:xfrm>
            <a:off x="6239461" y="2854206"/>
            <a:ext cx="1531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Аспирантура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DB15E8-CAA8-41A5-B971-0235BCC1CC5B}"/>
              </a:ext>
            </a:extLst>
          </p:cNvPr>
          <p:cNvSpPr txBox="1"/>
          <p:nvPr/>
        </p:nvSpPr>
        <p:spPr>
          <a:xfrm>
            <a:off x="6239461" y="3480408"/>
            <a:ext cx="17310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Докторантура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9D2375-517A-4570-A150-4C5649D98C8E}"/>
              </a:ext>
            </a:extLst>
          </p:cNvPr>
          <p:cNvSpPr txBox="1"/>
          <p:nvPr/>
        </p:nvSpPr>
        <p:spPr>
          <a:xfrm>
            <a:off x="217205" y="1889307"/>
            <a:ext cx="372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образования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6EEB42-2FCB-40D4-BF65-28BD8795332D}"/>
              </a:ext>
            </a:extLst>
          </p:cNvPr>
          <p:cNvSpPr txBox="1"/>
          <p:nvPr/>
        </p:nvSpPr>
        <p:spPr>
          <a:xfrm>
            <a:off x="5647082" y="2033274"/>
            <a:ext cx="291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Научная школа</a:t>
            </a:r>
          </a:p>
        </p:txBody>
      </p:sp>
    </p:spTree>
    <p:extLst>
      <p:ext uri="{BB962C8B-B14F-4D97-AF65-F5344CB8AC3E}">
        <p14:creationId xmlns:p14="http://schemas.microsoft.com/office/powerpoint/2010/main" val="1913993851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84AE07-0424-489F-B7D7-45832EEFD4DD}"/>
              </a:ext>
            </a:extLst>
          </p:cNvPr>
          <p:cNvSpPr txBox="1">
            <a:spLocks/>
          </p:cNvSpPr>
          <p:nvPr/>
        </p:nvSpPr>
        <p:spPr>
          <a:xfrm>
            <a:off x="1665629" y="494271"/>
            <a:ext cx="5812741" cy="62043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Сотрудники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79D2375-517A-4570-A150-4C5649D98C8E}"/>
              </a:ext>
            </a:extLst>
          </p:cNvPr>
          <p:cNvSpPr txBox="1"/>
          <p:nvPr/>
        </p:nvSpPr>
        <p:spPr>
          <a:xfrm>
            <a:off x="369606" y="1889308"/>
            <a:ext cx="829247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Калинкина Кира Евгеньевна – курирующий вице-президент</a:t>
            </a:r>
          </a:p>
          <a:p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Бочкарева Елена Алексеевна – директор образовательного центра</a:t>
            </a:r>
          </a:p>
          <a:p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Ивлева Евгения Геннадьевна – руководитель проектов высшего и дополнительного профессионального образования</a:t>
            </a:r>
          </a:p>
          <a:p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Акифьева Анна Алексеевна – менеджер программ</a:t>
            </a:r>
          </a:p>
          <a:p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весь Экспертный совет</a:t>
            </a:r>
          </a:p>
        </p:txBody>
      </p:sp>
    </p:spTree>
    <p:extLst>
      <p:ext uri="{BB962C8B-B14F-4D97-AF65-F5344CB8AC3E}">
        <p14:creationId xmlns:p14="http://schemas.microsoft.com/office/powerpoint/2010/main" val="1259791604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84AE07-0424-489F-B7D7-45832EEFD4DD}"/>
              </a:ext>
            </a:extLst>
          </p:cNvPr>
          <p:cNvSpPr txBox="1">
            <a:spLocks/>
          </p:cNvSpPr>
          <p:nvPr/>
        </p:nvSpPr>
        <p:spPr>
          <a:xfrm>
            <a:off x="2140929" y="2328435"/>
            <a:ext cx="4607031" cy="92333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компаний «Экспертный совет»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5F7D20-8114-4C54-9596-7954515C4FE2}"/>
              </a:ext>
            </a:extLst>
          </p:cNvPr>
          <p:cNvSpPr txBox="1"/>
          <p:nvPr/>
        </p:nvSpPr>
        <p:spPr>
          <a:xfrm>
            <a:off x="727291" y="3606236"/>
            <a:ext cx="28272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Ассоциация «Саморегулируемая организация оценщиков «Экспертный совет»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E391FE-27C5-4240-AEC1-ABBF374DC4B9}"/>
              </a:ext>
            </a:extLst>
          </p:cNvPr>
          <p:cNvSpPr txBox="1"/>
          <p:nvPr/>
        </p:nvSpPr>
        <p:spPr>
          <a:xfrm>
            <a:off x="4803020" y="3632899"/>
            <a:ext cx="28272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Союз судебных экспертов</a:t>
            </a:r>
          </a:p>
          <a:p>
            <a:pPr algn="ctr"/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«Экспертный совет»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2D72A09-5A8E-4B01-8B55-86F68E6B7BD6}"/>
              </a:ext>
            </a:extLst>
          </p:cNvPr>
          <p:cNvSpPr txBox="1"/>
          <p:nvPr/>
        </p:nvSpPr>
        <p:spPr>
          <a:xfrm>
            <a:off x="4803020" y="5298658"/>
            <a:ext cx="2827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ООО «Экспертный совет» 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E2AC1563-1BAF-438F-A554-B40E8F9244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13702" y="1374676"/>
            <a:ext cx="611659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Aft>
                <a:spcPct val="0"/>
              </a:spcAft>
              <a:defRPr/>
            </a:pP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РЭУ имени Г.В. Плеханова</a:t>
            </a:r>
          </a:p>
        </p:txBody>
      </p:sp>
      <p:sp>
        <p:nvSpPr>
          <p:cNvPr id="11" name="Rectangle 3">
            <a:extLst>
              <a:ext uri="{FF2B5EF4-FFF2-40B4-BE49-F238E27FC236}">
                <a16:creationId xmlns:a16="http://schemas.microsoft.com/office/drawing/2014/main" id="{A1250E56-EC3F-43DE-8C1B-6A86795828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433" y="420917"/>
            <a:ext cx="845202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Aft>
                <a:spcPct val="0"/>
              </a:spcAft>
              <a:defRPr/>
            </a:pPr>
            <a:r>
              <a:rPr lang="ru-RU" sz="3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СОГЛАШЕНИЕ О СОТРУДНИЧЕСТВЕ</a:t>
            </a:r>
          </a:p>
        </p:txBody>
      </p:sp>
    </p:spTree>
    <p:extLst>
      <p:ext uri="{BB962C8B-B14F-4D97-AF65-F5344CB8AC3E}">
        <p14:creationId xmlns:p14="http://schemas.microsoft.com/office/powerpoint/2010/main" val="466540591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84AE07-0424-489F-B7D7-45832EEFD4DD}"/>
              </a:ext>
            </a:extLst>
          </p:cNvPr>
          <p:cNvSpPr txBox="1">
            <a:spLocks/>
          </p:cNvSpPr>
          <p:nvPr/>
        </p:nvSpPr>
        <p:spPr>
          <a:xfrm>
            <a:off x="4337222" y="1359202"/>
            <a:ext cx="4607031" cy="92333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Группа компаний «Экспертный совет»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5F7D20-8114-4C54-9596-7954515C4FE2}"/>
              </a:ext>
            </a:extLst>
          </p:cNvPr>
          <p:cNvSpPr txBox="1"/>
          <p:nvPr/>
        </p:nvSpPr>
        <p:spPr>
          <a:xfrm>
            <a:off x="727291" y="2457057"/>
            <a:ext cx="748995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Базовая кафедра </a:t>
            </a:r>
          </a:p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«Экономические и правовые экспертизы» </a:t>
            </a:r>
          </a:p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Союза судебных экспертов «Экспертный совет»</a:t>
            </a:r>
          </a:p>
          <a:p>
            <a:pPr algn="ctr"/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Зав. кафедрой Калинкина К.Е.</a:t>
            </a: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E2AC1563-1BAF-438F-A554-B40E8F9244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059" y="538347"/>
            <a:ext cx="509098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Aft>
                <a:spcPct val="0"/>
              </a:spcAft>
              <a:defRPr/>
            </a:pPr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РЭУ имени Г.В. Плеханова</a:t>
            </a:r>
          </a:p>
        </p:txBody>
      </p:sp>
    </p:spTree>
    <p:extLst>
      <p:ext uri="{BB962C8B-B14F-4D97-AF65-F5344CB8AC3E}">
        <p14:creationId xmlns:p14="http://schemas.microsoft.com/office/powerpoint/2010/main" val="3300731041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84AE07-0424-489F-B7D7-45832EEFD4DD}"/>
              </a:ext>
            </a:extLst>
          </p:cNvPr>
          <p:cNvSpPr txBox="1">
            <a:spLocks/>
          </p:cNvSpPr>
          <p:nvPr/>
        </p:nvSpPr>
        <p:spPr>
          <a:xfrm>
            <a:off x="0" y="1147162"/>
            <a:ext cx="8927646" cy="72006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сотрудничества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85A394-0818-47AB-8FF2-87CD25506703}"/>
              </a:ext>
            </a:extLst>
          </p:cNvPr>
          <p:cNvSpPr txBox="1"/>
          <p:nvPr/>
        </p:nvSpPr>
        <p:spPr>
          <a:xfrm>
            <a:off x="519380" y="3739413"/>
            <a:ext cx="8708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</a:rPr>
              <a:t>1990-е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C2F278-FBC4-49E0-9BC2-7AB6EC8926A1}"/>
              </a:ext>
            </a:extLst>
          </p:cNvPr>
          <p:cNvSpPr txBox="1"/>
          <p:nvPr/>
        </p:nvSpPr>
        <p:spPr>
          <a:xfrm>
            <a:off x="175355" y="2501698"/>
            <a:ext cx="17256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 </a:t>
            </a:r>
          </a:p>
          <a:p>
            <a:pPr algn="ctr"/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«Оценка и экспертиза прав собственности»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55B3FB4-0D71-4FB7-B729-53486303B4F3}"/>
              </a:ext>
            </a:extLst>
          </p:cNvPr>
          <p:cNvSpPr txBox="1"/>
          <p:nvPr/>
        </p:nvSpPr>
        <p:spPr>
          <a:xfrm>
            <a:off x="175355" y="4238464"/>
            <a:ext cx="15308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МИПК,</a:t>
            </a:r>
          </a:p>
          <a:p>
            <a:pPr algn="ctr"/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Сейчас – Факультет ДПО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65B1DF-E1DE-4EB4-BA74-A4D7B46E05C6}"/>
              </a:ext>
            </a:extLst>
          </p:cNvPr>
          <p:cNvSpPr txBox="1"/>
          <p:nvPr/>
        </p:nvSpPr>
        <p:spPr>
          <a:xfrm>
            <a:off x="2243061" y="3761865"/>
            <a:ext cx="14651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</a:rPr>
              <a:t>2012 -2023 гг.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C3D6CEB-B078-4E9E-9ED1-8E20FFDBB91B}"/>
              </a:ext>
            </a:extLst>
          </p:cNvPr>
          <p:cNvSpPr txBox="1"/>
          <p:nvPr/>
        </p:nvSpPr>
        <p:spPr>
          <a:xfrm>
            <a:off x="2177388" y="2501698"/>
            <a:ext cx="15308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МП «Экспертиза отчетов об оценке»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3FE5F85-5666-42A2-8241-54D5C62A2430}"/>
              </a:ext>
            </a:extLst>
          </p:cNvPr>
          <p:cNvSpPr txBox="1"/>
          <p:nvPr/>
        </p:nvSpPr>
        <p:spPr>
          <a:xfrm>
            <a:off x="2243061" y="4277890"/>
            <a:ext cx="15308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ФДО</a:t>
            </a:r>
          </a:p>
          <a:p>
            <a:pPr algn="ctr"/>
            <a:endParaRPr lang="ru-RU" sz="16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Финансов и цен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61D25E2-79B2-44D8-862C-70B10F0CD65D}"/>
              </a:ext>
            </a:extLst>
          </p:cNvPr>
          <p:cNvSpPr txBox="1"/>
          <p:nvPr/>
        </p:nvSpPr>
        <p:spPr>
          <a:xfrm>
            <a:off x="3739400" y="2422336"/>
            <a:ext cx="179851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 «Государственная кадастровая оценка»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EEC5FE1-E507-466B-8732-C35E3B112D2C}"/>
              </a:ext>
            </a:extLst>
          </p:cNvPr>
          <p:cNvSpPr txBox="1"/>
          <p:nvPr/>
        </p:nvSpPr>
        <p:spPr>
          <a:xfrm>
            <a:off x="4191829" y="3779633"/>
            <a:ext cx="10691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</a:rPr>
              <a:t>с 2014 г.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A98D690-7269-42A6-9945-BB040FCE5F43}"/>
              </a:ext>
            </a:extLst>
          </p:cNvPr>
          <p:cNvSpPr txBox="1"/>
          <p:nvPr/>
        </p:nvSpPr>
        <p:spPr>
          <a:xfrm>
            <a:off x="3885672" y="4277890"/>
            <a:ext cx="15308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ФДО</a:t>
            </a:r>
          </a:p>
          <a:p>
            <a:pPr algn="ctr"/>
            <a:endParaRPr lang="ru-RU" sz="16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Финансов и цен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B81D5D4-3A4D-4182-B0AA-9FBEFA1D8C0B}"/>
              </a:ext>
            </a:extLst>
          </p:cNvPr>
          <p:cNvSpPr txBox="1"/>
          <p:nvPr/>
        </p:nvSpPr>
        <p:spPr>
          <a:xfrm>
            <a:off x="5765767" y="2379506"/>
            <a:ext cx="15308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МП </a:t>
            </a:r>
          </a:p>
          <a:p>
            <a:pPr algn="ctr"/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«Судебная финансово-экономическая экспертиза»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6D8C4FE-61EC-43A3-B1F4-684852F21207}"/>
              </a:ext>
            </a:extLst>
          </p:cNvPr>
          <p:cNvSpPr txBox="1"/>
          <p:nvPr/>
        </p:nvSpPr>
        <p:spPr>
          <a:xfrm>
            <a:off x="6095773" y="3761865"/>
            <a:ext cx="10691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</a:rPr>
              <a:t>с 2019 г.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13E5609-E0B2-4AC9-B0C6-BEE6D156A0DD}"/>
              </a:ext>
            </a:extLst>
          </p:cNvPr>
          <p:cNvSpPr txBox="1"/>
          <p:nvPr/>
        </p:nvSpPr>
        <p:spPr>
          <a:xfrm>
            <a:off x="7296622" y="2322345"/>
            <a:ext cx="17472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МП «Корпоративные стратегии на фондовом рынке»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1F05B5F-4739-4325-9F7A-0975FFAA6C63}"/>
              </a:ext>
            </a:extLst>
          </p:cNvPr>
          <p:cNvSpPr txBox="1"/>
          <p:nvPr/>
        </p:nvSpPr>
        <p:spPr>
          <a:xfrm>
            <a:off x="7714946" y="3792560"/>
            <a:ext cx="10691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C00000"/>
                </a:solidFill>
              </a:rPr>
              <a:t>с 2020 г.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DFD4FE1-67B9-49F4-92C3-D8742C938D57}"/>
              </a:ext>
            </a:extLst>
          </p:cNvPr>
          <p:cNvSpPr txBox="1"/>
          <p:nvPr/>
        </p:nvSpPr>
        <p:spPr>
          <a:xfrm>
            <a:off x="7396791" y="4277890"/>
            <a:ext cx="15308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ФДО</a:t>
            </a:r>
          </a:p>
          <a:p>
            <a:pPr algn="ctr"/>
            <a:endParaRPr lang="ru-RU" sz="16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Базовая кафедра ЭС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7A60306-1BCB-4FB5-847A-A8A1B974D4AB}"/>
              </a:ext>
            </a:extLst>
          </p:cNvPr>
          <p:cNvSpPr txBox="1"/>
          <p:nvPr/>
        </p:nvSpPr>
        <p:spPr>
          <a:xfrm>
            <a:off x="5825509" y="4277890"/>
            <a:ext cx="15308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ФДО</a:t>
            </a:r>
          </a:p>
          <a:p>
            <a:pPr algn="ctr"/>
            <a:endParaRPr lang="ru-RU" sz="16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Базовая кафедра ЭС</a:t>
            </a:r>
          </a:p>
        </p:txBody>
      </p:sp>
    </p:spTree>
    <p:extLst>
      <p:ext uri="{BB962C8B-B14F-4D97-AF65-F5344CB8AC3E}">
        <p14:creationId xmlns:p14="http://schemas.microsoft.com/office/powerpoint/2010/main" val="3602512799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84AE07-0424-489F-B7D7-45832EEFD4DD}"/>
              </a:ext>
            </a:extLst>
          </p:cNvPr>
          <p:cNvSpPr txBox="1">
            <a:spLocks/>
          </p:cNvSpPr>
          <p:nvPr/>
        </p:nvSpPr>
        <p:spPr>
          <a:xfrm>
            <a:off x="1750636" y="0"/>
            <a:ext cx="5812741" cy="720065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Дополнительное образование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85A394-0818-47AB-8FF2-87CD25506703}"/>
              </a:ext>
            </a:extLst>
          </p:cNvPr>
          <p:cNvSpPr txBox="1"/>
          <p:nvPr/>
        </p:nvSpPr>
        <p:spPr>
          <a:xfrm>
            <a:off x="167780" y="493562"/>
            <a:ext cx="880844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дополнительного профессионального образования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 дистанционного обучения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Финансов и цен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Кафедра Финансовые рынки</a:t>
            </a:r>
          </a:p>
          <a:p>
            <a:pPr algn="just"/>
            <a:endParaRPr lang="ru-RU" sz="1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2019-2021 гг.: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кадастровая оценка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Судебная финансово-экономическая экспертиза (продвинутый уровень)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Судебная финансово-экономическая экспертиза: допрос судебного эксперта в гражданском, арбитражном и уголовном процессе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Экспертиза и проверка отчетов об оценке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отчетов об оценке для целей оспаривания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кадастровая оценка: обработка перечня и группировка объектов оценки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Оспаривание кадастровой стоимости: юридический аспект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работы государственных бюджетных учреждений (ГБУ)</a:t>
            </a:r>
            <a:endParaRPr lang="ru-RU" sz="1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102324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D0601F4-E7D0-4F3A-97AF-44591F6F8E35}"/>
              </a:ext>
            </a:extLst>
          </p:cNvPr>
          <p:cNvSpPr/>
          <p:nvPr/>
        </p:nvSpPr>
        <p:spPr>
          <a:xfrm>
            <a:off x="2310714" y="226711"/>
            <a:ext cx="532576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Корпоративная магистратура</a:t>
            </a:r>
            <a:b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«Экспертного совета»</a:t>
            </a:r>
          </a:p>
        </p:txBody>
      </p:sp>
      <p:sp>
        <p:nvSpPr>
          <p:cNvPr id="5" name="Подзаголовок 3">
            <a:extLst>
              <a:ext uri="{FF2B5EF4-FFF2-40B4-BE49-F238E27FC236}">
                <a16:creationId xmlns:a16="http://schemas.microsoft.com/office/drawing/2014/main" id="{1C38DFD0-C912-4D98-80F2-9EBE7094BBC3}"/>
              </a:ext>
            </a:extLst>
          </p:cNvPr>
          <p:cNvSpPr txBox="1">
            <a:spLocks/>
          </p:cNvSpPr>
          <p:nvPr/>
        </p:nvSpPr>
        <p:spPr>
          <a:xfrm>
            <a:off x="431033" y="4238304"/>
            <a:ext cx="5952990" cy="213778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ru-RU" sz="20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Выход за рамки своего опыта</a:t>
            </a:r>
          </a:p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ru-RU" sz="20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накопленной практики и знаний</a:t>
            </a:r>
          </a:p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ru-RU" sz="20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своей ценности как профессионала</a:t>
            </a:r>
          </a:p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ru-RU" sz="20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Степень магистра</a:t>
            </a:r>
          </a:p>
          <a:p>
            <a:pPr marL="457200" indent="-457200" algn="ctr">
              <a:buFont typeface="Wingdings" panose="05000000000000000000" pitchFamily="2" charset="2"/>
              <a:buChar char="ü"/>
            </a:pPr>
            <a:r>
              <a:rPr lang="ru-RU" sz="2000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Высшее образование по направлению «Юриспруденция» и «Экономика»</a:t>
            </a:r>
          </a:p>
          <a:p>
            <a:pPr marL="457200" indent="-457200" algn="ctr"/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одзаголовок 3">
            <a:extLst>
              <a:ext uri="{FF2B5EF4-FFF2-40B4-BE49-F238E27FC236}">
                <a16:creationId xmlns:a16="http://schemas.microsoft.com/office/drawing/2014/main" id="{3C206E5B-77F1-4E30-A124-DD6884AF3558}"/>
              </a:ext>
            </a:extLst>
          </p:cNvPr>
          <p:cNvSpPr txBox="1">
            <a:spLocks/>
          </p:cNvSpPr>
          <p:nvPr/>
        </p:nvSpPr>
        <p:spPr>
          <a:xfrm>
            <a:off x="215516" y="1187744"/>
            <a:ext cx="8712968" cy="2137781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«Судебная финансово-экономическая экспертиза»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(юриспруденция)</a:t>
            </a:r>
          </a:p>
          <a:p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«Экспертиза отчетов об оценке»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(Экономика)</a:t>
            </a:r>
          </a:p>
          <a:p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«Корпоративные стратегии на фондовом рынке»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(Экономика)</a:t>
            </a:r>
          </a:p>
          <a:p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169F8C1-E79C-4D6D-B076-F3A88CAB54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62" t="2974" r="6191" b="4766"/>
          <a:stretch/>
        </p:blipFill>
        <p:spPr>
          <a:xfrm>
            <a:off x="6659157" y="3286836"/>
            <a:ext cx="2053809" cy="2996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413018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154" name="Заголовок 1"/>
          <p:cNvSpPr txBox="1">
            <a:spLocks/>
          </p:cNvSpPr>
          <p:nvPr/>
        </p:nvSpPr>
        <p:spPr>
          <a:xfrm>
            <a:off x="0" y="332655"/>
            <a:ext cx="9036496" cy="61876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Магистерская программа </a:t>
            </a:r>
          </a:p>
          <a:p>
            <a:r>
              <a:rPr 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«Корпоративные стратегии на фондовом рынке»</a:t>
            </a:r>
          </a:p>
          <a:p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«Экономика»</a:t>
            </a:r>
          </a:p>
          <a:p>
            <a:endParaRPr lang="ru-RU" sz="2000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  <a:p>
            <a:endParaRPr lang="ru-RU" sz="2000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  <a:p>
            <a:endParaRPr lang="ru-RU" sz="2000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  <a:p>
            <a:endParaRPr lang="ru-RU" sz="2000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  <a:p>
            <a:endParaRPr lang="ru-RU" sz="2000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  <a:p>
            <a:endParaRPr lang="ru-RU" sz="2000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  <a:p>
            <a:endParaRPr lang="ru-RU" sz="2000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  <a:p>
            <a:endParaRPr lang="ru-RU" sz="2000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  <a:p>
            <a:endParaRPr lang="ru-RU" sz="2000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  <a:p>
            <a:endParaRPr lang="ru-RU" sz="2000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  <a:p>
            <a:endParaRPr lang="ru-RU" sz="2000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  <a:p>
            <a:endParaRPr lang="ru-RU" sz="2000" b="1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  <a:p>
            <a:endParaRPr lang="ru-RU" sz="2000" b="1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  <a:p>
            <a:endParaRPr lang="ru-RU" sz="2000" b="1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688CDBA-A109-48BE-9C74-B8245BA4EDF2}"/>
              </a:ext>
            </a:extLst>
          </p:cNvPr>
          <p:cNvSpPr/>
          <p:nvPr/>
        </p:nvSpPr>
        <p:spPr>
          <a:xfrm>
            <a:off x="321043" y="2420888"/>
            <a:ext cx="3671608" cy="3662541"/>
          </a:xfrm>
          <a:prstGeom prst="rect">
            <a:avLst/>
          </a:prstGeom>
          <a:ln w="25400">
            <a:solidFill>
              <a:schemeClr val="bg1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работающих практиков:</a:t>
            </a:r>
          </a:p>
          <a:p>
            <a:pPr algn="ctr"/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сути бизнеса в любой отрасли для выполнения работ по определению стоимости (отчеты об оценке, рецензии, судебные экспертизы, консалтинговые исследования и др.);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Расширение своих компетенций в рамках своей текущей деятельности;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Построение, развитие своего бизнеса.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ru-RU" sz="1600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3C27C07-80CC-4E1E-B3D2-A3F7033930F0}"/>
              </a:ext>
            </a:extLst>
          </p:cNvPr>
          <p:cNvSpPr/>
          <p:nvPr/>
        </p:nvSpPr>
        <p:spPr>
          <a:xfrm>
            <a:off x="4572000" y="2361473"/>
            <a:ext cx="3671608" cy="3724096"/>
          </a:xfrm>
          <a:prstGeom prst="rect">
            <a:avLst/>
          </a:prstGeom>
          <a:ln w="25400">
            <a:solidFill>
              <a:schemeClr val="bg1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слушателей после бакалавриата:</a:t>
            </a:r>
          </a:p>
          <a:p>
            <a:pPr algn="ctr"/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фундаментальной экономики на примерах из реальной жизни (фундамент для последующей работы и дальнейшего образования);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сути бизнеса для построения и развития своего дела;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Трудоустройство в экономические департаменты, стратегическое развитие, инвестиционное планирование и др.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434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116632"/>
            <a:ext cx="889248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Преимущества</a:t>
            </a: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2BC56B5-0786-4014-A553-EC1729012FF4}"/>
              </a:ext>
            </a:extLst>
          </p:cNvPr>
          <p:cNvSpPr/>
          <p:nvPr/>
        </p:nvSpPr>
        <p:spPr>
          <a:xfrm>
            <a:off x="599092" y="1268760"/>
            <a:ext cx="2592288" cy="1224136"/>
          </a:xfrm>
          <a:prstGeom prst="rect">
            <a:avLst/>
          </a:prstGeom>
          <a:solidFill>
            <a:schemeClr val="accent1">
              <a:alpha val="0"/>
            </a:schemeClr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E7CF6D4-4A5C-4BE0-B210-4CA54B67FCDD}"/>
              </a:ext>
            </a:extLst>
          </p:cNvPr>
          <p:cNvSpPr/>
          <p:nvPr/>
        </p:nvSpPr>
        <p:spPr>
          <a:xfrm>
            <a:off x="3341630" y="1268760"/>
            <a:ext cx="2592288" cy="1224136"/>
          </a:xfrm>
          <a:prstGeom prst="rect">
            <a:avLst/>
          </a:prstGeom>
          <a:solidFill>
            <a:schemeClr val="accent1">
              <a:alpha val="0"/>
            </a:schemeClr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70DAC7D-A31A-46E7-90E3-99F62381A4B8}"/>
              </a:ext>
            </a:extLst>
          </p:cNvPr>
          <p:cNvSpPr/>
          <p:nvPr/>
        </p:nvSpPr>
        <p:spPr>
          <a:xfrm>
            <a:off x="6084168" y="1268760"/>
            <a:ext cx="2592288" cy="1224136"/>
          </a:xfrm>
          <a:prstGeom prst="rect">
            <a:avLst/>
          </a:prstGeom>
          <a:solidFill>
            <a:schemeClr val="accent1">
              <a:alpha val="0"/>
            </a:schemeClr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61E53E35-1174-46FD-9B71-B273642A97EF}"/>
              </a:ext>
            </a:extLst>
          </p:cNvPr>
          <p:cNvSpPr/>
          <p:nvPr/>
        </p:nvSpPr>
        <p:spPr>
          <a:xfrm>
            <a:off x="599092" y="2927846"/>
            <a:ext cx="2592288" cy="1224136"/>
          </a:xfrm>
          <a:prstGeom prst="rect">
            <a:avLst/>
          </a:prstGeom>
          <a:solidFill>
            <a:schemeClr val="accent1">
              <a:alpha val="0"/>
            </a:schemeClr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8218EB6-D204-45A5-A847-F9863C8711C9}"/>
              </a:ext>
            </a:extLst>
          </p:cNvPr>
          <p:cNvSpPr/>
          <p:nvPr/>
        </p:nvSpPr>
        <p:spPr>
          <a:xfrm>
            <a:off x="3341630" y="2924944"/>
            <a:ext cx="2592288" cy="1227038"/>
          </a:xfrm>
          <a:prstGeom prst="rect">
            <a:avLst/>
          </a:prstGeom>
          <a:solidFill>
            <a:schemeClr val="accent1">
              <a:alpha val="0"/>
            </a:schemeClr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1CDBC326-52EF-41AD-B8A2-33706B5FCF56}"/>
              </a:ext>
            </a:extLst>
          </p:cNvPr>
          <p:cNvSpPr/>
          <p:nvPr/>
        </p:nvSpPr>
        <p:spPr>
          <a:xfrm>
            <a:off x="6084168" y="2924944"/>
            <a:ext cx="2592288" cy="1227038"/>
          </a:xfrm>
          <a:prstGeom prst="rect">
            <a:avLst/>
          </a:prstGeom>
          <a:solidFill>
            <a:schemeClr val="accent1">
              <a:alpha val="0"/>
            </a:schemeClr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2C7D5032-26E6-4578-9EF5-8C5F819E9976}"/>
              </a:ext>
            </a:extLst>
          </p:cNvPr>
          <p:cNvSpPr/>
          <p:nvPr/>
        </p:nvSpPr>
        <p:spPr>
          <a:xfrm>
            <a:off x="599092" y="4678977"/>
            <a:ext cx="2592288" cy="1270303"/>
          </a:xfrm>
          <a:prstGeom prst="rect">
            <a:avLst/>
          </a:prstGeom>
          <a:solidFill>
            <a:schemeClr val="accent1">
              <a:alpha val="0"/>
            </a:schemeClr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A4C1FC75-68E4-4DAD-A7FA-37DE1D9CDDC5}"/>
              </a:ext>
            </a:extLst>
          </p:cNvPr>
          <p:cNvSpPr/>
          <p:nvPr/>
        </p:nvSpPr>
        <p:spPr>
          <a:xfrm>
            <a:off x="3341630" y="4678978"/>
            <a:ext cx="2592288" cy="1270302"/>
          </a:xfrm>
          <a:prstGeom prst="rect">
            <a:avLst/>
          </a:prstGeom>
          <a:solidFill>
            <a:schemeClr val="accent1">
              <a:alpha val="0"/>
            </a:schemeClr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5C937AF2-918D-4B23-B771-4C54306C8C31}"/>
              </a:ext>
            </a:extLst>
          </p:cNvPr>
          <p:cNvSpPr/>
          <p:nvPr/>
        </p:nvSpPr>
        <p:spPr>
          <a:xfrm>
            <a:off x="6084168" y="4678978"/>
            <a:ext cx="2592288" cy="1270302"/>
          </a:xfrm>
          <a:prstGeom prst="rect">
            <a:avLst/>
          </a:prstGeom>
          <a:solidFill>
            <a:schemeClr val="accent1">
              <a:alpha val="0"/>
            </a:schemeClr>
          </a:solidFill>
          <a:ln w="63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3FCCE6A-E3FE-46F9-9339-FCB0E40B3AC9}"/>
              </a:ext>
            </a:extLst>
          </p:cNvPr>
          <p:cNvSpPr txBox="1"/>
          <p:nvPr/>
        </p:nvSpPr>
        <p:spPr>
          <a:xfrm>
            <a:off x="803188" y="1414967"/>
            <a:ext cx="22566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Практическая направленность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7581DD0-6023-4A8D-9369-474FD0072B60}"/>
              </a:ext>
            </a:extLst>
          </p:cNvPr>
          <p:cNvSpPr txBox="1"/>
          <p:nvPr/>
        </p:nvSpPr>
        <p:spPr>
          <a:xfrm>
            <a:off x="3395476" y="1567409"/>
            <a:ext cx="2592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Уникальность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4425780-AAAD-4AC5-A465-67C051B9D12B}"/>
              </a:ext>
            </a:extLst>
          </p:cNvPr>
          <p:cNvSpPr txBox="1"/>
          <p:nvPr/>
        </p:nvSpPr>
        <p:spPr>
          <a:xfrm>
            <a:off x="6084168" y="1298531"/>
            <a:ext cx="2592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Тщательный</a:t>
            </a:r>
            <a:r>
              <a:rPr lang="ru-RU" sz="24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отбор</a:t>
            </a:r>
            <a:r>
              <a:rPr lang="ru-RU" sz="24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преподавателей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B6FF018-32A9-432C-BB48-052036F05F69}"/>
              </a:ext>
            </a:extLst>
          </p:cNvPr>
          <p:cNvSpPr txBox="1"/>
          <p:nvPr/>
        </p:nvSpPr>
        <p:spPr>
          <a:xfrm>
            <a:off x="599092" y="3089149"/>
            <a:ext cx="2592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Эффективный</a:t>
            </a:r>
            <a:r>
              <a:rPr lang="ru-RU" sz="24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формат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727DC82-A7F2-4C0D-AEF9-31764801778F}"/>
              </a:ext>
            </a:extLst>
          </p:cNvPr>
          <p:cNvSpPr txBox="1"/>
          <p:nvPr/>
        </p:nvSpPr>
        <p:spPr>
          <a:xfrm>
            <a:off x="620736" y="4775519"/>
            <a:ext cx="25922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</a:t>
            </a:r>
            <a:r>
              <a:rPr lang="ru-RU" sz="16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сопровождение</a:t>
            </a:r>
            <a:r>
              <a:rPr lang="ru-RU" sz="16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Союза</a:t>
            </a:r>
            <a:r>
              <a:rPr lang="ru-RU" sz="16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судебных</a:t>
            </a:r>
            <a:r>
              <a:rPr lang="ru-RU" sz="16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экспертов</a:t>
            </a:r>
            <a:r>
              <a:rPr lang="ru-RU" sz="16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"Экспертный Совет"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9E983F0-BE6B-4200-9452-BE843C11D129}"/>
              </a:ext>
            </a:extLst>
          </p:cNvPr>
          <p:cNvSpPr txBox="1"/>
          <p:nvPr/>
        </p:nvSpPr>
        <p:spPr>
          <a:xfrm>
            <a:off x="3316851" y="3273816"/>
            <a:ext cx="2592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D3D98C9-6DD4-405B-8715-914398ABF815}"/>
              </a:ext>
            </a:extLst>
          </p:cNvPr>
          <p:cNvSpPr txBox="1"/>
          <p:nvPr/>
        </p:nvSpPr>
        <p:spPr>
          <a:xfrm>
            <a:off x="6075320" y="3030631"/>
            <a:ext cx="2592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Пожизненный</a:t>
            </a:r>
            <a:r>
              <a:rPr lang="ru-RU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</a:t>
            </a:r>
            <a:r>
              <a:rPr lang="ru-RU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обновлениям</a:t>
            </a:r>
            <a:r>
              <a:rPr lang="ru-RU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учебной</a:t>
            </a:r>
            <a:r>
              <a:rPr lang="ru-RU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934E565-9100-4081-BF75-96A4A55EDE36}"/>
              </a:ext>
            </a:extLst>
          </p:cNvPr>
          <p:cNvSpPr txBox="1"/>
          <p:nvPr/>
        </p:nvSpPr>
        <p:spPr>
          <a:xfrm>
            <a:off x="3329644" y="4882679"/>
            <a:ext cx="2592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Гибкий</a:t>
            </a:r>
            <a:r>
              <a:rPr lang="ru-RU" sz="24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график</a:t>
            </a:r>
            <a:r>
              <a:rPr lang="ru-RU" sz="24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обучения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99583E7-1495-4A08-A517-4A1B66524390}"/>
              </a:ext>
            </a:extLst>
          </p:cNvPr>
          <p:cNvSpPr txBox="1"/>
          <p:nvPr/>
        </p:nvSpPr>
        <p:spPr>
          <a:xfrm>
            <a:off x="6072305" y="4880599"/>
            <a:ext cx="25922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Качественный</a:t>
            </a:r>
            <a:r>
              <a:rPr lang="ru-RU" sz="24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нетворкинг</a:t>
            </a:r>
          </a:p>
        </p:txBody>
      </p:sp>
    </p:spTree>
    <p:extLst>
      <p:ext uri="{BB962C8B-B14F-4D97-AF65-F5344CB8AC3E}">
        <p14:creationId xmlns:p14="http://schemas.microsoft.com/office/powerpoint/2010/main" val="330231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Заголовок 1"/>
          <p:cNvSpPr txBox="1">
            <a:spLocks/>
          </p:cNvSpPr>
          <p:nvPr/>
        </p:nvSpPr>
        <p:spPr>
          <a:xfrm>
            <a:off x="0" y="116632"/>
            <a:ext cx="889248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2"/>
          </p:nvPr>
        </p:nvSpPr>
        <p:spPr>
          <a:xfrm>
            <a:off x="702027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9</a:t>
            </a:fld>
            <a:endParaRPr lang="ru-RU" dirty="0"/>
          </a:p>
        </p:txBody>
      </p:sp>
      <p:pic>
        <p:nvPicPr>
          <p:cNvPr id="3" name="Рисунок 2" descr="Изображение выглядит как в позе, текст, другой, группа&#10;&#10;Автоматически созданное описание">
            <a:extLst>
              <a:ext uri="{FF2B5EF4-FFF2-40B4-BE49-F238E27FC236}">
                <a16:creationId xmlns:a16="http://schemas.microsoft.com/office/drawing/2014/main" id="{0DE6EAA4-68EF-4D44-95C6-56D20A9C1B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232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3608</TotalTime>
  <Words>660</Words>
  <Application>Microsoft Office PowerPoint</Application>
  <PresentationFormat>Экран (4:3)</PresentationFormat>
  <Paragraphs>156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Sitka Banner</vt:lpstr>
      <vt:lpstr>Tahoma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Экспертный Совет НП СРОО</dc:creator>
  <cp:lastModifiedBy>Kira</cp:lastModifiedBy>
  <cp:revision>126</cp:revision>
  <dcterms:created xsi:type="dcterms:W3CDTF">2019-10-07T08:19:42Z</dcterms:created>
  <dcterms:modified xsi:type="dcterms:W3CDTF">2021-10-07T23:30:46Z</dcterms:modified>
</cp:coreProperties>
</file>