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431" r:id="rId2"/>
    <p:sldId id="428" r:id="rId3"/>
    <p:sldId id="432" r:id="rId4"/>
    <p:sldId id="388" r:id="rId5"/>
    <p:sldId id="415" r:id="rId6"/>
    <p:sldId id="389" r:id="rId7"/>
    <p:sldId id="390" r:id="rId8"/>
    <p:sldId id="391" r:id="rId9"/>
    <p:sldId id="416" r:id="rId10"/>
    <p:sldId id="429" r:id="rId11"/>
    <p:sldId id="433" r:id="rId12"/>
    <p:sldId id="430" r:id="rId13"/>
    <p:sldId id="402" r:id="rId14"/>
    <p:sldId id="403" r:id="rId15"/>
    <p:sldId id="406" r:id="rId16"/>
    <p:sldId id="435" r:id="rId17"/>
    <p:sldId id="436" r:id="rId18"/>
    <p:sldId id="434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21654B4-7660-4263-82D8-8AEA3D9A71CF}">
          <p14:sldIdLst>
            <p14:sldId id="431"/>
            <p14:sldId id="428"/>
            <p14:sldId id="432"/>
            <p14:sldId id="388"/>
            <p14:sldId id="415"/>
            <p14:sldId id="389"/>
            <p14:sldId id="390"/>
            <p14:sldId id="391"/>
            <p14:sldId id="416"/>
            <p14:sldId id="429"/>
            <p14:sldId id="433"/>
            <p14:sldId id="430"/>
            <p14:sldId id="402"/>
            <p14:sldId id="403"/>
            <p14:sldId id="406"/>
            <p14:sldId id="435"/>
            <p14:sldId id="436"/>
          </p14:sldIdLst>
        </p14:section>
        <p14:section name="Раздел без заголовка" id="{7A06F1F5-4C9F-4A3B-B60A-30F7F9E1A30B}">
          <p14:sldIdLst>
            <p14:sldId id="43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6" autoAdjust="0"/>
    <p:restoredTop sz="94660" autoAdjust="0"/>
  </p:normalViewPr>
  <p:slideViewPr>
    <p:cSldViewPr snapToGrid="0">
      <p:cViewPr varScale="1">
        <p:scale>
          <a:sx n="93" d="100"/>
          <a:sy n="93" d="100"/>
        </p:scale>
        <p:origin x="-405" y="-45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3A8EC-B3B4-4C29-83A1-B9990C450A43}">
      <dgm:prSet custT="1"/>
      <dgm:spPr>
        <a:solidFill>
          <a:srgbClr val="B30505"/>
        </a:solidFill>
      </dgm:spPr>
      <dgm:t>
        <a:bodyPr/>
        <a:lstStyle/>
        <a:p>
          <a:r>
            <a:rPr lang="ru-RU" sz="2400" b="1" baseline="0" dirty="0" smtClean="0">
              <a:solidFill>
                <a:srgbClr val="00B0F0"/>
              </a:solidFill>
              <a:latin typeface="Century Gothic" panose="020B0502020202020204" pitchFamily="34" charset="0"/>
            </a:rPr>
            <a:t>ОЦЕНКА </a:t>
          </a:r>
        </a:p>
        <a:p>
          <a:r>
            <a:rPr lang="ru-RU" sz="2400" b="1" baseline="0" dirty="0" smtClean="0">
              <a:solidFill>
                <a:srgbClr val="00B0F0"/>
              </a:solidFill>
              <a:latin typeface="Century Gothic" panose="020B0502020202020204" pitchFamily="34" charset="0"/>
            </a:rPr>
            <a:t>ДЛЯ ОСПАРИВАНИЯ КС</a:t>
          </a:r>
        </a:p>
        <a:p>
          <a:r>
            <a:rPr lang="ru-RU" sz="2400" b="1" baseline="0" dirty="0" smtClean="0">
              <a:solidFill>
                <a:srgbClr val="00B0F0"/>
              </a:solidFill>
              <a:latin typeface="Century Gothic" panose="020B0502020202020204" pitchFamily="34" charset="0"/>
            </a:rPr>
            <a:t>и иных споров</a:t>
          </a:r>
          <a:endParaRPr lang="ru-RU" sz="2400" b="1" baseline="0" dirty="0">
            <a:solidFill>
              <a:srgbClr val="00B0F0"/>
            </a:solidFill>
            <a:latin typeface="Century Gothic" panose="020B0502020202020204" pitchFamily="34" charset="0"/>
          </a:endParaRPr>
        </a:p>
      </dgm:t>
    </dgm:pt>
    <dgm:pt modelId="{437B1D57-F94A-4183-9317-9F102F8C9D8F}" type="sib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B59C5F-4839-4A8E-9F9D-3E08F2F904D9}" type="par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0AAB884-A8D3-480F-B61A-DF4A8159DF42}">
      <dgm:prSet phldrT="[Текст]" custT="1"/>
      <dgm:spPr>
        <a:solidFill>
          <a:srgbClr val="B30505"/>
        </a:solidFill>
        <a:ln>
          <a:solidFill>
            <a:srgbClr val="B30505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ОЦЕНКА ПО ЗАКАЗУ </a:t>
          </a:r>
        </a:p>
        <a:p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ГОС. ОРГАНОВ</a:t>
          </a:r>
        </a:p>
        <a:p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И ПРОГОС. СТРУКТУР</a:t>
          </a:r>
          <a:endParaRPr lang="ru-RU" sz="2000" b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2" custScaleY="100000" custLinFactNeighborX="-371" custLinFactNeighborY="-3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  <dgm:pt modelId="{BA9548FE-9DEB-457F-8E07-AB7146692D98}" type="pres">
      <dgm:prSet presAssocID="{67162BB9-343C-485D-8E20-18980D1180D7}" presName="sibSpaceOne" presStyleCnt="0"/>
      <dgm:spPr/>
    </dgm:pt>
    <dgm:pt modelId="{14315153-BF0C-49FD-A1A3-8A17C71BC4FD}" type="pres">
      <dgm:prSet presAssocID="{F5E3A8EC-B3B4-4C29-83A1-B9990C450A43}" presName="vertOne" presStyleCnt="0"/>
      <dgm:spPr/>
    </dgm:pt>
    <dgm:pt modelId="{75776AEF-250F-4BB7-AFBD-99BC6359FD56}" type="pres">
      <dgm:prSet presAssocID="{F5E3A8EC-B3B4-4C29-83A1-B9990C450A43}" presName="txOne" presStyleLbl="node0" presStyleIdx="1" presStyleCnt="2" custScaleX="125991" custLinFactNeighborX="-1179" custLinFactNeighborY="-11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A4CAA6-3899-4AAB-9C56-086A5605ED9B}" type="pres">
      <dgm:prSet presAssocID="{F5E3A8EC-B3B4-4C29-83A1-B9990C450A43}" presName="horzOne" presStyleCnt="0"/>
      <dgm:spPr/>
    </dgm:pt>
  </dgm:ptLst>
  <dgm:cxnLst>
    <dgm:cxn modelId="{7CDC1303-3403-4506-866E-940181B3C181}" type="presOf" srcId="{D281A09B-1913-4364-8FB9-912913050B59}" destId="{1A04C809-564C-468E-B7F6-21304373095A}" srcOrd="0" destOrd="0" presId="urn:microsoft.com/office/officeart/2005/8/layout/hierarchy4"/>
    <dgm:cxn modelId="{3B4AD973-92D8-41A9-BC25-FA809968229E}" type="presOf" srcId="{F5E3A8EC-B3B4-4C29-83A1-B9990C450A43}" destId="{75776AEF-250F-4BB7-AFBD-99BC6359FD56}" srcOrd="0" destOrd="0" presId="urn:microsoft.com/office/officeart/2005/8/layout/hierarchy4"/>
    <dgm:cxn modelId="{D4EFD4C5-B305-4909-8D6F-1B6F18C8D6F6}" type="presOf" srcId="{90AAB884-A8D3-480F-B61A-DF4A8159DF42}" destId="{99C1C17C-D714-4AED-A305-233742B105BF}" srcOrd="0" destOrd="0" presId="urn:microsoft.com/office/officeart/2005/8/layout/hierarchy4"/>
    <dgm:cxn modelId="{D539B9C4-2F74-4E20-8CCF-E51E59203C3D}" srcId="{D281A09B-1913-4364-8FB9-912913050B59}" destId="{F5E3A8EC-B3B4-4C29-83A1-B9990C450A43}" srcOrd="1" destOrd="0" parTransId="{6BB59C5F-4839-4A8E-9F9D-3E08F2F904D9}" sibTransId="{437B1D57-F94A-4183-9317-9F102F8C9D8F}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72595A9C-6260-47BC-B63F-3576F89665B8}" type="presParOf" srcId="{1A04C809-564C-468E-B7F6-21304373095A}" destId="{6D388C91-57EE-4DA7-BFFD-8B14716E2CE4}" srcOrd="0" destOrd="0" presId="urn:microsoft.com/office/officeart/2005/8/layout/hierarchy4"/>
    <dgm:cxn modelId="{3A8C718F-9087-494F-A2C4-6B63F2F74760}" type="presParOf" srcId="{6D388C91-57EE-4DA7-BFFD-8B14716E2CE4}" destId="{99C1C17C-D714-4AED-A305-233742B105BF}" srcOrd="0" destOrd="0" presId="urn:microsoft.com/office/officeart/2005/8/layout/hierarchy4"/>
    <dgm:cxn modelId="{A9FEC84D-BBAF-4E39-A616-B63BFB45FC4F}" type="presParOf" srcId="{6D388C91-57EE-4DA7-BFFD-8B14716E2CE4}" destId="{E952ABFC-CED3-41FD-86BC-512C408514FC}" srcOrd="1" destOrd="0" presId="urn:microsoft.com/office/officeart/2005/8/layout/hierarchy4"/>
    <dgm:cxn modelId="{27F95FE5-957B-4E44-A89D-0FD057FE6E44}" type="presParOf" srcId="{1A04C809-564C-468E-B7F6-21304373095A}" destId="{BA9548FE-9DEB-457F-8E07-AB7146692D98}" srcOrd="1" destOrd="0" presId="urn:microsoft.com/office/officeart/2005/8/layout/hierarchy4"/>
    <dgm:cxn modelId="{06E0AE69-7C0A-4704-9B37-DBA3B879695B}" type="presParOf" srcId="{1A04C809-564C-468E-B7F6-21304373095A}" destId="{14315153-BF0C-49FD-A1A3-8A17C71BC4FD}" srcOrd="2" destOrd="0" presId="urn:microsoft.com/office/officeart/2005/8/layout/hierarchy4"/>
    <dgm:cxn modelId="{F97A738B-E10D-46DF-839F-6C106EA9124D}" type="presParOf" srcId="{14315153-BF0C-49FD-A1A3-8A17C71BC4FD}" destId="{75776AEF-250F-4BB7-AFBD-99BC6359FD56}" srcOrd="0" destOrd="0" presId="urn:microsoft.com/office/officeart/2005/8/layout/hierarchy4"/>
    <dgm:cxn modelId="{5AF129D7-7DBE-4615-A24F-12BFB26BF6DD}" type="presParOf" srcId="{14315153-BF0C-49FD-A1A3-8A17C71BC4FD}" destId="{CCA4CAA6-3899-4AAB-9C56-086A5605ED9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3A8EC-B3B4-4C29-83A1-B9990C450A43}">
      <dgm:prSet custT="1"/>
      <dgm:spPr>
        <a:solidFill>
          <a:srgbClr val="B30505"/>
        </a:solidFill>
      </dgm:spPr>
      <dgm:t>
        <a:bodyPr/>
        <a:lstStyle/>
        <a:p>
          <a:r>
            <a:rPr lang="ru-RU" sz="2000" b="1" dirty="0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ОЦЕНКА ПО ЗАКАЗУ КРУПНОГО БИЗНЕСА</a:t>
          </a:r>
          <a:endParaRPr lang="ru-RU" sz="2000" b="1" dirty="0">
            <a:solidFill>
              <a:schemeClr val="bg1">
                <a:lumMod val="95000"/>
              </a:schemeClr>
            </a:solidFill>
            <a:latin typeface="Century Gothic" panose="020B0502020202020204" pitchFamily="34" charset="0"/>
          </a:endParaRPr>
        </a:p>
      </dgm:t>
    </dgm:pt>
    <dgm:pt modelId="{437B1D57-F94A-4183-9317-9F102F8C9D8F}" type="sib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B59C5F-4839-4A8E-9F9D-3E08F2F904D9}" type="par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0AAB884-A8D3-480F-B61A-DF4A8159DF42}">
      <dgm:prSet phldrT="[Текст]" custT="1"/>
      <dgm:spPr>
        <a:solidFill>
          <a:srgbClr val="B30505"/>
        </a:solidFill>
        <a:ln>
          <a:solidFill>
            <a:srgbClr val="B30505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b="1" dirty="0" smtClean="0">
            <a:solidFill>
              <a:schemeClr val="bg1">
                <a:lumMod val="95000"/>
              </a:schemeClr>
            </a:solidFill>
            <a:latin typeface="Century Gothic" panose="020B0502020202020204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ОЦЕНКА ДЛЯ ЦЕЛЕЙ ЗАЛОГА,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в </a:t>
          </a:r>
          <a:r>
            <a:rPr lang="ru-RU" sz="2400" b="1" dirty="0" err="1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т.ч</a:t>
          </a:r>
          <a:r>
            <a:rPr lang="ru-RU" sz="2400" b="1" dirty="0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. ИПОТЕКИ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2" custScaleY="100000" custLinFactX="17913" custLinFactNeighborX="100000" custLinFactNeighborY="25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  <dgm:pt modelId="{BA9548FE-9DEB-457F-8E07-AB7146692D98}" type="pres">
      <dgm:prSet presAssocID="{67162BB9-343C-485D-8E20-18980D1180D7}" presName="sibSpaceOne" presStyleCnt="0"/>
      <dgm:spPr/>
    </dgm:pt>
    <dgm:pt modelId="{14315153-BF0C-49FD-A1A3-8A17C71BC4FD}" type="pres">
      <dgm:prSet presAssocID="{F5E3A8EC-B3B4-4C29-83A1-B9990C450A43}" presName="vertOne" presStyleCnt="0"/>
      <dgm:spPr/>
    </dgm:pt>
    <dgm:pt modelId="{75776AEF-250F-4BB7-AFBD-99BC6359FD56}" type="pres">
      <dgm:prSet presAssocID="{F5E3A8EC-B3B4-4C29-83A1-B9990C450A43}" presName="txOne" presStyleLbl="node0" presStyleIdx="1" presStyleCnt="2" custScaleX="81366" custLinFactX="-15723" custLinFactNeighborX="-100000" custLinFactNeighborY="7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A4CAA6-3899-4AAB-9C56-086A5605ED9B}" type="pres">
      <dgm:prSet presAssocID="{F5E3A8EC-B3B4-4C29-83A1-B9990C450A43}" presName="horzOne" presStyleCnt="0"/>
      <dgm:spPr/>
    </dgm:pt>
  </dgm:ptLst>
  <dgm:cxnLst>
    <dgm:cxn modelId="{D539B9C4-2F74-4E20-8CCF-E51E59203C3D}" srcId="{D281A09B-1913-4364-8FB9-912913050B59}" destId="{F5E3A8EC-B3B4-4C29-83A1-B9990C450A43}" srcOrd="1" destOrd="0" parTransId="{6BB59C5F-4839-4A8E-9F9D-3E08F2F904D9}" sibTransId="{437B1D57-F94A-4183-9317-9F102F8C9D8F}"/>
    <dgm:cxn modelId="{7CDC1303-3403-4506-866E-940181B3C181}" type="presOf" srcId="{D281A09B-1913-4364-8FB9-912913050B59}" destId="{1A04C809-564C-468E-B7F6-21304373095A}" srcOrd="0" destOrd="0" presId="urn:microsoft.com/office/officeart/2005/8/layout/hierarchy4"/>
    <dgm:cxn modelId="{3B4AD973-92D8-41A9-BC25-FA809968229E}" type="presOf" srcId="{F5E3A8EC-B3B4-4C29-83A1-B9990C450A43}" destId="{75776AEF-250F-4BB7-AFBD-99BC6359FD56}" srcOrd="0" destOrd="0" presId="urn:microsoft.com/office/officeart/2005/8/layout/hierarchy4"/>
    <dgm:cxn modelId="{D4EFD4C5-B305-4909-8D6F-1B6F18C8D6F6}" type="presOf" srcId="{90AAB884-A8D3-480F-B61A-DF4A8159DF42}" destId="{99C1C17C-D714-4AED-A305-233742B105BF}" srcOrd="0" destOrd="0" presId="urn:microsoft.com/office/officeart/2005/8/layout/hierarchy4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72595A9C-6260-47BC-B63F-3576F89665B8}" type="presParOf" srcId="{1A04C809-564C-468E-B7F6-21304373095A}" destId="{6D388C91-57EE-4DA7-BFFD-8B14716E2CE4}" srcOrd="0" destOrd="0" presId="urn:microsoft.com/office/officeart/2005/8/layout/hierarchy4"/>
    <dgm:cxn modelId="{3A8C718F-9087-494F-A2C4-6B63F2F74760}" type="presParOf" srcId="{6D388C91-57EE-4DA7-BFFD-8B14716E2CE4}" destId="{99C1C17C-D714-4AED-A305-233742B105BF}" srcOrd="0" destOrd="0" presId="urn:microsoft.com/office/officeart/2005/8/layout/hierarchy4"/>
    <dgm:cxn modelId="{A9FEC84D-BBAF-4E39-A616-B63BFB45FC4F}" type="presParOf" srcId="{6D388C91-57EE-4DA7-BFFD-8B14716E2CE4}" destId="{E952ABFC-CED3-41FD-86BC-512C408514FC}" srcOrd="1" destOrd="0" presId="urn:microsoft.com/office/officeart/2005/8/layout/hierarchy4"/>
    <dgm:cxn modelId="{27F95FE5-957B-4E44-A89D-0FD057FE6E44}" type="presParOf" srcId="{1A04C809-564C-468E-B7F6-21304373095A}" destId="{BA9548FE-9DEB-457F-8E07-AB7146692D98}" srcOrd="1" destOrd="0" presId="urn:microsoft.com/office/officeart/2005/8/layout/hierarchy4"/>
    <dgm:cxn modelId="{06E0AE69-7C0A-4704-9B37-DBA3B879695B}" type="presParOf" srcId="{1A04C809-564C-468E-B7F6-21304373095A}" destId="{14315153-BF0C-49FD-A1A3-8A17C71BC4FD}" srcOrd="2" destOrd="0" presId="urn:microsoft.com/office/officeart/2005/8/layout/hierarchy4"/>
    <dgm:cxn modelId="{F97A738B-E10D-46DF-839F-6C106EA9124D}" type="presParOf" srcId="{14315153-BF0C-49FD-A1A3-8A17C71BC4FD}" destId="{75776AEF-250F-4BB7-AFBD-99BC6359FD56}" srcOrd="0" destOrd="0" presId="urn:microsoft.com/office/officeart/2005/8/layout/hierarchy4"/>
    <dgm:cxn modelId="{5AF129D7-7DBE-4615-A24F-12BFB26BF6DD}" type="presParOf" srcId="{14315153-BF0C-49FD-A1A3-8A17C71BC4FD}" destId="{CCA4CAA6-3899-4AAB-9C56-086A5605ED9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E306A3-8CAC-4547-99DF-E99E46EFCEB8}" type="doc">
      <dgm:prSet loTypeId="urn:microsoft.com/office/officeart/2005/8/layout/hierarchy2" loCatId="hierarchy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A0CB53-D49A-4A43-81BF-8B60DFC2A7E2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400" b="1" dirty="0" smtClean="0">
              <a:solidFill>
                <a:schemeClr val="bg1"/>
              </a:solidFill>
            </a:rPr>
            <a:t>КОМИССИЯ</a:t>
          </a:r>
        </a:p>
        <a:p>
          <a:pPr>
            <a:spcAft>
              <a:spcPts val="600"/>
            </a:spcAft>
          </a:pPr>
          <a:r>
            <a:rPr lang="ru-RU" sz="1400" b="1" dirty="0" smtClean="0">
              <a:solidFill>
                <a:srgbClr val="FF0000"/>
              </a:solidFill>
            </a:rPr>
            <a:t>(в случае ее создания в субъекте РФ)</a:t>
          </a:r>
          <a:endParaRPr lang="ru-RU" sz="1400" b="1" dirty="0">
            <a:solidFill>
              <a:srgbClr val="FF0000"/>
            </a:solidFill>
          </a:endParaRPr>
        </a:p>
      </dgm:t>
    </dgm:pt>
    <dgm:pt modelId="{1DCF6024-F06A-453E-B8EA-AB9BC34728B4}" type="parTrans" cxnId="{11348B75-4563-4A5A-8467-A0A9D9D7704E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6B986914-E311-4FC3-8C71-D37EE50F2C2F}" type="sibTrans" cxnId="{11348B75-4563-4A5A-8467-A0A9D9D7704E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C7B70221-F3FA-4998-8FE8-2D685CFAB6A6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200" b="1" dirty="0" smtClean="0">
              <a:solidFill>
                <a:schemeClr val="bg1"/>
              </a:solidFill>
            </a:rPr>
            <a:t>СУД</a:t>
          </a:r>
          <a:r>
            <a:rPr lang="ru-RU" sz="2200" b="1" baseline="0" dirty="0" smtClean="0">
              <a:solidFill>
                <a:schemeClr val="bg1"/>
              </a:solidFill>
            </a:rPr>
            <a:t> </a:t>
          </a:r>
        </a:p>
        <a:p>
          <a:pPr>
            <a:spcAft>
              <a:spcPts val="600"/>
            </a:spcAft>
          </a:pPr>
          <a:r>
            <a:rPr lang="ru-RU" sz="2200" b="1" baseline="0" dirty="0" smtClean="0">
              <a:solidFill>
                <a:srgbClr val="FF0000"/>
              </a:solidFill>
            </a:rPr>
            <a:t>общей юрисдикции</a:t>
          </a:r>
          <a:endParaRPr lang="ru-RU" sz="2200" b="1" dirty="0">
            <a:solidFill>
              <a:srgbClr val="FF0000"/>
            </a:solidFill>
          </a:endParaRPr>
        </a:p>
      </dgm:t>
    </dgm:pt>
    <dgm:pt modelId="{87F82763-4791-444D-A6CD-212A508A1AFD}" type="parTrans" cxnId="{702E2EFC-39A6-486B-B99F-0379EE8F8C71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245B6D67-60E6-4A60-AE98-EE08E476D1C6}" type="sibTrans" cxnId="{702E2EFC-39A6-486B-B99F-0379EE8F8C71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F4A4C94E-B991-4D19-9FD4-02A7B2945D9D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400" b="1" dirty="0" smtClean="0">
              <a:solidFill>
                <a:schemeClr val="bg1"/>
              </a:solidFill>
            </a:rPr>
            <a:t>ОСПАРИВАНИЕ КС </a:t>
          </a:r>
          <a:r>
            <a:rPr lang="ru-RU" sz="2400" b="1" dirty="0" smtClean="0">
              <a:solidFill>
                <a:srgbClr val="FF0000"/>
              </a:solidFill>
            </a:rPr>
            <a:t>юр. и физ. лицами</a:t>
          </a:r>
          <a:endParaRPr lang="ru-RU" sz="2400" b="1" dirty="0">
            <a:solidFill>
              <a:srgbClr val="FF0000"/>
            </a:solidFill>
          </a:endParaRPr>
        </a:p>
      </dgm:t>
    </dgm:pt>
    <dgm:pt modelId="{2C13B84D-0C8D-45BF-AF26-D869DAD7ECB3}" type="sibTrans" cxnId="{C55BA304-F8AF-46BB-B256-7C46661B306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F2C678EC-214A-411D-88DC-B069B6618413}" type="parTrans" cxnId="{C55BA304-F8AF-46BB-B256-7C46661B306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B89FEFF6-9470-40D3-97CB-458B3FA347CF}" type="pres">
      <dgm:prSet presAssocID="{6AE306A3-8CAC-4547-99DF-E99E46EFCEB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1BCECA-8481-41E0-9865-CCF60BE1067E}" type="pres">
      <dgm:prSet presAssocID="{F4A4C94E-B991-4D19-9FD4-02A7B2945D9D}" presName="root1" presStyleCnt="0"/>
      <dgm:spPr/>
    </dgm:pt>
    <dgm:pt modelId="{5CC4B964-0387-4B18-AB27-4F5EFF875367}" type="pres">
      <dgm:prSet presAssocID="{F4A4C94E-B991-4D19-9FD4-02A7B2945D9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F2B8C8-AEEE-43E3-A4A4-882C274FDD9D}" type="pres">
      <dgm:prSet presAssocID="{F4A4C94E-B991-4D19-9FD4-02A7B2945D9D}" presName="level2hierChild" presStyleCnt="0"/>
      <dgm:spPr/>
    </dgm:pt>
    <dgm:pt modelId="{E179BAAC-D134-4CCB-856B-243FEAA56869}" type="pres">
      <dgm:prSet presAssocID="{1DCF6024-F06A-453E-B8EA-AB9BC34728B4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F980A580-6CA3-4EEB-9B15-FCFF08B66CD4}" type="pres">
      <dgm:prSet presAssocID="{1DCF6024-F06A-453E-B8EA-AB9BC34728B4}" presName="connTx" presStyleLbl="parChTrans1D2" presStyleIdx="0" presStyleCnt="2"/>
      <dgm:spPr/>
      <dgm:t>
        <a:bodyPr/>
        <a:lstStyle/>
        <a:p>
          <a:endParaRPr lang="ru-RU"/>
        </a:p>
      </dgm:t>
    </dgm:pt>
    <dgm:pt modelId="{889BE87E-F6CF-436F-A47B-0FE22149B9A8}" type="pres">
      <dgm:prSet presAssocID="{90A0CB53-D49A-4A43-81BF-8B60DFC2A7E2}" presName="root2" presStyleCnt="0"/>
      <dgm:spPr/>
    </dgm:pt>
    <dgm:pt modelId="{6A5F4939-9FA6-46E6-BAFE-49E4FB925F9E}" type="pres">
      <dgm:prSet presAssocID="{90A0CB53-D49A-4A43-81BF-8B60DFC2A7E2}" presName="LevelTwoTextNode" presStyleLbl="node2" presStyleIdx="0" presStyleCnt="2" custScaleX="74728" custScaleY="70879" custLinFactNeighborX="-410" custLinFactNeighborY="-235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9D3A61-61BC-47C4-8818-A20467840B34}" type="pres">
      <dgm:prSet presAssocID="{90A0CB53-D49A-4A43-81BF-8B60DFC2A7E2}" presName="level3hierChild" presStyleCnt="0"/>
      <dgm:spPr/>
    </dgm:pt>
    <dgm:pt modelId="{A1F12E07-2F91-4D0B-85C7-733C66629440}" type="pres">
      <dgm:prSet presAssocID="{87F82763-4791-444D-A6CD-212A508A1AFD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72A92B8-F772-4BBC-818D-F29CCE980713}" type="pres">
      <dgm:prSet presAssocID="{87F82763-4791-444D-A6CD-212A508A1AFD}" presName="connTx" presStyleLbl="parChTrans1D2" presStyleIdx="1" presStyleCnt="2"/>
      <dgm:spPr/>
      <dgm:t>
        <a:bodyPr/>
        <a:lstStyle/>
        <a:p>
          <a:endParaRPr lang="ru-RU"/>
        </a:p>
      </dgm:t>
    </dgm:pt>
    <dgm:pt modelId="{2CA06108-A8EC-4138-AC53-8F2518B57B66}" type="pres">
      <dgm:prSet presAssocID="{C7B70221-F3FA-4998-8FE8-2D685CFAB6A6}" presName="root2" presStyleCnt="0"/>
      <dgm:spPr/>
    </dgm:pt>
    <dgm:pt modelId="{3F9F5007-0D82-4D70-A2A4-81536B1B0754}" type="pres">
      <dgm:prSet presAssocID="{C7B70221-F3FA-4998-8FE8-2D685CFAB6A6}" presName="LevelTwoTextNode" presStyleLbl="node2" presStyleIdx="1" presStyleCnt="2" custScaleX="74599" custScaleY="63722" custLinFactNeighborX="216" custLinFactNeighborY="162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ADACB6-D452-4E79-B2C4-6CC755D49B84}" type="pres">
      <dgm:prSet presAssocID="{C7B70221-F3FA-4998-8FE8-2D685CFAB6A6}" presName="level3hierChild" presStyleCnt="0"/>
      <dgm:spPr/>
    </dgm:pt>
  </dgm:ptLst>
  <dgm:cxnLst>
    <dgm:cxn modelId="{B87AFE78-2260-489E-923B-D24DA054F144}" type="presOf" srcId="{1DCF6024-F06A-453E-B8EA-AB9BC34728B4}" destId="{E179BAAC-D134-4CCB-856B-243FEAA56869}" srcOrd="0" destOrd="0" presId="urn:microsoft.com/office/officeart/2005/8/layout/hierarchy2"/>
    <dgm:cxn modelId="{43AD9E7B-A946-4579-BAAA-D454B6B0E777}" type="presOf" srcId="{C7B70221-F3FA-4998-8FE8-2D685CFAB6A6}" destId="{3F9F5007-0D82-4D70-A2A4-81536B1B0754}" srcOrd="0" destOrd="0" presId="urn:microsoft.com/office/officeart/2005/8/layout/hierarchy2"/>
    <dgm:cxn modelId="{702E2EFC-39A6-486B-B99F-0379EE8F8C71}" srcId="{F4A4C94E-B991-4D19-9FD4-02A7B2945D9D}" destId="{C7B70221-F3FA-4998-8FE8-2D685CFAB6A6}" srcOrd="1" destOrd="0" parTransId="{87F82763-4791-444D-A6CD-212A508A1AFD}" sibTransId="{245B6D67-60E6-4A60-AE98-EE08E476D1C6}"/>
    <dgm:cxn modelId="{36814267-BE23-4E1E-B510-61BDEB2A87C9}" type="presOf" srcId="{87F82763-4791-444D-A6CD-212A508A1AFD}" destId="{A1F12E07-2F91-4D0B-85C7-733C66629440}" srcOrd="0" destOrd="0" presId="urn:microsoft.com/office/officeart/2005/8/layout/hierarchy2"/>
    <dgm:cxn modelId="{C55BA304-F8AF-46BB-B256-7C46661B3066}" srcId="{6AE306A3-8CAC-4547-99DF-E99E46EFCEB8}" destId="{F4A4C94E-B991-4D19-9FD4-02A7B2945D9D}" srcOrd="0" destOrd="0" parTransId="{F2C678EC-214A-411D-88DC-B069B6618413}" sibTransId="{2C13B84D-0C8D-45BF-AF26-D869DAD7ECB3}"/>
    <dgm:cxn modelId="{3D05A781-17D9-4105-B0F8-A207A4FA0A59}" type="presOf" srcId="{6AE306A3-8CAC-4547-99DF-E99E46EFCEB8}" destId="{B89FEFF6-9470-40D3-97CB-458B3FA347CF}" srcOrd="0" destOrd="0" presId="urn:microsoft.com/office/officeart/2005/8/layout/hierarchy2"/>
    <dgm:cxn modelId="{C3779CDA-70BB-43DD-B7B7-43F52A0E073E}" type="presOf" srcId="{F4A4C94E-B991-4D19-9FD4-02A7B2945D9D}" destId="{5CC4B964-0387-4B18-AB27-4F5EFF875367}" srcOrd="0" destOrd="0" presId="urn:microsoft.com/office/officeart/2005/8/layout/hierarchy2"/>
    <dgm:cxn modelId="{8715ED82-DEAD-45A4-9EAB-A3AD62B19D5E}" type="presOf" srcId="{1DCF6024-F06A-453E-B8EA-AB9BC34728B4}" destId="{F980A580-6CA3-4EEB-9B15-FCFF08B66CD4}" srcOrd="1" destOrd="0" presId="urn:microsoft.com/office/officeart/2005/8/layout/hierarchy2"/>
    <dgm:cxn modelId="{11348B75-4563-4A5A-8467-A0A9D9D7704E}" srcId="{F4A4C94E-B991-4D19-9FD4-02A7B2945D9D}" destId="{90A0CB53-D49A-4A43-81BF-8B60DFC2A7E2}" srcOrd="0" destOrd="0" parTransId="{1DCF6024-F06A-453E-B8EA-AB9BC34728B4}" sibTransId="{6B986914-E311-4FC3-8C71-D37EE50F2C2F}"/>
    <dgm:cxn modelId="{C515D293-293D-4888-B337-A7AAE03C9AFF}" type="presOf" srcId="{90A0CB53-D49A-4A43-81BF-8B60DFC2A7E2}" destId="{6A5F4939-9FA6-46E6-BAFE-49E4FB925F9E}" srcOrd="0" destOrd="0" presId="urn:microsoft.com/office/officeart/2005/8/layout/hierarchy2"/>
    <dgm:cxn modelId="{C6B99292-C642-412A-B6F4-67B5B1744AA8}" type="presOf" srcId="{87F82763-4791-444D-A6CD-212A508A1AFD}" destId="{572A92B8-F772-4BBC-818D-F29CCE980713}" srcOrd="1" destOrd="0" presId="urn:microsoft.com/office/officeart/2005/8/layout/hierarchy2"/>
    <dgm:cxn modelId="{61F118E5-E6A1-446B-B632-728110A77F88}" type="presParOf" srcId="{B89FEFF6-9470-40D3-97CB-458B3FA347CF}" destId="{5C1BCECA-8481-41E0-9865-CCF60BE1067E}" srcOrd="0" destOrd="0" presId="urn:microsoft.com/office/officeart/2005/8/layout/hierarchy2"/>
    <dgm:cxn modelId="{31D94FCA-FD52-4C6C-BA5C-47DDDA0CF42C}" type="presParOf" srcId="{5C1BCECA-8481-41E0-9865-CCF60BE1067E}" destId="{5CC4B964-0387-4B18-AB27-4F5EFF875367}" srcOrd="0" destOrd="0" presId="urn:microsoft.com/office/officeart/2005/8/layout/hierarchy2"/>
    <dgm:cxn modelId="{65ACE2FF-649D-40D0-A18D-22E66841357C}" type="presParOf" srcId="{5C1BCECA-8481-41E0-9865-CCF60BE1067E}" destId="{A5F2B8C8-AEEE-43E3-A4A4-882C274FDD9D}" srcOrd="1" destOrd="0" presId="urn:microsoft.com/office/officeart/2005/8/layout/hierarchy2"/>
    <dgm:cxn modelId="{CC9F693A-1759-4EDE-9A7F-F854B8554344}" type="presParOf" srcId="{A5F2B8C8-AEEE-43E3-A4A4-882C274FDD9D}" destId="{E179BAAC-D134-4CCB-856B-243FEAA56869}" srcOrd="0" destOrd="0" presId="urn:microsoft.com/office/officeart/2005/8/layout/hierarchy2"/>
    <dgm:cxn modelId="{09707443-40A8-4CD1-90A3-A50032E863B5}" type="presParOf" srcId="{E179BAAC-D134-4CCB-856B-243FEAA56869}" destId="{F980A580-6CA3-4EEB-9B15-FCFF08B66CD4}" srcOrd="0" destOrd="0" presId="urn:microsoft.com/office/officeart/2005/8/layout/hierarchy2"/>
    <dgm:cxn modelId="{C65F4A26-7C76-4B23-8B26-E67B487AEE25}" type="presParOf" srcId="{A5F2B8C8-AEEE-43E3-A4A4-882C274FDD9D}" destId="{889BE87E-F6CF-436F-A47B-0FE22149B9A8}" srcOrd="1" destOrd="0" presId="urn:microsoft.com/office/officeart/2005/8/layout/hierarchy2"/>
    <dgm:cxn modelId="{CA7C5251-B5C4-4D7E-9681-FC13F6FE413B}" type="presParOf" srcId="{889BE87E-F6CF-436F-A47B-0FE22149B9A8}" destId="{6A5F4939-9FA6-46E6-BAFE-49E4FB925F9E}" srcOrd="0" destOrd="0" presId="urn:microsoft.com/office/officeart/2005/8/layout/hierarchy2"/>
    <dgm:cxn modelId="{91F3CD56-2B35-4187-9615-4F085AF41A5A}" type="presParOf" srcId="{889BE87E-F6CF-436F-A47B-0FE22149B9A8}" destId="{819D3A61-61BC-47C4-8818-A20467840B34}" srcOrd="1" destOrd="0" presId="urn:microsoft.com/office/officeart/2005/8/layout/hierarchy2"/>
    <dgm:cxn modelId="{847684E0-114F-4B44-86E5-32D8FA45B9A5}" type="presParOf" srcId="{A5F2B8C8-AEEE-43E3-A4A4-882C274FDD9D}" destId="{A1F12E07-2F91-4D0B-85C7-733C66629440}" srcOrd="2" destOrd="0" presId="urn:microsoft.com/office/officeart/2005/8/layout/hierarchy2"/>
    <dgm:cxn modelId="{AD741803-FFFD-4E5E-89A3-30D10515166A}" type="presParOf" srcId="{A1F12E07-2F91-4D0B-85C7-733C66629440}" destId="{572A92B8-F772-4BBC-818D-F29CCE980713}" srcOrd="0" destOrd="0" presId="urn:microsoft.com/office/officeart/2005/8/layout/hierarchy2"/>
    <dgm:cxn modelId="{7638C7F4-0EA1-4181-AEBC-622E406C8261}" type="presParOf" srcId="{A5F2B8C8-AEEE-43E3-A4A4-882C274FDD9D}" destId="{2CA06108-A8EC-4138-AC53-8F2518B57B66}" srcOrd="3" destOrd="0" presId="urn:microsoft.com/office/officeart/2005/8/layout/hierarchy2"/>
    <dgm:cxn modelId="{F868DDAB-6E6B-4E72-A364-7DED4760A078}" type="presParOf" srcId="{2CA06108-A8EC-4138-AC53-8F2518B57B66}" destId="{3F9F5007-0D82-4D70-A2A4-81536B1B0754}" srcOrd="0" destOrd="0" presId="urn:microsoft.com/office/officeart/2005/8/layout/hierarchy2"/>
    <dgm:cxn modelId="{64B4E5D5-D832-4C39-B1E2-3A25FE42ACC2}" type="presParOf" srcId="{2CA06108-A8EC-4138-AC53-8F2518B57B66}" destId="{01ADACB6-D452-4E79-B2C4-6CC755D49B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3A8EC-B3B4-4C29-83A1-B9990C450A43}">
      <dgm:prSet custT="1"/>
      <dgm:spPr>
        <a:solidFill>
          <a:srgbClr val="B30505"/>
        </a:solidFill>
      </dgm:spPr>
      <dgm:t>
        <a:bodyPr/>
        <a:lstStyle/>
        <a:p>
          <a:r>
            <a:rPr lang="ru-RU" sz="28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СПОРНЫЕ ВОПРОСЫ</a:t>
          </a:r>
        </a:p>
        <a:p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(НДС, </a:t>
          </a:r>
        </a:p>
        <a:p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выделение стоимости земли при оценке </a:t>
          </a:r>
        </a:p>
        <a:p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РС </a:t>
          </a:r>
          <a:r>
            <a:rPr lang="ru-RU" sz="2000" b="1" dirty="0" err="1" smtClean="0">
              <a:solidFill>
                <a:schemeClr val="bg1"/>
              </a:solidFill>
              <a:latin typeface="Century Gothic" panose="020B0502020202020204" pitchFamily="34" charset="0"/>
            </a:rPr>
            <a:t>ОКСов</a:t>
          </a:r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 и т.д.)</a:t>
          </a:r>
          <a:endParaRPr lang="ru-RU" sz="2000" b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437B1D57-F94A-4183-9317-9F102F8C9D8F}" type="sib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B59C5F-4839-4A8E-9F9D-3E08F2F904D9}" type="par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0AAB884-A8D3-480F-B61A-DF4A8159DF42}">
      <dgm:prSet phldrT="[Текст]" custT="1"/>
      <dgm:spPr>
        <a:solidFill>
          <a:srgbClr val="B30505"/>
        </a:solidFill>
        <a:ln>
          <a:solidFill>
            <a:srgbClr val="B30505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НЕДОСТАТОЧНОСТЬ НОРМАТИВНО-МЕТОДИЧЕСКОГО ОБЕСПЕЧЕНИЯ, ОТСУТСТВИЕ ЧЕТКИХ РАЗЪЯСНЕНИЙ  </a:t>
          </a:r>
        </a:p>
        <a:p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по ГКО и оценке РС</a:t>
          </a: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2" custScaleY="100000" custLinFactNeighborX="-2103" custLinFactNeighborY="9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  <dgm:pt modelId="{BA9548FE-9DEB-457F-8E07-AB7146692D98}" type="pres">
      <dgm:prSet presAssocID="{67162BB9-343C-485D-8E20-18980D1180D7}" presName="sibSpaceOne" presStyleCnt="0"/>
      <dgm:spPr/>
    </dgm:pt>
    <dgm:pt modelId="{14315153-BF0C-49FD-A1A3-8A17C71BC4FD}" type="pres">
      <dgm:prSet presAssocID="{F5E3A8EC-B3B4-4C29-83A1-B9990C450A43}" presName="vertOne" presStyleCnt="0"/>
      <dgm:spPr/>
    </dgm:pt>
    <dgm:pt modelId="{75776AEF-250F-4BB7-AFBD-99BC6359FD56}" type="pres">
      <dgm:prSet presAssocID="{F5E3A8EC-B3B4-4C29-83A1-B9990C450A43}" presName="txOne" presStyleLbl="node0" presStyleIdx="1" presStyleCnt="2" custLinFactNeighborX="-1033" custLinFactNeighborY="-4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A4CAA6-3899-4AAB-9C56-086A5605ED9B}" type="pres">
      <dgm:prSet presAssocID="{F5E3A8EC-B3B4-4C29-83A1-B9990C450A43}" presName="horzOne" presStyleCnt="0"/>
      <dgm:spPr/>
    </dgm:pt>
  </dgm:ptLst>
  <dgm:cxnLst>
    <dgm:cxn modelId="{7CDC1303-3403-4506-866E-940181B3C181}" type="presOf" srcId="{D281A09B-1913-4364-8FB9-912913050B59}" destId="{1A04C809-564C-468E-B7F6-21304373095A}" srcOrd="0" destOrd="0" presId="urn:microsoft.com/office/officeart/2005/8/layout/hierarchy4"/>
    <dgm:cxn modelId="{3B4AD973-92D8-41A9-BC25-FA809968229E}" type="presOf" srcId="{F5E3A8EC-B3B4-4C29-83A1-B9990C450A43}" destId="{75776AEF-250F-4BB7-AFBD-99BC6359FD56}" srcOrd="0" destOrd="0" presId="urn:microsoft.com/office/officeart/2005/8/layout/hierarchy4"/>
    <dgm:cxn modelId="{D4EFD4C5-B305-4909-8D6F-1B6F18C8D6F6}" type="presOf" srcId="{90AAB884-A8D3-480F-B61A-DF4A8159DF42}" destId="{99C1C17C-D714-4AED-A305-233742B105BF}" srcOrd="0" destOrd="0" presId="urn:microsoft.com/office/officeart/2005/8/layout/hierarchy4"/>
    <dgm:cxn modelId="{D539B9C4-2F74-4E20-8CCF-E51E59203C3D}" srcId="{D281A09B-1913-4364-8FB9-912913050B59}" destId="{F5E3A8EC-B3B4-4C29-83A1-B9990C450A43}" srcOrd="1" destOrd="0" parTransId="{6BB59C5F-4839-4A8E-9F9D-3E08F2F904D9}" sibTransId="{437B1D57-F94A-4183-9317-9F102F8C9D8F}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72595A9C-6260-47BC-B63F-3576F89665B8}" type="presParOf" srcId="{1A04C809-564C-468E-B7F6-21304373095A}" destId="{6D388C91-57EE-4DA7-BFFD-8B14716E2CE4}" srcOrd="0" destOrd="0" presId="urn:microsoft.com/office/officeart/2005/8/layout/hierarchy4"/>
    <dgm:cxn modelId="{3A8C718F-9087-494F-A2C4-6B63F2F74760}" type="presParOf" srcId="{6D388C91-57EE-4DA7-BFFD-8B14716E2CE4}" destId="{99C1C17C-D714-4AED-A305-233742B105BF}" srcOrd="0" destOrd="0" presId="urn:microsoft.com/office/officeart/2005/8/layout/hierarchy4"/>
    <dgm:cxn modelId="{A9FEC84D-BBAF-4E39-A616-B63BFB45FC4F}" type="presParOf" srcId="{6D388C91-57EE-4DA7-BFFD-8B14716E2CE4}" destId="{E952ABFC-CED3-41FD-86BC-512C408514FC}" srcOrd="1" destOrd="0" presId="urn:microsoft.com/office/officeart/2005/8/layout/hierarchy4"/>
    <dgm:cxn modelId="{27F95FE5-957B-4E44-A89D-0FD057FE6E44}" type="presParOf" srcId="{1A04C809-564C-468E-B7F6-21304373095A}" destId="{BA9548FE-9DEB-457F-8E07-AB7146692D98}" srcOrd="1" destOrd="0" presId="urn:microsoft.com/office/officeart/2005/8/layout/hierarchy4"/>
    <dgm:cxn modelId="{06E0AE69-7C0A-4704-9B37-DBA3B879695B}" type="presParOf" srcId="{1A04C809-564C-468E-B7F6-21304373095A}" destId="{14315153-BF0C-49FD-A1A3-8A17C71BC4FD}" srcOrd="2" destOrd="0" presId="urn:microsoft.com/office/officeart/2005/8/layout/hierarchy4"/>
    <dgm:cxn modelId="{F97A738B-E10D-46DF-839F-6C106EA9124D}" type="presParOf" srcId="{14315153-BF0C-49FD-A1A3-8A17C71BC4FD}" destId="{75776AEF-250F-4BB7-AFBD-99BC6359FD56}" srcOrd="0" destOrd="0" presId="urn:microsoft.com/office/officeart/2005/8/layout/hierarchy4"/>
    <dgm:cxn modelId="{5AF129D7-7DBE-4615-A24F-12BFB26BF6DD}" type="presParOf" srcId="{14315153-BF0C-49FD-A1A3-8A17C71BC4FD}" destId="{CCA4CAA6-3899-4AAB-9C56-086A5605ED9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3A8EC-B3B4-4C29-83A1-B9990C450A43}">
      <dgm:prSet custT="1"/>
      <dgm:spPr>
        <a:solidFill>
          <a:srgbClr val="B30505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ЖАЛОБЫ ГБУ </a:t>
          </a:r>
          <a:endParaRPr lang="ru-RU" sz="2400" b="1" dirty="0" smtClean="0">
            <a:solidFill>
              <a:schemeClr val="bg1"/>
            </a:solidFill>
            <a:latin typeface="Century Gothic" panose="020B0502020202020204" pitchFamily="34" charset="0"/>
          </a:endParaRPr>
        </a:p>
        <a:p>
          <a:r>
            <a:rPr lang="ru-RU" sz="24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в </a:t>
          </a:r>
          <a:r>
            <a:rPr lang="ru-RU" sz="24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СРОО и МЭР РФ</a:t>
          </a:r>
          <a:endParaRPr lang="ru-RU" sz="2400" b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437B1D57-F94A-4183-9317-9F102F8C9D8F}" type="sib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B59C5F-4839-4A8E-9F9D-3E08F2F904D9}" type="par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0AAB884-A8D3-480F-B61A-DF4A8159DF42}">
      <dgm:prSet phldrT="[Текст]" custT="1"/>
      <dgm:spPr>
        <a:solidFill>
          <a:srgbClr val="B30505"/>
        </a:solidFill>
        <a:ln>
          <a:solidFill>
            <a:srgbClr val="B30505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Около </a:t>
          </a:r>
          <a:r>
            <a:rPr lang="en-US" sz="16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95 %</a:t>
          </a:r>
          <a:r>
            <a:rPr lang="ru-RU" sz="16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 </a:t>
          </a:r>
        </a:p>
        <a:p>
          <a:r>
            <a:rPr lang="ru-RU" sz="16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отчетов об оценке признаются </a:t>
          </a:r>
        </a:p>
        <a:p>
          <a:r>
            <a:rPr lang="ru-RU" sz="16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суд. экспертами недостоверными </a:t>
          </a:r>
          <a:r>
            <a:rPr lang="en-US" sz="16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 </a:t>
          </a:r>
          <a:endParaRPr lang="ru-RU" sz="1600" b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2" custScaleY="100000" custLinFactNeighborX="519" custLinFactNeighborY="-190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  <dgm:pt modelId="{BA9548FE-9DEB-457F-8E07-AB7146692D98}" type="pres">
      <dgm:prSet presAssocID="{67162BB9-343C-485D-8E20-18980D1180D7}" presName="sibSpaceOne" presStyleCnt="0"/>
      <dgm:spPr/>
    </dgm:pt>
    <dgm:pt modelId="{14315153-BF0C-49FD-A1A3-8A17C71BC4FD}" type="pres">
      <dgm:prSet presAssocID="{F5E3A8EC-B3B4-4C29-83A1-B9990C450A43}" presName="vertOne" presStyleCnt="0"/>
      <dgm:spPr/>
    </dgm:pt>
    <dgm:pt modelId="{75776AEF-250F-4BB7-AFBD-99BC6359FD56}" type="pres">
      <dgm:prSet presAssocID="{F5E3A8EC-B3B4-4C29-83A1-B9990C450A43}" presName="txOne" presStyleLbl="node0" presStyleIdx="1" presStyleCnt="2" custLinFactNeighborX="-1327" custLinFactNeighborY="-10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A4CAA6-3899-4AAB-9C56-086A5605ED9B}" type="pres">
      <dgm:prSet presAssocID="{F5E3A8EC-B3B4-4C29-83A1-B9990C450A43}" presName="horzOne" presStyleCnt="0"/>
      <dgm:spPr/>
    </dgm:pt>
  </dgm:ptLst>
  <dgm:cxnLst>
    <dgm:cxn modelId="{747921F5-B193-491E-96D3-FD5AA33C8843}" type="presOf" srcId="{90AAB884-A8D3-480F-B61A-DF4A8159DF42}" destId="{99C1C17C-D714-4AED-A305-233742B105BF}" srcOrd="0" destOrd="0" presId="urn:microsoft.com/office/officeart/2005/8/layout/hierarchy4"/>
    <dgm:cxn modelId="{161A9085-5930-4025-A43F-E3295A5D03E1}" type="presOf" srcId="{F5E3A8EC-B3B4-4C29-83A1-B9990C450A43}" destId="{75776AEF-250F-4BB7-AFBD-99BC6359FD56}" srcOrd="0" destOrd="0" presId="urn:microsoft.com/office/officeart/2005/8/layout/hierarchy4"/>
    <dgm:cxn modelId="{DB2C2162-D5BF-4F6D-95DF-CB43C7FD381F}" type="presOf" srcId="{D281A09B-1913-4364-8FB9-912913050B59}" destId="{1A04C809-564C-468E-B7F6-21304373095A}" srcOrd="0" destOrd="0" presId="urn:microsoft.com/office/officeart/2005/8/layout/hierarchy4"/>
    <dgm:cxn modelId="{D539B9C4-2F74-4E20-8CCF-E51E59203C3D}" srcId="{D281A09B-1913-4364-8FB9-912913050B59}" destId="{F5E3A8EC-B3B4-4C29-83A1-B9990C450A43}" srcOrd="1" destOrd="0" parTransId="{6BB59C5F-4839-4A8E-9F9D-3E08F2F904D9}" sibTransId="{437B1D57-F94A-4183-9317-9F102F8C9D8F}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2D37FF2F-87DE-4CB2-93B3-A39FEB1E0BBC}" type="presParOf" srcId="{1A04C809-564C-468E-B7F6-21304373095A}" destId="{6D388C91-57EE-4DA7-BFFD-8B14716E2CE4}" srcOrd="0" destOrd="0" presId="urn:microsoft.com/office/officeart/2005/8/layout/hierarchy4"/>
    <dgm:cxn modelId="{8B36E7AC-D3DB-43AB-87E1-6038A57F2CE2}" type="presParOf" srcId="{6D388C91-57EE-4DA7-BFFD-8B14716E2CE4}" destId="{99C1C17C-D714-4AED-A305-233742B105BF}" srcOrd="0" destOrd="0" presId="urn:microsoft.com/office/officeart/2005/8/layout/hierarchy4"/>
    <dgm:cxn modelId="{FB2AE523-57E5-4F42-805E-FD7205DAF5FC}" type="presParOf" srcId="{6D388C91-57EE-4DA7-BFFD-8B14716E2CE4}" destId="{E952ABFC-CED3-41FD-86BC-512C408514FC}" srcOrd="1" destOrd="0" presId="urn:microsoft.com/office/officeart/2005/8/layout/hierarchy4"/>
    <dgm:cxn modelId="{A6BF9C89-3728-4A55-AB9E-03A5E9B2E969}" type="presParOf" srcId="{1A04C809-564C-468E-B7F6-21304373095A}" destId="{BA9548FE-9DEB-457F-8E07-AB7146692D98}" srcOrd="1" destOrd="0" presId="urn:microsoft.com/office/officeart/2005/8/layout/hierarchy4"/>
    <dgm:cxn modelId="{F900B5B1-5783-4999-8757-11FC9EFE0993}" type="presParOf" srcId="{1A04C809-564C-468E-B7F6-21304373095A}" destId="{14315153-BF0C-49FD-A1A3-8A17C71BC4FD}" srcOrd="2" destOrd="0" presId="urn:microsoft.com/office/officeart/2005/8/layout/hierarchy4"/>
    <dgm:cxn modelId="{51A9693D-21E5-4D65-90EA-324498BB7FC0}" type="presParOf" srcId="{14315153-BF0C-49FD-A1A3-8A17C71BC4FD}" destId="{75776AEF-250F-4BB7-AFBD-99BC6359FD56}" srcOrd="0" destOrd="0" presId="urn:microsoft.com/office/officeart/2005/8/layout/hierarchy4"/>
    <dgm:cxn modelId="{A1FD7A2D-9DA2-4E73-B8EB-73285FDDE370}" type="presParOf" srcId="{14315153-BF0C-49FD-A1A3-8A17C71BC4FD}" destId="{CCA4CAA6-3899-4AAB-9C56-086A5605ED9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3A8EC-B3B4-4C29-83A1-B9990C450A43}">
      <dgm:prSet custT="1"/>
      <dgm:spPr>
        <a:solidFill>
          <a:srgbClr val="B30505"/>
        </a:solidFill>
      </dgm:spPr>
      <dgm:t>
        <a:bodyPr/>
        <a:lstStyle/>
        <a:p>
          <a:r>
            <a:rPr lang="ru-RU" sz="2800" b="1" dirty="0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Давление на суд. экспертов</a:t>
          </a:r>
          <a:endParaRPr lang="ru-RU" sz="2800" b="1" dirty="0">
            <a:solidFill>
              <a:schemeClr val="bg1">
                <a:lumMod val="95000"/>
              </a:schemeClr>
            </a:solidFill>
            <a:latin typeface="Century Gothic" panose="020B0502020202020204" pitchFamily="34" charset="0"/>
          </a:endParaRPr>
        </a:p>
      </dgm:t>
    </dgm:pt>
    <dgm:pt modelId="{437B1D57-F94A-4183-9317-9F102F8C9D8F}" type="sib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B59C5F-4839-4A8E-9F9D-3E08F2F904D9}" type="par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0AAB884-A8D3-480F-B61A-DF4A8159DF42}">
      <dgm:prSet phldrT="[Текст]" custT="1"/>
      <dgm:spPr>
        <a:solidFill>
          <a:srgbClr val="B30505"/>
        </a:solidFill>
        <a:ln>
          <a:solidFill>
            <a:srgbClr val="B30505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УГОЛОВНЫЕ ДЕЛА против суд. экспертов</a:t>
          </a:r>
        </a:p>
        <a:p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(дело Туевой)</a:t>
          </a:r>
          <a:endParaRPr lang="ru-RU" sz="2000" b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2" custScaleY="100000" custLinFactX="34766" custLinFactNeighborX="100000" custLinFactNeighborY="210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  <dgm:pt modelId="{BA9548FE-9DEB-457F-8E07-AB7146692D98}" type="pres">
      <dgm:prSet presAssocID="{67162BB9-343C-485D-8E20-18980D1180D7}" presName="sibSpaceOne" presStyleCnt="0"/>
      <dgm:spPr/>
    </dgm:pt>
    <dgm:pt modelId="{14315153-BF0C-49FD-A1A3-8A17C71BC4FD}" type="pres">
      <dgm:prSet presAssocID="{F5E3A8EC-B3B4-4C29-83A1-B9990C450A43}" presName="vertOne" presStyleCnt="0"/>
      <dgm:spPr/>
    </dgm:pt>
    <dgm:pt modelId="{75776AEF-250F-4BB7-AFBD-99BC6359FD56}" type="pres">
      <dgm:prSet presAssocID="{F5E3A8EC-B3B4-4C29-83A1-B9990C450A43}" presName="txOne" presStyleLbl="node0" presStyleIdx="1" presStyleCnt="2" custLinFactX="-14536" custLinFactNeighborX="-100000" custLinFactNeighborY="-10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A4CAA6-3899-4AAB-9C56-086A5605ED9B}" type="pres">
      <dgm:prSet presAssocID="{F5E3A8EC-B3B4-4C29-83A1-B9990C450A43}" presName="horzOne" presStyleCnt="0"/>
      <dgm:spPr/>
    </dgm:pt>
  </dgm:ptLst>
  <dgm:cxnLst>
    <dgm:cxn modelId="{DD81FD82-4489-40F0-B273-5F2AFB57834E}" type="presOf" srcId="{D281A09B-1913-4364-8FB9-912913050B59}" destId="{1A04C809-564C-468E-B7F6-21304373095A}" srcOrd="0" destOrd="0" presId="urn:microsoft.com/office/officeart/2005/8/layout/hierarchy4"/>
    <dgm:cxn modelId="{7B2D5FBC-7802-4FFD-A46A-C08DE0208A22}" type="presOf" srcId="{F5E3A8EC-B3B4-4C29-83A1-B9990C450A43}" destId="{75776AEF-250F-4BB7-AFBD-99BC6359FD56}" srcOrd="0" destOrd="0" presId="urn:microsoft.com/office/officeart/2005/8/layout/hierarchy4"/>
    <dgm:cxn modelId="{D539B9C4-2F74-4E20-8CCF-E51E59203C3D}" srcId="{D281A09B-1913-4364-8FB9-912913050B59}" destId="{F5E3A8EC-B3B4-4C29-83A1-B9990C450A43}" srcOrd="1" destOrd="0" parTransId="{6BB59C5F-4839-4A8E-9F9D-3E08F2F904D9}" sibTransId="{437B1D57-F94A-4183-9317-9F102F8C9D8F}"/>
    <dgm:cxn modelId="{BA95247F-6BBC-45BF-96AC-18F4E548FFF5}" type="presOf" srcId="{90AAB884-A8D3-480F-B61A-DF4A8159DF42}" destId="{99C1C17C-D714-4AED-A305-233742B105BF}" srcOrd="0" destOrd="0" presId="urn:microsoft.com/office/officeart/2005/8/layout/hierarchy4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D4D89402-0A56-44A7-ADF3-CD1EA9DCEC97}" type="presParOf" srcId="{1A04C809-564C-468E-B7F6-21304373095A}" destId="{6D388C91-57EE-4DA7-BFFD-8B14716E2CE4}" srcOrd="0" destOrd="0" presId="urn:microsoft.com/office/officeart/2005/8/layout/hierarchy4"/>
    <dgm:cxn modelId="{DBA0EA51-25FC-4ED8-9555-B3589577F895}" type="presParOf" srcId="{6D388C91-57EE-4DA7-BFFD-8B14716E2CE4}" destId="{99C1C17C-D714-4AED-A305-233742B105BF}" srcOrd="0" destOrd="0" presId="urn:microsoft.com/office/officeart/2005/8/layout/hierarchy4"/>
    <dgm:cxn modelId="{E9D79425-99D4-480C-B2D4-FD34AE93D61D}" type="presParOf" srcId="{6D388C91-57EE-4DA7-BFFD-8B14716E2CE4}" destId="{E952ABFC-CED3-41FD-86BC-512C408514FC}" srcOrd="1" destOrd="0" presId="urn:microsoft.com/office/officeart/2005/8/layout/hierarchy4"/>
    <dgm:cxn modelId="{C1CECB5C-BADE-4765-94BF-D5BAF695A8E4}" type="presParOf" srcId="{1A04C809-564C-468E-B7F6-21304373095A}" destId="{BA9548FE-9DEB-457F-8E07-AB7146692D98}" srcOrd="1" destOrd="0" presId="urn:microsoft.com/office/officeart/2005/8/layout/hierarchy4"/>
    <dgm:cxn modelId="{001FD339-4A0C-4CDF-A673-DB8A3CEB4132}" type="presParOf" srcId="{1A04C809-564C-468E-B7F6-21304373095A}" destId="{14315153-BF0C-49FD-A1A3-8A17C71BC4FD}" srcOrd="2" destOrd="0" presId="urn:microsoft.com/office/officeart/2005/8/layout/hierarchy4"/>
    <dgm:cxn modelId="{8C02FFDC-A72B-41A0-85F9-6508D6B0B04A}" type="presParOf" srcId="{14315153-BF0C-49FD-A1A3-8A17C71BC4FD}" destId="{75776AEF-250F-4BB7-AFBD-99BC6359FD56}" srcOrd="0" destOrd="0" presId="urn:microsoft.com/office/officeart/2005/8/layout/hierarchy4"/>
    <dgm:cxn modelId="{C182A2AF-E5A6-4215-8354-2FB8F5D13D95}" type="presParOf" srcId="{14315153-BF0C-49FD-A1A3-8A17C71BC4FD}" destId="{CCA4CAA6-3899-4AAB-9C56-086A5605ED9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3A8EC-B3B4-4C29-83A1-B9990C450A43}">
      <dgm:prSet custT="1"/>
      <dgm:spPr>
        <a:solidFill>
          <a:srgbClr val="B30505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НОВАЯ СХЕМА</a:t>
          </a:r>
          <a:r>
            <a:rPr lang="ru-RU" sz="2400" b="1" baseline="0" dirty="0" smtClean="0">
              <a:solidFill>
                <a:schemeClr val="bg1"/>
              </a:solidFill>
              <a:latin typeface="Century Gothic" panose="020B0502020202020204" pitchFamily="34" charset="0"/>
            </a:rPr>
            <a:t> ОСПАРИВАНИЯ КС </a:t>
          </a:r>
          <a:r>
            <a:rPr lang="ru-RU" sz="2000" b="1" u="sng" baseline="0" dirty="0" smtClean="0">
              <a:solidFill>
                <a:schemeClr val="bg1"/>
              </a:solidFill>
              <a:latin typeface="Century Gothic" panose="020B0502020202020204" pitchFamily="34" charset="0"/>
            </a:rPr>
            <a:t>(ст.22.1 237-ФЗ)</a:t>
          </a:r>
          <a:endParaRPr lang="ru-RU" sz="2000" b="1" u="sng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437B1D57-F94A-4183-9317-9F102F8C9D8F}" type="sib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B59C5F-4839-4A8E-9F9D-3E08F2F904D9}" type="par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0AAB884-A8D3-480F-B61A-DF4A8159DF42}">
      <dgm:prSet phldrT="[Текст]" custT="1"/>
      <dgm:spPr>
        <a:solidFill>
          <a:srgbClr val="B30505"/>
        </a:solidFill>
        <a:ln>
          <a:solidFill>
            <a:srgbClr val="B30505"/>
          </a:solidFill>
        </a:ln>
      </dgm:spPr>
      <dgm:t>
        <a:bodyPr/>
        <a:lstStyle/>
        <a:p>
          <a:r>
            <a:rPr lang="ru-RU" sz="28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ГКО на </a:t>
          </a:r>
          <a:endParaRPr lang="ru-RU" sz="2800" b="1" dirty="0" smtClean="0">
            <a:solidFill>
              <a:schemeClr val="bg1"/>
            </a:solidFill>
            <a:latin typeface="Century Gothic" panose="020B0502020202020204" pitchFamily="34" charset="0"/>
          </a:endParaRPr>
        </a:p>
        <a:p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«</a:t>
          </a:r>
          <a:r>
            <a:rPr lang="ru-RU" sz="20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промежуточные» даты</a:t>
          </a:r>
          <a:endParaRPr lang="ru-RU" sz="2000" b="1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2" custScaleY="100000" custLinFactNeighborX="519" custLinFactNeighborY="-99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  <dgm:pt modelId="{BA9548FE-9DEB-457F-8E07-AB7146692D98}" type="pres">
      <dgm:prSet presAssocID="{67162BB9-343C-485D-8E20-18980D1180D7}" presName="sibSpaceOne" presStyleCnt="0"/>
      <dgm:spPr/>
    </dgm:pt>
    <dgm:pt modelId="{14315153-BF0C-49FD-A1A3-8A17C71BC4FD}" type="pres">
      <dgm:prSet presAssocID="{F5E3A8EC-B3B4-4C29-83A1-B9990C450A43}" presName="vertOne" presStyleCnt="0"/>
      <dgm:spPr/>
    </dgm:pt>
    <dgm:pt modelId="{75776AEF-250F-4BB7-AFBD-99BC6359FD56}" type="pres">
      <dgm:prSet presAssocID="{F5E3A8EC-B3B4-4C29-83A1-B9990C450A43}" presName="txOne" presStyleLbl="node0" presStyleIdx="1" presStyleCnt="2" custLinFactNeighborX="9" custLinFactNeighborY="3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A4CAA6-3899-4AAB-9C56-086A5605ED9B}" type="pres">
      <dgm:prSet presAssocID="{F5E3A8EC-B3B4-4C29-83A1-B9990C450A43}" presName="horzOne" presStyleCnt="0"/>
      <dgm:spPr/>
    </dgm:pt>
  </dgm:ptLst>
  <dgm:cxnLst>
    <dgm:cxn modelId="{3B4AD973-92D8-41A9-BC25-FA809968229E}" type="presOf" srcId="{F5E3A8EC-B3B4-4C29-83A1-B9990C450A43}" destId="{75776AEF-250F-4BB7-AFBD-99BC6359FD56}" srcOrd="0" destOrd="0" presId="urn:microsoft.com/office/officeart/2005/8/layout/hierarchy4"/>
    <dgm:cxn modelId="{D4EFD4C5-B305-4909-8D6F-1B6F18C8D6F6}" type="presOf" srcId="{90AAB884-A8D3-480F-B61A-DF4A8159DF42}" destId="{99C1C17C-D714-4AED-A305-233742B105BF}" srcOrd="0" destOrd="0" presId="urn:microsoft.com/office/officeart/2005/8/layout/hierarchy4"/>
    <dgm:cxn modelId="{D539B9C4-2F74-4E20-8CCF-E51E59203C3D}" srcId="{D281A09B-1913-4364-8FB9-912913050B59}" destId="{F5E3A8EC-B3B4-4C29-83A1-B9990C450A43}" srcOrd="1" destOrd="0" parTransId="{6BB59C5F-4839-4A8E-9F9D-3E08F2F904D9}" sibTransId="{437B1D57-F94A-4183-9317-9F102F8C9D8F}"/>
    <dgm:cxn modelId="{7CDC1303-3403-4506-866E-940181B3C181}" type="presOf" srcId="{D281A09B-1913-4364-8FB9-912913050B59}" destId="{1A04C809-564C-468E-B7F6-21304373095A}" srcOrd="0" destOrd="0" presId="urn:microsoft.com/office/officeart/2005/8/layout/hierarchy4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72595A9C-6260-47BC-B63F-3576F89665B8}" type="presParOf" srcId="{1A04C809-564C-468E-B7F6-21304373095A}" destId="{6D388C91-57EE-4DA7-BFFD-8B14716E2CE4}" srcOrd="0" destOrd="0" presId="urn:microsoft.com/office/officeart/2005/8/layout/hierarchy4"/>
    <dgm:cxn modelId="{3A8C718F-9087-494F-A2C4-6B63F2F74760}" type="presParOf" srcId="{6D388C91-57EE-4DA7-BFFD-8B14716E2CE4}" destId="{99C1C17C-D714-4AED-A305-233742B105BF}" srcOrd="0" destOrd="0" presId="urn:microsoft.com/office/officeart/2005/8/layout/hierarchy4"/>
    <dgm:cxn modelId="{A9FEC84D-BBAF-4E39-A616-B63BFB45FC4F}" type="presParOf" srcId="{6D388C91-57EE-4DA7-BFFD-8B14716E2CE4}" destId="{E952ABFC-CED3-41FD-86BC-512C408514FC}" srcOrd="1" destOrd="0" presId="urn:microsoft.com/office/officeart/2005/8/layout/hierarchy4"/>
    <dgm:cxn modelId="{27F95FE5-957B-4E44-A89D-0FD057FE6E44}" type="presParOf" srcId="{1A04C809-564C-468E-B7F6-21304373095A}" destId="{BA9548FE-9DEB-457F-8E07-AB7146692D98}" srcOrd="1" destOrd="0" presId="urn:microsoft.com/office/officeart/2005/8/layout/hierarchy4"/>
    <dgm:cxn modelId="{06E0AE69-7C0A-4704-9B37-DBA3B879695B}" type="presParOf" srcId="{1A04C809-564C-468E-B7F6-21304373095A}" destId="{14315153-BF0C-49FD-A1A3-8A17C71BC4FD}" srcOrd="2" destOrd="0" presId="urn:microsoft.com/office/officeart/2005/8/layout/hierarchy4"/>
    <dgm:cxn modelId="{F97A738B-E10D-46DF-839F-6C106EA9124D}" type="presParOf" srcId="{14315153-BF0C-49FD-A1A3-8A17C71BC4FD}" destId="{75776AEF-250F-4BB7-AFBD-99BC6359FD56}" srcOrd="0" destOrd="0" presId="urn:microsoft.com/office/officeart/2005/8/layout/hierarchy4"/>
    <dgm:cxn modelId="{5AF129D7-7DBE-4615-A24F-12BFB26BF6DD}" type="presParOf" srcId="{14315153-BF0C-49FD-A1A3-8A17C71BC4FD}" destId="{CCA4CAA6-3899-4AAB-9C56-086A5605ED9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AAB884-A8D3-480F-B61A-DF4A8159DF42}">
      <dgm:prSet phldrT="[Текст]" custT="1"/>
      <dgm:spPr>
        <a:solidFill>
          <a:srgbClr val="B30505"/>
        </a:solidFill>
        <a:ln>
          <a:solidFill>
            <a:srgbClr val="B30505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Century Gothic" panose="020B0502020202020204" pitchFamily="34" charset="0"/>
            </a:rPr>
            <a:t>СУД. ЭКСПЕРТИЗЫ – ТОЛЬКО в ГСЭД ???</a:t>
          </a:r>
        </a:p>
        <a:p>
          <a:r>
            <a:rPr lang="ru-RU" sz="2000" b="1" u="sng" dirty="0" smtClean="0">
              <a:solidFill>
                <a:schemeClr val="bg1"/>
              </a:solidFill>
              <a:latin typeface="Century Gothic" panose="020B0502020202020204" pitchFamily="34" charset="0"/>
            </a:rPr>
            <a:t>(ФЗ-273 от 01.07.2021 г. – изменения в ст. 41 73-ФЗ) </a:t>
          </a:r>
          <a:endParaRPr lang="ru-RU" sz="2000" b="1" u="sng" dirty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1" custScaleY="100000" custLinFactX="34766" custLinFactNeighborX="100000" custLinFactNeighborY="210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</dgm:ptLst>
  <dgm:cxnLst>
    <dgm:cxn modelId="{D4EFD4C5-B305-4909-8D6F-1B6F18C8D6F6}" type="presOf" srcId="{90AAB884-A8D3-480F-B61A-DF4A8159DF42}" destId="{99C1C17C-D714-4AED-A305-233742B105BF}" srcOrd="0" destOrd="0" presId="urn:microsoft.com/office/officeart/2005/8/layout/hierarchy4"/>
    <dgm:cxn modelId="{7CDC1303-3403-4506-866E-940181B3C181}" type="presOf" srcId="{D281A09B-1913-4364-8FB9-912913050B59}" destId="{1A04C809-564C-468E-B7F6-21304373095A}" srcOrd="0" destOrd="0" presId="urn:microsoft.com/office/officeart/2005/8/layout/hierarchy4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72595A9C-6260-47BC-B63F-3576F89665B8}" type="presParOf" srcId="{1A04C809-564C-468E-B7F6-21304373095A}" destId="{6D388C91-57EE-4DA7-BFFD-8B14716E2CE4}" srcOrd="0" destOrd="0" presId="urn:microsoft.com/office/officeart/2005/8/layout/hierarchy4"/>
    <dgm:cxn modelId="{3A8C718F-9087-494F-A2C4-6B63F2F74760}" type="presParOf" srcId="{6D388C91-57EE-4DA7-BFFD-8B14716E2CE4}" destId="{99C1C17C-D714-4AED-A305-233742B105BF}" srcOrd="0" destOrd="0" presId="urn:microsoft.com/office/officeart/2005/8/layout/hierarchy4"/>
    <dgm:cxn modelId="{A9FEC84D-BBAF-4E39-A616-B63BFB45FC4F}" type="presParOf" srcId="{6D388C91-57EE-4DA7-BFFD-8B14716E2CE4}" destId="{E952ABFC-CED3-41FD-86BC-512C408514F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3A8EC-B3B4-4C29-83A1-B9990C450A43}">
      <dgm:prSet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СУД</a:t>
          </a:r>
        </a:p>
        <a:p>
          <a:r>
            <a:rPr lang="ru-RU" sz="2000" b="1" dirty="0" smtClean="0">
              <a:solidFill>
                <a:schemeClr val="bg1">
                  <a:lumMod val="95000"/>
                </a:schemeClr>
              </a:solidFill>
            </a:rPr>
            <a:t>общей юрисдикции</a:t>
          </a:r>
          <a:endParaRPr lang="ru-RU" sz="2000" b="1" dirty="0">
            <a:solidFill>
              <a:schemeClr val="bg1">
                <a:lumMod val="95000"/>
              </a:schemeClr>
            </a:solidFill>
          </a:endParaRPr>
        </a:p>
      </dgm:t>
    </dgm:pt>
    <dgm:pt modelId="{437B1D57-F94A-4183-9317-9F102F8C9D8F}" type="sib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B59C5F-4839-4A8E-9F9D-3E08F2F904D9}" type="par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BC3B2D5-662B-4CD9-ADE6-3E351F034BD6}">
      <dgm:prSet custT="1"/>
      <dgm:spPr>
        <a:gradFill rotWithShape="0">
          <a:gsLst>
            <a:gs pos="100000">
              <a:srgbClr val="C00000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2000" b="1" baseline="0" dirty="0" smtClean="0">
              <a:solidFill>
                <a:schemeClr val="bg1"/>
              </a:solidFill>
            </a:rPr>
            <a:t>ГБУ по КО</a:t>
          </a:r>
          <a:endParaRPr lang="ru-RU" sz="2000" b="1" baseline="0" dirty="0">
            <a:solidFill>
              <a:schemeClr val="bg1"/>
            </a:solidFill>
          </a:endParaRPr>
        </a:p>
      </dgm:t>
    </dgm:pt>
    <dgm:pt modelId="{F7836A2A-2565-4557-B353-B3018ABB8767}" type="sibTrans" cxnId="{2FABB961-8C19-4FA3-9229-AA8C339EBDD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F5BDCAD-5C72-4C6E-8A44-EBA4D8246D8E}" type="parTrans" cxnId="{2FABB961-8C19-4FA3-9229-AA8C339EBDD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0AAB884-A8D3-480F-B61A-DF4A8159DF42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ОСПАРИВАНИЕ КС </a:t>
          </a:r>
        </a:p>
        <a:p>
          <a:r>
            <a:rPr lang="ru-RU" sz="1800" b="1" dirty="0" smtClean="0">
              <a:solidFill>
                <a:srgbClr val="FF0000"/>
              </a:solidFill>
            </a:rPr>
            <a:t>ЮР. и ФИЗ. ЛИЦАМИ</a:t>
          </a:r>
          <a:endParaRPr lang="ru-RU" sz="1800" b="1" dirty="0">
            <a:solidFill>
              <a:srgbClr val="FF0000"/>
            </a:solidFill>
          </a:endParaRP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3" custScaleY="98112" custLinFactNeighborX="-2103" custLinFactNeighborY="9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  <dgm:pt modelId="{BA9548FE-9DEB-457F-8E07-AB7146692D98}" type="pres">
      <dgm:prSet presAssocID="{67162BB9-343C-485D-8E20-18980D1180D7}" presName="sibSpaceOne" presStyleCnt="0"/>
      <dgm:spPr/>
    </dgm:pt>
    <dgm:pt modelId="{0D2B9AE4-108B-4B85-B75B-7C4133FF518E}" type="pres">
      <dgm:prSet presAssocID="{DBC3B2D5-662B-4CD9-ADE6-3E351F034BD6}" presName="vertOne" presStyleCnt="0"/>
      <dgm:spPr/>
    </dgm:pt>
    <dgm:pt modelId="{7429365C-8E2D-453F-9985-3A7DEBEF5060}" type="pres">
      <dgm:prSet presAssocID="{DBC3B2D5-662B-4CD9-ADE6-3E351F034BD6}" presName="txOne" presStyleLbl="node0" presStyleIdx="1" presStyleCnt="3" custLinFactNeighborX="-236" custLinFactNeighborY="4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00755F-2B14-4F14-864A-95C07C488C28}" type="pres">
      <dgm:prSet presAssocID="{DBC3B2D5-662B-4CD9-ADE6-3E351F034BD6}" presName="horzOne" presStyleCnt="0"/>
      <dgm:spPr/>
    </dgm:pt>
    <dgm:pt modelId="{4C08E9CA-6AF2-48F7-BC80-7C21E67EBA25}" type="pres">
      <dgm:prSet presAssocID="{F7836A2A-2565-4557-B353-B3018ABB8767}" presName="sibSpaceOne" presStyleCnt="0"/>
      <dgm:spPr/>
    </dgm:pt>
    <dgm:pt modelId="{14315153-BF0C-49FD-A1A3-8A17C71BC4FD}" type="pres">
      <dgm:prSet presAssocID="{F5E3A8EC-B3B4-4C29-83A1-B9990C450A43}" presName="vertOne" presStyleCnt="0"/>
      <dgm:spPr/>
    </dgm:pt>
    <dgm:pt modelId="{75776AEF-250F-4BB7-AFBD-99BC6359FD56}" type="pres">
      <dgm:prSet presAssocID="{F5E3A8EC-B3B4-4C29-83A1-B9990C450A43}" presName="txOne" presStyleLbl="node0" presStyleIdx="2" presStyleCnt="3" custLinFactNeighborX="-590" custLinFactNeighborY="-18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A4CAA6-3899-4AAB-9C56-086A5605ED9B}" type="pres">
      <dgm:prSet presAssocID="{F5E3A8EC-B3B4-4C29-83A1-B9990C450A43}" presName="horzOne" presStyleCnt="0"/>
      <dgm:spPr/>
    </dgm:pt>
  </dgm:ptLst>
  <dgm:cxnLst>
    <dgm:cxn modelId="{2FABB961-8C19-4FA3-9229-AA8C339EBDD9}" srcId="{D281A09B-1913-4364-8FB9-912913050B59}" destId="{DBC3B2D5-662B-4CD9-ADE6-3E351F034BD6}" srcOrd="1" destOrd="0" parTransId="{EF5BDCAD-5C72-4C6E-8A44-EBA4D8246D8E}" sibTransId="{F7836A2A-2565-4557-B353-B3018ABB8767}"/>
    <dgm:cxn modelId="{9E5EC95C-884A-4895-8A3F-55AE097FA8EF}" type="presOf" srcId="{90AAB884-A8D3-480F-B61A-DF4A8159DF42}" destId="{99C1C17C-D714-4AED-A305-233742B105BF}" srcOrd="0" destOrd="0" presId="urn:microsoft.com/office/officeart/2005/8/layout/hierarchy4"/>
    <dgm:cxn modelId="{3BC4F72E-7C2B-4B98-85F7-772D5E648862}" type="presOf" srcId="{D281A09B-1913-4364-8FB9-912913050B59}" destId="{1A04C809-564C-468E-B7F6-21304373095A}" srcOrd="0" destOrd="0" presId="urn:microsoft.com/office/officeart/2005/8/layout/hierarchy4"/>
    <dgm:cxn modelId="{29852EE2-3FB7-4CA0-AA47-8F276B8B61BF}" type="presOf" srcId="{F5E3A8EC-B3B4-4C29-83A1-B9990C450A43}" destId="{75776AEF-250F-4BB7-AFBD-99BC6359FD56}" srcOrd="0" destOrd="0" presId="urn:microsoft.com/office/officeart/2005/8/layout/hierarchy4"/>
    <dgm:cxn modelId="{D539B9C4-2F74-4E20-8CCF-E51E59203C3D}" srcId="{D281A09B-1913-4364-8FB9-912913050B59}" destId="{F5E3A8EC-B3B4-4C29-83A1-B9990C450A43}" srcOrd="2" destOrd="0" parTransId="{6BB59C5F-4839-4A8E-9F9D-3E08F2F904D9}" sibTransId="{437B1D57-F94A-4183-9317-9F102F8C9D8F}"/>
    <dgm:cxn modelId="{63877EE7-537C-4F5F-B47E-890BE5C438FB}" type="presOf" srcId="{DBC3B2D5-662B-4CD9-ADE6-3E351F034BD6}" destId="{7429365C-8E2D-453F-9985-3A7DEBEF5060}" srcOrd="0" destOrd="0" presId="urn:microsoft.com/office/officeart/2005/8/layout/hierarchy4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A5FF7B2C-4B06-4973-869E-531A22AD2AC6}" type="presParOf" srcId="{1A04C809-564C-468E-B7F6-21304373095A}" destId="{6D388C91-57EE-4DA7-BFFD-8B14716E2CE4}" srcOrd="0" destOrd="0" presId="urn:microsoft.com/office/officeart/2005/8/layout/hierarchy4"/>
    <dgm:cxn modelId="{87A05EAB-D4F0-4109-A48D-6CA997CB11C6}" type="presParOf" srcId="{6D388C91-57EE-4DA7-BFFD-8B14716E2CE4}" destId="{99C1C17C-D714-4AED-A305-233742B105BF}" srcOrd="0" destOrd="0" presId="urn:microsoft.com/office/officeart/2005/8/layout/hierarchy4"/>
    <dgm:cxn modelId="{096E26CA-3160-4129-91A5-CB7A43A35A5F}" type="presParOf" srcId="{6D388C91-57EE-4DA7-BFFD-8B14716E2CE4}" destId="{E952ABFC-CED3-41FD-86BC-512C408514FC}" srcOrd="1" destOrd="0" presId="urn:microsoft.com/office/officeart/2005/8/layout/hierarchy4"/>
    <dgm:cxn modelId="{3B26F2EC-465E-42F4-9C78-2FAF3E492E52}" type="presParOf" srcId="{1A04C809-564C-468E-B7F6-21304373095A}" destId="{BA9548FE-9DEB-457F-8E07-AB7146692D98}" srcOrd="1" destOrd="0" presId="urn:microsoft.com/office/officeart/2005/8/layout/hierarchy4"/>
    <dgm:cxn modelId="{DD54E9DB-0D0B-47A6-BA61-56952CA57931}" type="presParOf" srcId="{1A04C809-564C-468E-B7F6-21304373095A}" destId="{0D2B9AE4-108B-4B85-B75B-7C4133FF518E}" srcOrd="2" destOrd="0" presId="urn:microsoft.com/office/officeart/2005/8/layout/hierarchy4"/>
    <dgm:cxn modelId="{3E9646B3-095A-459E-9998-93BA7057232E}" type="presParOf" srcId="{0D2B9AE4-108B-4B85-B75B-7C4133FF518E}" destId="{7429365C-8E2D-453F-9985-3A7DEBEF5060}" srcOrd="0" destOrd="0" presId="urn:microsoft.com/office/officeart/2005/8/layout/hierarchy4"/>
    <dgm:cxn modelId="{4639EB6C-E9F8-48F1-AFFD-45B89AE06F73}" type="presParOf" srcId="{0D2B9AE4-108B-4B85-B75B-7C4133FF518E}" destId="{9A00755F-2B14-4F14-864A-95C07C488C28}" srcOrd="1" destOrd="0" presId="urn:microsoft.com/office/officeart/2005/8/layout/hierarchy4"/>
    <dgm:cxn modelId="{53C42976-D72C-4A57-B5B8-560164B58C21}" type="presParOf" srcId="{1A04C809-564C-468E-B7F6-21304373095A}" destId="{4C08E9CA-6AF2-48F7-BC80-7C21E67EBA25}" srcOrd="3" destOrd="0" presId="urn:microsoft.com/office/officeart/2005/8/layout/hierarchy4"/>
    <dgm:cxn modelId="{B4B80E9F-B16B-435C-8E78-A08F6F90664C}" type="presParOf" srcId="{1A04C809-564C-468E-B7F6-21304373095A}" destId="{14315153-BF0C-49FD-A1A3-8A17C71BC4FD}" srcOrd="4" destOrd="0" presId="urn:microsoft.com/office/officeart/2005/8/layout/hierarchy4"/>
    <dgm:cxn modelId="{3F245B04-0497-452C-BB2D-02CB917A43DC}" type="presParOf" srcId="{14315153-BF0C-49FD-A1A3-8A17C71BC4FD}" destId="{75776AEF-250F-4BB7-AFBD-99BC6359FD56}" srcOrd="0" destOrd="0" presId="urn:microsoft.com/office/officeart/2005/8/layout/hierarchy4"/>
    <dgm:cxn modelId="{6B9C8E09-7D08-428B-A334-9885D5B86401}" type="presParOf" srcId="{14315153-BF0C-49FD-A1A3-8A17C71BC4FD}" destId="{CCA4CAA6-3899-4AAB-9C56-086A5605ED9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0" y="0"/>
          <a:ext cx="3074243" cy="1313000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solidFill>
            <a:srgbClr val="B3050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ОЦЕНКА ПО ЗАКАЗУ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ГОС. ОРГАНОВ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И ПРОГОС. СТРУКТУР</a:t>
          </a:r>
          <a:endParaRPr lang="ru-RU" sz="2000" b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38456" y="38456"/>
        <a:ext cx="2997331" cy="1236088"/>
      </dsp:txXfrm>
    </dsp:sp>
    <dsp:sp modelId="{75776AEF-250F-4BB7-AFBD-99BC6359FD56}">
      <dsp:nvSpPr>
        <dsp:cNvPr id="0" name=""/>
        <dsp:cNvSpPr/>
      </dsp:nvSpPr>
      <dsp:spPr>
        <a:xfrm>
          <a:off x="3556790" y="0"/>
          <a:ext cx="3873270" cy="1313000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>
              <a:solidFill>
                <a:srgbClr val="00B0F0"/>
              </a:solidFill>
              <a:latin typeface="Century Gothic" panose="020B0502020202020204" pitchFamily="34" charset="0"/>
            </a:rPr>
            <a:t>ОЦЕНКА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>
              <a:solidFill>
                <a:srgbClr val="00B0F0"/>
              </a:solidFill>
              <a:latin typeface="Century Gothic" panose="020B0502020202020204" pitchFamily="34" charset="0"/>
            </a:rPr>
            <a:t>ДЛЯ ОСПАРИВАНИЯ КС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>
              <a:solidFill>
                <a:srgbClr val="00B0F0"/>
              </a:solidFill>
              <a:latin typeface="Century Gothic" panose="020B0502020202020204" pitchFamily="34" charset="0"/>
            </a:rPr>
            <a:t>и иных споров</a:t>
          </a:r>
          <a:endParaRPr lang="ru-RU" sz="2400" b="1" kern="1200" baseline="0" dirty="0">
            <a:solidFill>
              <a:srgbClr val="00B0F0"/>
            </a:solidFill>
            <a:latin typeface="Century Gothic" panose="020B0502020202020204" pitchFamily="34" charset="0"/>
          </a:endParaRPr>
        </a:p>
      </dsp:txBody>
      <dsp:txXfrm>
        <a:off x="3595246" y="38456"/>
        <a:ext cx="3796358" cy="12360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3735137" y="0"/>
          <a:ext cx="3793958" cy="1384171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solidFill>
            <a:srgbClr val="B3050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b="1" kern="1200" dirty="0" smtClean="0">
            <a:solidFill>
              <a:schemeClr val="bg1">
                <a:lumMod val="95000"/>
              </a:schemeClr>
            </a:solidFill>
            <a:latin typeface="Century Gothic" panose="020B0502020202020204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ОЦЕНКА ДЛЯ ЦЕЛЕЙ ЗАЛОГА,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в </a:t>
          </a:r>
          <a:r>
            <a:rPr lang="ru-RU" sz="2400" b="1" kern="1200" dirty="0" err="1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т.ч</a:t>
          </a:r>
          <a:r>
            <a:rPr lang="ru-RU" sz="2400" b="1" kern="1200" dirty="0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. ИПОТЕКИ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3775678" y="40541"/>
        <a:ext cx="3712876" cy="1303089"/>
      </dsp:txXfrm>
    </dsp:sp>
    <dsp:sp modelId="{75776AEF-250F-4BB7-AFBD-99BC6359FD56}">
      <dsp:nvSpPr>
        <dsp:cNvPr id="0" name=""/>
        <dsp:cNvSpPr/>
      </dsp:nvSpPr>
      <dsp:spPr>
        <a:xfrm>
          <a:off x="46241" y="0"/>
          <a:ext cx="3086992" cy="1384171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ОЦЕНКА ПО ЗАКАЗУ КРУПНОГО БИЗНЕСА</a:t>
          </a:r>
          <a:endParaRPr lang="ru-RU" sz="2000" b="1" kern="1200" dirty="0">
            <a:solidFill>
              <a:schemeClr val="bg1">
                <a:lumMod val="95000"/>
              </a:schemeClr>
            </a:solidFill>
            <a:latin typeface="Century Gothic" panose="020B0502020202020204" pitchFamily="34" charset="0"/>
          </a:endParaRPr>
        </a:p>
      </dsp:txBody>
      <dsp:txXfrm>
        <a:off x="86782" y="40541"/>
        <a:ext cx="3005910" cy="13030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4B964-0387-4B18-AB27-4F5EFF875367}">
      <dsp:nvSpPr>
        <dsp:cNvPr id="0" name=""/>
        <dsp:cNvSpPr/>
      </dsp:nvSpPr>
      <dsp:spPr>
        <a:xfrm>
          <a:off x="34625" y="421056"/>
          <a:ext cx="3388270" cy="1694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ОСПАРИВАНИЕ КС </a:t>
          </a:r>
          <a:r>
            <a:rPr lang="ru-RU" sz="2400" b="1" kern="1200" dirty="0" smtClean="0">
              <a:solidFill>
                <a:srgbClr val="FF0000"/>
              </a:solidFill>
            </a:rPr>
            <a:t>юр. и физ. лицами</a:t>
          </a:r>
          <a:endParaRPr lang="ru-RU" sz="2400" b="1" kern="1200" dirty="0">
            <a:solidFill>
              <a:srgbClr val="FF0000"/>
            </a:solidFill>
          </a:endParaRPr>
        </a:p>
      </dsp:txBody>
      <dsp:txXfrm>
        <a:off x="84245" y="470676"/>
        <a:ext cx="3289030" cy="1594895"/>
      </dsp:txXfrm>
    </dsp:sp>
    <dsp:sp modelId="{E179BAAC-D134-4CCB-856B-243FEAA56869}">
      <dsp:nvSpPr>
        <dsp:cNvPr id="0" name=""/>
        <dsp:cNvSpPr/>
      </dsp:nvSpPr>
      <dsp:spPr>
        <a:xfrm rot="20012205">
          <a:off x="3344393" y="874141"/>
          <a:ext cx="1498420" cy="120234"/>
        </a:xfrm>
        <a:custGeom>
          <a:avLst/>
          <a:gdLst/>
          <a:ahLst/>
          <a:cxnLst/>
          <a:rect l="0" t="0" r="0" b="0"/>
          <a:pathLst>
            <a:path>
              <a:moveTo>
                <a:pt x="0" y="60117"/>
              </a:moveTo>
              <a:lnTo>
                <a:pt x="1498420" y="601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solidFill>
              <a:schemeClr val="tx1"/>
            </a:solidFill>
          </a:endParaRPr>
        </a:p>
      </dsp:txBody>
      <dsp:txXfrm>
        <a:off x="4056143" y="896798"/>
        <a:ext cx="74921" cy="74921"/>
      </dsp:txXfrm>
    </dsp:sp>
    <dsp:sp modelId="{6A5F4939-9FA6-46E6-BAFE-49E4FB925F9E}">
      <dsp:nvSpPr>
        <dsp:cNvPr id="0" name=""/>
        <dsp:cNvSpPr/>
      </dsp:nvSpPr>
      <dsp:spPr>
        <a:xfrm>
          <a:off x="4764311" y="0"/>
          <a:ext cx="2531986" cy="12007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КОМИССИЯ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(в случае ее создания в субъекте РФ)</a:t>
          </a:r>
          <a:endParaRPr lang="ru-RU" sz="1400" b="1" kern="1200" dirty="0">
            <a:solidFill>
              <a:srgbClr val="FF0000"/>
            </a:solidFill>
          </a:endParaRPr>
        </a:p>
      </dsp:txBody>
      <dsp:txXfrm>
        <a:off x="4799481" y="35170"/>
        <a:ext cx="2461646" cy="1130445"/>
      </dsp:txXfrm>
    </dsp:sp>
    <dsp:sp modelId="{A1F12E07-2F91-4D0B-85C7-733C66629440}">
      <dsp:nvSpPr>
        <dsp:cNvPr id="0" name=""/>
        <dsp:cNvSpPr/>
      </dsp:nvSpPr>
      <dsp:spPr>
        <a:xfrm rot="1687533">
          <a:off x="3331672" y="1572185"/>
          <a:ext cx="1545074" cy="120234"/>
        </a:xfrm>
        <a:custGeom>
          <a:avLst/>
          <a:gdLst/>
          <a:ahLst/>
          <a:cxnLst/>
          <a:rect l="0" t="0" r="0" b="0"/>
          <a:pathLst>
            <a:path>
              <a:moveTo>
                <a:pt x="0" y="60117"/>
              </a:moveTo>
              <a:lnTo>
                <a:pt x="1545074" y="601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solidFill>
              <a:schemeClr val="tx1"/>
            </a:solidFill>
          </a:endParaRPr>
        </a:p>
      </dsp:txBody>
      <dsp:txXfrm>
        <a:off x="4065582" y="1593675"/>
        <a:ext cx="77253" cy="77253"/>
      </dsp:txXfrm>
    </dsp:sp>
    <dsp:sp modelId="{3F9F5007-0D82-4D70-A2A4-81536B1B0754}">
      <dsp:nvSpPr>
        <dsp:cNvPr id="0" name=""/>
        <dsp:cNvSpPr/>
      </dsp:nvSpPr>
      <dsp:spPr>
        <a:xfrm>
          <a:off x="4785522" y="1456712"/>
          <a:ext cx="2527615" cy="1079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200" b="1" kern="1200" dirty="0" smtClean="0">
              <a:solidFill>
                <a:schemeClr val="bg1"/>
              </a:solidFill>
            </a:rPr>
            <a:t>СУД</a:t>
          </a:r>
          <a:r>
            <a:rPr lang="ru-RU" sz="2200" b="1" kern="1200" baseline="0" dirty="0" smtClean="0">
              <a:solidFill>
                <a:schemeClr val="bg1"/>
              </a:solidFill>
            </a:rPr>
            <a:t>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200" b="1" kern="1200" baseline="0" dirty="0" smtClean="0">
              <a:solidFill>
                <a:srgbClr val="FF0000"/>
              </a:solidFill>
            </a:rPr>
            <a:t>общей юрисдикции</a:t>
          </a:r>
          <a:endParaRPr lang="ru-RU" sz="2200" b="1" kern="1200" dirty="0">
            <a:solidFill>
              <a:srgbClr val="FF0000"/>
            </a:solidFill>
          </a:endParaRPr>
        </a:p>
      </dsp:txBody>
      <dsp:txXfrm>
        <a:off x="4817141" y="1488331"/>
        <a:ext cx="2464377" cy="10162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0" y="0"/>
          <a:ext cx="3442569" cy="2533911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solidFill>
            <a:srgbClr val="B3050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НЕДОСТАТОЧНОСТЬ НОРМАТИВНО-МЕТОДИЧЕСКОГО ОБЕСПЕЧЕНИЯ, ОТСУТСТВИЕ ЧЕТКИХ РАЗЪЯСНЕНИЙ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по ГКО и оценке РС</a:t>
          </a:r>
        </a:p>
      </dsp:txBody>
      <dsp:txXfrm>
        <a:off x="74216" y="74216"/>
        <a:ext cx="3294137" cy="2385479"/>
      </dsp:txXfrm>
    </dsp:sp>
    <dsp:sp modelId="{75776AEF-250F-4BB7-AFBD-99BC6359FD56}">
      <dsp:nvSpPr>
        <dsp:cNvPr id="0" name=""/>
        <dsp:cNvSpPr/>
      </dsp:nvSpPr>
      <dsp:spPr>
        <a:xfrm>
          <a:off x="3987926" y="0"/>
          <a:ext cx="3442569" cy="2533911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СПОРНЫЕ ВОПРОСЫ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(НДС,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выделение стоимости земли при оценке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РС </a:t>
          </a:r>
          <a:r>
            <a:rPr lang="ru-RU" sz="2000" b="1" kern="1200" dirty="0" err="1" smtClean="0">
              <a:solidFill>
                <a:schemeClr val="bg1"/>
              </a:solidFill>
              <a:latin typeface="Century Gothic" panose="020B0502020202020204" pitchFamily="34" charset="0"/>
            </a:rPr>
            <a:t>ОКСов</a:t>
          </a: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 и т.д.)</a:t>
          </a:r>
          <a:endParaRPr lang="ru-RU" sz="2000" b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4062142" y="74216"/>
        <a:ext cx="3294137" cy="23854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20434" y="0"/>
          <a:ext cx="3442569" cy="1313000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solidFill>
            <a:srgbClr val="B3050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Около </a:t>
          </a:r>
          <a:r>
            <a:rPr lang="en-US" sz="16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95 %</a:t>
          </a:r>
          <a:r>
            <a:rPr lang="ru-RU" sz="16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отчетов об оценке признаются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суд. экспертами недостоверными </a:t>
          </a:r>
          <a:r>
            <a:rPr lang="en-US" sz="16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 </a:t>
          </a:r>
          <a:endParaRPr lang="ru-RU" sz="1600" b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58890" y="38456"/>
        <a:ext cx="3365657" cy="1236088"/>
      </dsp:txXfrm>
    </dsp:sp>
    <dsp:sp modelId="{75776AEF-250F-4BB7-AFBD-99BC6359FD56}">
      <dsp:nvSpPr>
        <dsp:cNvPr id="0" name=""/>
        <dsp:cNvSpPr/>
      </dsp:nvSpPr>
      <dsp:spPr>
        <a:xfrm>
          <a:off x="3977805" y="0"/>
          <a:ext cx="3442569" cy="1313000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ЖАЛОБЫ ГБУ </a:t>
          </a:r>
          <a:endParaRPr lang="ru-RU" sz="2400" b="1" kern="1200" dirty="0" smtClean="0">
            <a:solidFill>
              <a:schemeClr val="bg1"/>
            </a:solidFill>
            <a:latin typeface="Century Gothic" panose="020B0502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в </a:t>
          </a:r>
          <a:r>
            <a:rPr lang="ru-RU" sz="24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СРОО и МЭР РФ</a:t>
          </a:r>
          <a:endParaRPr lang="ru-RU" sz="2400" b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4016261" y="38456"/>
        <a:ext cx="3365657" cy="12360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4026055" y="0"/>
          <a:ext cx="3442569" cy="1384171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solidFill>
            <a:srgbClr val="B3050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УГОЛОВНЫЕ ДЕЛА против суд. экспертов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(дело Туевой)</a:t>
          </a:r>
          <a:endParaRPr lang="ru-RU" sz="2000" b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4066596" y="40541"/>
        <a:ext cx="3361487" cy="1303089"/>
      </dsp:txXfrm>
    </dsp:sp>
    <dsp:sp modelId="{75776AEF-250F-4BB7-AFBD-99BC6359FD56}">
      <dsp:nvSpPr>
        <dsp:cNvPr id="0" name=""/>
        <dsp:cNvSpPr/>
      </dsp:nvSpPr>
      <dsp:spPr>
        <a:xfrm>
          <a:off x="80507" y="0"/>
          <a:ext cx="3442569" cy="1384171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Давление на суд. экспертов</a:t>
          </a:r>
          <a:endParaRPr lang="ru-RU" sz="2800" b="1" kern="1200" dirty="0">
            <a:solidFill>
              <a:schemeClr val="bg1">
                <a:lumMod val="95000"/>
              </a:schemeClr>
            </a:solidFill>
            <a:latin typeface="Century Gothic" panose="020B0502020202020204" pitchFamily="34" charset="0"/>
          </a:endParaRPr>
        </a:p>
      </dsp:txBody>
      <dsp:txXfrm>
        <a:off x="121048" y="40541"/>
        <a:ext cx="3361487" cy="13030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20434" y="0"/>
          <a:ext cx="3442569" cy="1313000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solidFill>
            <a:srgbClr val="B3050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ГКО на </a:t>
          </a:r>
          <a:endParaRPr lang="ru-RU" sz="2800" b="1" kern="1200" dirty="0" smtClean="0">
            <a:solidFill>
              <a:schemeClr val="bg1"/>
            </a:solidFill>
            <a:latin typeface="Century Gothic" panose="020B0502020202020204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«</a:t>
          </a:r>
          <a:r>
            <a:rPr lang="ru-RU" sz="20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промежуточные» даты</a:t>
          </a:r>
          <a:endParaRPr lang="ru-RU" sz="2000" b="1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58890" y="38456"/>
        <a:ext cx="3365657" cy="1236088"/>
      </dsp:txXfrm>
    </dsp:sp>
    <dsp:sp modelId="{75776AEF-250F-4BB7-AFBD-99BC6359FD56}">
      <dsp:nvSpPr>
        <dsp:cNvPr id="0" name=""/>
        <dsp:cNvSpPr/>
      </dsp:nvSpPr>
      <dsp:spPr>
        <a:xfrm>
          <a:off x="4023798" y="0"/>
          <a:ext cx="3442569" cy="1313000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НОВАЯ СХЕМА</a:t>
          </a:r>
          <a:r>
            <a:rPr lang="ru-RU" sz="2400" b="1" kern="1200" baseline="0" dirty="0" smtClean="0">
              <a:solidFill>
                <a:schemeClr val="bg1"/>
              </a:solidFill>
              <a:latin typeface="Century Gothic" panose="020B0502020202020204" pitchFamily="34" charset="0"/>
            </a:rPr>
            <a:t> ОСПАРИВАНИЯ КС </a:t>
          </a:r>
          <a:r>
            <a:rPr lang="ru-RU" sz="2000" b="1" u="sng" kern="1200" baseline="0" dirty="0" smtClean="0">
              <a:solidFill>
                <a:schemeClr val="bg1"/>
              </a:solidFill>
              <a:latin typeface="Century Gothic" panose="020B0502020202020204" pitchFamily="34" charset="0"/>
            </a:rPr>
            <a:t>(ст.22.1 237-ФЗ)</a:t>
          </a:r>
          <a:endParaRPr lang="ru-RU" sz="2000" b="1" u="sng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4062254" y="38456"/>
        <a:ext cx="3365657" cy="12360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0" y="0"/>
          <a:ext cx="7468625" cy="1384171"/>
        </a:xfrm>
        <a:prstGeom prst="roundRect">
          <a:avLst>
            <a:gd name="adj" fmla="val 10000"/>
          </a:avLst>
        </a:prstGeom>
        <a:solidFill>
          <a:srgbClr val="B30505"/>
        </a:solidFill>
        <a:ln>
          <a:solidFill>
            <a:srgbClr val="B3050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СУД. ЭКСПЕРТИЗЫ – ТОЛЬКО в ГСЭД ???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bg1"/>
              </a:solidFill>
              <a:latin typeface="Century Gothic" panose="020B0502020202020204" pitchFamily="34" charset="0"/>
            </a:rPr>
            <a:t>(ФЗ-273 от 01.07.2021 г. – изменения в ст. 41 73-ФЗ) </a:t>
          </a:r>
          <a:endParaRPr lang="ru-RU" sz="2000" b="1" u="sng" kern="1200" dirty="0">
            <a:solidFill>
              <a:schemeClr val="bg1"/>
            </a:solidFill>
            <a:latin typeface="Century Gothic" panose="020B0502020202020204" pitchFamily="34" charset="0"/>
          </a:endParaRPr>
        </a:p>
      </dsp:txBody>
      <dsp:txXfrm>
        <a:off x="40541" y="40541"/>
        <a:ext cx="7387543" cy="130308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0" y="9686"/>
          <a:ext cx="2567924" cy="10067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ОСПАРИВАНИЕ КС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ЮР. и ФИЗ. ЛИЦАМИ</a:t>
          </a:r>
          <a:endParaRPr lang="ru-RU" sz="1800" b="1" kern="1200" dirty="0">
            <a:solidFill>
              <a:srgbClr val="FF0000"/>
            </a:solidFill>
          </a:endParaRPr>
        </a:p>
      </dsp:txBody>
      <dsp:txXfrm>
        <a:off x="29486" y="39172"/>
        <a:ext cx="2508952" cy="947768"/>
      </dsp:txXfrm>
    </dsp:sp>
    <dsp:sp modelId="{7429365C-8E2D-453F-9985-3A7DEBEF5060}">
      <dsp:nvSpPr>
        <dsp:cNvPr id="0" name=""/>
        <dsp:cNvSpPr/>
      </dsp:nvSpPr>
      <dsp:spPr>
        <a:xfrm>
          <a:off x="2999625" y="0"/>
          <a:ext cx="2567924" cy="1026114"/>
        </a:xfrm>
        <a:prstGeom prst="roundRect">
          <a:avLst>
            <a:gd name="adj" fmla="val 10000"/>
          </a:avLst>
        </a:prstGeom>
        <a:gradFill rotWithShape="0">
          <a:gsLst>
            <a:gs pos="100000">
              <a:srgbClr val="C00000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baseline="0" dirty="0" smtClean="0">
              <a:solidFill>
                <a:schemeClr val="bg1"/>
              </a:solidFill>
            </a:rPr>
            <a:t>ГБУ по КО</a:t>
          </a:r>
          <a:endParaRPr lang="ru-RU" sz="2000" b="1" kern="1200" baseline="0" dirty="0">
            <a:solidFill>
              <a:schemeClr val="bg1"/>
            </a:solidFill>
          </a:endParaRPr>
        </a:p>
      </dsp:txBody>
      <dsp:txXfrm>
        <a:off x="3029679" y="30054"/>
        <a:ext cx="2507816" cy="966006"/>
      </dsp:txXfrm>
    </dsp:sp>
    <dsp:sp modelId="{75776AEF-250F-4BB7-AFBD-99BC6359FD56}">
      <dsp:nvSpPr>
        <dsp:cNvPr id="0" name=""/>
        <dsp:cNvSpPr/>
      </dsp:nvSpPr>
      <dsp:spPr>
        <a:xfrm>
          <a:off x="5989870" y="0"/>
          <a:ext cx="2567924" cy="1026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СУД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>
                  <a:lumMod val="95000"/>
                </a:schemeClr>
              </a:solidFill>
            </a:rPr>
            <a:t>общей юрисдикции</a:t>
          </a:r>
          <a:endParaRPr lang="ru-RU" sz="2000" b="1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6019924" y="30054"/>
        <a:ext cx="2507816" cy="966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6C0EF-3063-4F1F-8BFC-B61BD4E148C0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3FBB7-D555-4C99-BC6A-5E1F35C10B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14067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80DBF-66ED-4C40-8CD1-7695A54057BC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A9671-E853-4A27-AF64-2270053A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46160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5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200152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3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D62B84D6-446D-4D94-8159-98A5971DF3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06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4406311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2400">
                <a:solidFill>
                  <a:schemeClr val="dk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93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D62B84D6-446D-4D94-8159-98A5971DF3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E972C80C-CF06-4C72-BF7F-6B9F497A08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0DD-2507-4263-B26F-1D85C5F694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1153-4E0C-4B6D-B0C4-C204C7EB3D0E}" type="datetime1">
              <a:rPr lang="ru-RU" smtClean="0"/>
              <a:pPr/>
              <a:t>07.10.2021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20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2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SzPct val="100000"/>
              <a:defRPr sz="3000"/>
            </a:lvl1pPr>
            <a:lvl2pPr>
              <a:spcBef>
                <a:spcPts val="480"/>
              </a:spcBef>
              <a:buSzPct val="100000"/>
              <a:defRPr sz="2400"/>
            </a:lvl2pPr>
            <a:lvl3pPr>
              <a:spcBef>
                <a:spcPts val="480"/>
              </a:spcBef>
              <a:buSzPct val="100000"/>
              <a:defRPr sz="2400"/>
            </a:lvl3pPr>
            <a:lvl4pPr>
              <a:spcBef>
                <a:spcPts val="360"/>
              </a:spcBef>
              <a:buSzPct val="100000"/>
              <a:defRPr sz="1800"/>
            </a:lvl4pPr>
            <a:lvl5pPr>
              <a:spcBef>
                <a:spcPts val="360"/>
              </a:spcBef>
              <a:buSzPct val="100000"/>
              <a:defRPr sz="1800"/>
            </a:lvl5pPr>
            <a:lvl6pPr>
              <a:spcBef>
                <a:spcPts val="360"/>
              </a:spcBef>
              <a:buSzPct val="100000"/>
              <a:defRPr sz="1800"/>
            </a:lvl6pPr>
            <a:lvl7pPr>
              <a:spcBef>
                <a:spcPts val="360"/>
              </a:spcBef>
              <a:buSzPct val="100000"/>
              <a:defRPr sz="1800"/>
            </a:lvl7pPr>
            <a:lvl8pPr>
              <a:spcBef>
                <a:spcPts val="360"/>
              </a:spcBef>
              <a:buSzPct val="100000"/>
              <a:defRPr sz="1800"/>
            </a:lvl8pPr>
            <a:lvl9pPr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3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733">
                <a:solidFill>
                  <a:schemeClr val="dk1"/>
                </a:solidFill>
              </a:defRPr>
            </a:lvl1pPr>
          </a:lstStyle>
          <a:p>
            <a:fld id="{D62B84D6-446D-4D94-8159-98A5971DF3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3968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68" r:id="rId3"/>
    <p:sldLayoutId id="2147483669" r:id="rId4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arant.ru/products/ipo/prime/doc/74352028/#2201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ftp://files.gcgs.ru/Otchet2021/Otcet_GKO_ON_MSK_2021.zi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92550" y="284313"/>
            <a:ext cx="79387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ОСПАРИВАНИ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Е  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КАДАСТРОВОЙ СТОИМОСТИ: </a:t>
            </a:r>
            <a:endParaRPr lang="ru-RU" sz="3600" b="1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с</a:t>
            </a:r>
            <a:r>
              <a:rPr lang="ru-RU" sz="3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пасение или опасность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для оценочной деятельности</a:t>
            </a:r>
            <a:r>
              <a:rPr lang="ru-RU" sz="3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17" name="Прямоугольник 10"/>
          <p:cNvSpPr>
            <a:spLocks noChangeArrowheads="1"/>
          </p:cNvSpPr>
          <p:nvPr/>
        </p:nvSpPr>
        <p:spPr bwMode="auto">
          <a:xfrm>
            <a:off x="89901" y="4723153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0070C0"/>
                </a:solidFill>
              </a:rPr>
              <a:t>МКОД</a:t>
            </a:r>
            <a:r>
              <a:rPr lang="ru-RU" altLang="ru-RU" b="1" dirty="0" smtClean="0">
                <a:solidFill>
                  <a:srgbClr val="0070C0"/>
                </a:solidFill>
              </a:rPr>
              <a:t>, 08 октября </a:t>
            </a:r>
            <a:r>
              <a:rPr lang="ru-RU" altLang="ru-RU" b="1" dirty="0" smtClean="0">
                <a:solidFill>
                  <a:srgbClr val="0070C0"/>
                </a:solidFill>
              </a:rPr>
              <a:t>2021 </a:t>
            </a:r>
            <a:r>
              <a:rPr lang="ru-RU" altLang="ru-RU" b="1" dirty="0">
                <a:solidFill>
                  <a:srgbClr val="0070C0"/>
                </a:solidFill>
              </a:rPr>
              <a:t>года</a:t>
            </a:r>
            <a:endParaRPr lang="ru-RU" alt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8907" y="2782925"/>
            <a:ext cx="817517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Кулаков Кирилл Юрьевич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Соучредитель ЦНЭС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</a:t>
            </a:r>
            <a:endParaRPr lang="ru-RU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Вице-президент СРО РАО,</a:t>
            </a:r>
            <a:endParaRPr lang="ru-RU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Председатель Комитета по кадастровой оценке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и оспариванию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КС Национального объединения СРО оценщиков, 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Проректор НИУ МГСУ, д.э.н., проф.,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FRICS</a:t>
            </a:r>
            <a:endParaRPr lang="ru-RU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56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B7052C7-D5DD-4836-BF21-68526E2C03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828"/>
            <a:ext cx="9144000" cy="60308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B176DB-F7D4-4806-AFF4-D76474FDC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60" y="202658"/>
            <a:ext cx="6456974" cy="492396"/>
          </a:xfrm>
        </p:spPr>
        <p:txBody>
          <a:bodyPr>
            <a:normAutofit fontScale="90000"/>
          </a:bodyPr>
          <a:lstStyle/>
          <a:p>
            <a:r>
              <a:rPr lang="ru-RU" sz="2735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РИСКИ ПРИ ОСПАРИВАНИИ КС</a:t>
            </a:r>
            <a:endParaRPr lang="ru-RU" sz="2735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Содержимое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8169178"/>
              </p:ext>
            </p:extLst>
          </p:nvPr>
        </p:nvGraphicFramePr>
        <p:xfrm>
          <a:off x="877868" y="1614093"/>
          <a:ext cx="7468625" cy="2533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9991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B7052C7-D5DD-4836-BF21-68526E2C03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828"/>
            <a:ext cx="9144000" cy="60308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B176DB-F7D4-4806-AFF4-D76474FDC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60" y="202658"/>
            <a:ext cx="6456974" cy="492396"/>
          </a:xfrm>
        </p:spPr>
        <p:txBody>
          <a:bodyPr>
            <a:normAutofit fontScale="90000"/>
          </a:bodyPr>
          <a:lstStyle/>
          <a:p>
            <a:r>
              <a:rPr lang="ru-RU" sz="2735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РИСКИ ПРИ ОСПАРИВАНИИ КС</a:t>
            </a:r>
            <a:endParaRPr lang="ru-RU" sz="2735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Содержимое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0859268"/>
              </p:ext>
            </p:extLst>
          </p:nvPr>
        </p:nvGraphicFramePr>
        <p:xfrm>
          <a:off x="928895" y="1153712"/>
          <a:ext cx="7468625" cy="131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одержимое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0263723"/>
              </p:ext>
            </p:extLst>
          </p:nvPr>
        </p:nvGraphicFramePr>
        <p:xfrm>
          <a:off x="837687" y="2688033"/>
          <a:ext cx="7468625" cy="1384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768045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B7052C7-D5DD-4836-BF21-68526E2C03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828"/>
            <a:ext cx="9144000" cy="60308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B176DB-F7D4-4806-AFF4-D76474FDC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60" y="202658"/>
            <a:ext cx="6456974" cy="492396"/>
          </a:xfrm>
        </p:spPr>
        <p:txBody>
          <a:bodyPr>
            <a:normAutofit fontScale="90000"/>
          </a:bodyPr>
          <a:lstStyle/>
          <a:p>
            <a:r>
              <a:rPr lang="ru-RU" sz="2735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РИСКИ ПРИ ОСПАРИВАНИИ КС</a:t>
            </a:r>
            <a:endParaRPr lang="ru-RU" sz="2735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Содержимое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6552840"/>
              </p:ext>
            </p:extLst>
          </p:nvPr>
        </p:nvGraphicFramePr>
        <p:xfrm>
          <a:off x="882920" y="1383589"/>
          <a:ext cx="7468625" cy="131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одержимое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0686393"/>
              </p:ext>
            </p:extLst>
          </p:nvPr>
        </p:nvGraphicFramePr>
        <p:xfrm>
          <a:off x="837687" y="3071162"/>
          <a:ext cx="7468625" cy="1384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964563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1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754538483"/>
              </p:ext>
            </p:extLst>
          </p:nvPr>
        </p:nvGraphicFramePr>
        <p:xfrm>
          <a:off x="471286" y="1237531"/>
          <a:ext cx="8579296" cy="1026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3045886" y="1667237"/>
            <a:ext cx="504056" cy="0"/>
          </a:xfrm>
          <a:prstGeom prst="straightConnector1">
            <a:avLst/>
          </a:prstGeom>
          <a:ln w="28575">
            <a:prstDash val="solid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029015" y="1665205"/>
            <a:ext cx="504056" cy="0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87397" y="67980"/>
            <a:ext cx="90364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u="sng" dirty="0" smtClean="0"/>
              <a:t>НОВАЯ СХЕМА ОСПАРИВАНИЯ </a:t>
            </a:r>
            <a:r>
              <a:rPr lang="ru-RU" sz="3000" b="1" u="sng" dirty="0" smtClean="0"/>
              <a:t>КС – </a:t>
            </a:r>
          </a:p>
          <a:p>
            <a:pPr algn="ctr"/>
            <a:r>
              <a:rPr lang="ru-RU" sz="2000" b="1" u="sng" dirty="0" smtClean="0">
                <a:solidFill>
                  <a:srgbClr val="FF0000"/>
                </a:solidFill>
              </a:rPr>
              <a:t>ЧТО БУДЕТ и УЖЕ ЕСТЬ в РЯДЕ СУБЪЕКТОВ РФ по 269-ФЗ </a:t>
            </a:r>
            <a:endParaRPr lang="ru-RU" sz="2000" b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u="sng" dirty="0" smtClean="0">
                <a:solidFill>
                  <a:srgbClr val="FF0000"/>
                </a:solidFill>
              </a:rPr>
              <a:t>(</a:t>
            </a:r>
            <a:r>
              <a:rPr lang="ru-RU" sz="2000" b="1" u="sng" dirty="0" smtClean="0">
                <a:solidFill>
                  <a:srgbClr val="FF0000"/>
                </a:solidFill>
              </a:rPr>
              <a:t>статья 22.1 237-ФЗ)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427894" y="2180294"/>
            <a:ext cx="16517" cy="592083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5425813" y="3875270"/>
            <a:ext cx="3529620" cy="1141160"/>
          </a:xfrm>
          <a:prstGeom prst="roundRect">
            <a:avLst>
              <a:gd name="adj" fmla="val 10000"/>
            </a:avLst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u="sng" dirty="0">
                <a:solidFill>
                  <a:srgbClr val="FF0000"/>
                </a:solidFill>
              </a:rPr>
              <a:t>ОДНОВРЕМЕННО</a:t>
            </a:r>
            <a:r>
              <a:rPr lang="ru-RU" sz="1600" b="1" dirty="0">
                <a:solidFill>
                  <a:srgbClr val="FF0000"/>
                </a:solidFill>
              </a:rPr>
              <a:t> !!!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rgbClr val="FF0000"/>
                </a:solidFill>
              </a:rPr>
              <a:t>могут быть заявлены требования          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rgbClr val="FF0000"/>
                </a:solidFill>
              </a:rPr>
              <a:t>об установлении КС в размере РС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u="sng" dirty="0">
                <a:solidFill>
                  <a:srgbClr val="FF0000"/>
                </a:solidFill>
              </a:rPr>
              <a:t>(ст. 25 КАС)</a:t>
            </a:r>
          </a:p>
          <a:p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5384504" y="2739655"/>
            <a:ext cx="3529620" cy="1026114"/>
            <a:chOff x="2999625" y="0"/>
            <a:chExt cx="2567924" cy="102611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2999625" y="0"/>
              <a:ext cx="2567924" cy="1026114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100000">
                  <a:srgbClr val="C00000"/>
                </a:gs>
                <a:gs pos="100000">
                  <a:schemeClr val="accent1">
                    <a:hueOff val="0"/>
                    <a:satOff val="0"/>
                    <a:lumOff val="0"/>
                    <a:alphaOff val="0"/>
                    <a:tint val="50000"/>
                    <a:shade val="100000"/>
                    <a:satMod val="350000"/>
                  </a:schemeClr>
                </a:gs>
              </a:gsLst>
            </a:gra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2000" b="1" dirty="0" smtClean="0"/>
                <a:t>ОСПАРИВАЕТСЯ </a:t>
              </a:r>
            </a:p>
            <a:p>
              <a:pPr algn="ctr"/>
              <a:r>
                <a:rPr lang="ru-RU" sz="2000" b="1" dirty="0" smtClean="0"/>
                <a:t>РЕШЕНИЕ ГБУ</a:t>
              </a:r>
            </a:p>
            <a:p>
              <a:pPr algn="ctr"/>
              <a:r>
                <a:rPr lang="ru-RU" sz="2000" b="1" dirty="0" smtClean="0"/>
                <a:t>(ст. 22 КАС)</a:t>
              </a:r>
              <a:endParaRPr lang="ru-RU" sz="2000" b="1" dirty="0"/>
            </a:p>
          </p:txBody>
        </p:sp>
        <p:sp>
          <p:nvSpPr>
            <p:cNvPr id="18" name="Скругленный прямоугольник 4"/>
            <p:cNvSpPr/>
            <p:nvPr/>
          </p:nvSpPr>
          <p:spPr>
            <a:xfrm>
              <a:off x="3029679" y="30054"/>
              <a:ext cx="2507816" cy="9660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baseline="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743015" y="3476922"/>
            <a:ext cx="2719086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u="sng" dirty="0">
                <a:solidFill>
                  <a:srgbClr val="FF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73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2079" y="184536"/>
            <a:ext cx="864095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/>
              <a:t>ПРОЧИЕ НЮАНСЫ ОСПАРИВАНИЯ</a:t>
            </a:r>
          </a:p>
          <a:p>
            <a:pPr algn="ctr"/>
            <a:r>
              <a:rPr lang="ru-RU" sz="2000" b="1" u="sng" dirty="0" smtClean="0"/>
              <a:t>(по статье </a:t>
            </a:r>
            <a:r>
              <a:rPr lang="ru-RU" sz="2000" b="1" u="sng" dirty="0" smtClean="0"/>
              <a:t>22.1 </a:t>
            </a:r>
            <a:r>
              <a:rPr lang="ru-RU" sz="2000" b="1" u="sng" dirty="0" smtClean="0"/>
              <a:t> 237-ФЗ </a:t>
            </a:r>
            <a:r>
              <a:rPr lang="ru-RU" sz="2000" b="1" u="sng" dirty="0" smtClean="0"/>
              <a:t>в ред. 269-ФЗ):</a:t>
            </a:r>
          </a:p>
          <a:p>
            <a:pPr algn="ctr"/>
            <a:endParaRPr lang="ru-RU" sz="2000" b="1" dirty="0" smtClean="0"/>
          </a:p>
          <a:p>
            <a:pPr algn="ctr"/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/>
              <a:t>ЗАЯВЛЕНИЕ </a:t>
            </a:r>
            <a:r>
              <a:rPr lang="ru-RU" sz="2000" b="1" dirty="0" smtClean="0"/>
              <a:t>в ГБУ МОЖЕТ </a:t>
            </a:r>
            <a:r>
              <a:rPr lang="ru-RU" sz="2000" b="1" dirty="0" smtClean="0"/>
              <a:t>БЫТЬ ПОДАНО </a:t>
            </a:r>
            <a:endParaRPr lang="ru-RU" sz="2000" b="1" dirty="0" smtClean="0"/>
          </a:p>
          <a:p>
            <a:pPr algn="ctr"/>
            <a:r>
              <a:rPr lang="ru-RU" sz="2000" b="1" u="sng" dirty="0" smtClean="0">
                <a:solidFill>
                  <a:srgbClr val="FF0000"/>
                </a:solidFill>
              </a:rPr>
              <a:t>В </a:t>
            </a:r>
            <a:r>
              <a:rPr lang="ru-RU" sz="2000" b="1" u="sng" dirty="0" smtClean="0">
                <a:solidFill>
                  <a:srgbClr val="FF0000"/>
                </a:solidFill>
              </a:rPr>
              <a:t>ТЕЧЕНИЕ </a:t>
            </a:r>
            <a:r>
              <a:rPr lang="ru-RU" sz="2000" b="1" u="sng" dirty="0" smtClean="0">
                <a:solidFill>
                  <a:srgbClr val="FF0000"/>
                </a:solidFill>
              </a:rPr>
              <a:t> </a:t>
            </a:r>
            <a:r>
              <a:rPr lang="ru-RU" sz="2800" b="1" u="sng" dirty="0" smtClean="0">
                <a:solidFill>
                  <a:srgbClr val="FF0000"/>
                </a:solidFill>
              </a:rPr>
              <a:t>6 МЕСЯЦЕВ</a:t>
            </a:r>
            <a:r>
              <a:rPr lang="ru-RU" sz="2800" b="1" dirty="0" smtClean="0"/>
              <a:t> </a:t>
            </a:r>
            <a:r>
              <a:rPr lang="ru-RU" sz="2800" b="1" dirty="0" smtClean="0"/>
              <a:t>                   </a:t>
            </a:r>
          </a:p>
          <a:p>
            <a:pPr algn="ctr"/>
            <a:r>
              <a:rPr lang="ru-RU" sz="2000" b="1" u="sng" dirty="0" smtClean="0">
                <a:solidFill>
                  <a:srgbClr val="FF0000"/>
                </a:solidFill>
              </a:rPr>
              <a:t>С </a:t>
            </a:r>
            <a:r>
              <a:rPr lang="ru-RU" sz="2000" b="1" u="sng" dirty="0" smtClean="0">
                <a:solidFill>
                  <a:srgbClr val="FF0000"/>
                </a:solidFill>
              </a:rPr>
              <a:t>ДАТЫ, ПО СОСТОЯНИЮ НА КОТОРУЮ </a:t>
            </a:r>
            <a:endParaRPr lang="ru-RU" sz="2000" b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u="sng" dirty="0" smtClean="0">
                <a:solidFill>
                  <a:srgbClr val="FF0000"/>
                </a:solidFill>
              </a:rPr>
              <a:t>ПРОВЕДЕНА </a:t>
            </a:r>
            <a:r>
              <a:rPr lang="ru-RU" sz="2000" b="1" u="sng" dirty="0" smtClean="0">
                <a:solidFill>
                  <a:srgbClr val="FF0000"/>
                </a:solidFill>
              </a:rPr>
              <a:t>ОЦЕНКА РС В ОТЧЕТЕ ОБ ОЦЕНКЕ</a:t>
            </a:r>
          </a:p>
          <a:p>
            <a:pPr lvl="0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ГКО </a:t>
            </a:r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на</a:t>
            </a:r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ОТСУТСТВИЕ ЧЕТКИХ РАЗЪЯСНЕНИЙ  </a:t>
            </a:r>
          </a:p>
          <a:p>
            <a:pPr lvl="0"/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по ГКО и оценке </a:t>
            </a:r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РС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4869153"/>
            <a:ext cx="2133600" cy="273844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08704" y="3167195"/>
            <a:ext cx="4269343" cy="1016568"/>
          </a:xfrm>
          <a:prstGeom prst="roundRect">
            <a:avLst>
              <a:gd name="adj" fmla="val 10000"/>
            </a:avLst>
          </a:prstGeom>
          <a:solidFill>
            <a:srgbClr val="C00000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b="1" dirty="0" smtClean="0"/>
              <a:t>РАЗНЫЕ </a:t>
            </a:r>
          </a:p>
          <a:p>
            <a:pPr algn="ctr"/>
            <a:r>
              <a:rPr lang="ru-RU" sz="2400" b="1" dirty="0" smtClean="0"/>
              <a:t>ДАТЫ ОЦЕНКИ – КС и РС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5843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2559" y="318709"/>
            <a:ext cx="8640959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КОГДА ЭТО ВСТУПАЕТ В СИЛУ ?</a:t>
            </a:r>
          </a:p>
          <a:p>
            <a:pPr algn="ctr"/>
            <a:endParaRPr lang="ru-RU" sz="800" b="1" dirty="0" smtClean="0"/>
          </a:p>
          <a:p>
            <a:pPr algn="just"/>
            <a:r>
              <a:rPr lang="ru-RU" sz="1400" b="1" dirty="0">
                <a:solidFill>
                  <a:srgbClr val="FF0000"/>
                </a:solidFill>
              </a:rPr>
              <a:t>До 1 января 2023 года </a:t>
            </a:r>
            <a:r>
              <a:rPr lang="ru-RU" sz="1400" dirty="0"/>
              <a:t>устанавливается </a:t>
            </a:r>
            <a:r>
              <a:rPr lang="ru-RU" sz="1400" b="1" dirty="0">
                <a:solidFill>
                  <a:srgbClr val="FF0000"/>
                </a:solidFill>
              </a:rPr>
              <a:t>переходный период </a:t>
            </a:r>
            <a:r>
              <a:rPr lang="ru-RU" sz="1400" dirty="0"/>
              <a:t>применения статей 22 и </a:t>
            </a:r>
            <a:r>
              <a:rPr lang="ru-RU" sz="1400" u="sng" dirty="0">
                <a:hlinkClick r:id="rId2"/>
              </a:rPr>
              <a:t>22.1</a:t>
            </a:r>
            <a:r>
              <a:rPr lang="ru-RU" sz="1400" dirty="0"/>
              <a:t> Федерального закона от 3 июля 2016 года N 237-ФЗ "О государственной кадастровой оценке" с учетом следующих особенностей:</a:t>
            </a:r>
          </a:p>
          <a:p>
            <a:pPr marL="342900" indent="-342900" algn="just">
              <a:buAutoNum type="arabicParenR"/>
            </a:pPr>
            <a:r>
              <a:rPr lang="ru-RU" sz="1400" dirty="0" smtClean="0"/>
              <a:t>в </a:t>
            </a:r>
            <a:r>
              <a:rPr lang="ru-RU" sz="1400" dirty="0"/>
              <a:t>течение переходного периода высшим исполнительным органом государственной власти субъекта Российской Федерации </a:t>
            </a:r>
            <a:r>
              <a:rPr lang="ru-RU" sz="1400" b="1" dirty="0"/>
              <a:t>может быть принято решение о дате перехода </a:t>
            </a:r>
            <a:r>
              <a:rPr lang="ru-RU" sz="1400" dirty="0"/>
              <a:t>к применению положений </a:t>
            </a:r>
            <a:r>
              <a:rPr lang="ru-RU" sz="1400" u="sng" dirty="0">
                <a:hlinkClick r:id="rId2"/>
              </a:rPr>
              <a:t>статьи 22.1</a:t>
            </a:r>
            <a:r>
              <a:rPr lang="ru-RU" sz="1400" dirty="0"/>
              <a:t> Федерального закона от 3 июля 2016 года N 237-ФЗ "О государственной кадастровой оценке" для целей установления кадастровой стоимости объектов недвижимости в размере их рыночной стоимости (далее - решение</a:t>
            </a:r>
            <a:r>
              <a:rPr lang="ru-RU" sz="1400" dirty="0" smtClean="0"/>
              <a:t>);</a:t>
            </a:r>
          </a:p>
          <a:p>
            <a:pPr marL="342900" indent="-342900" algn="just">
              <a:buAutoNum type="arabicParenR"/>
            </a:pPr>
            <a:endParaRPr lang="ru-RU" sz="1400" dirty="0"/>
          </a:p>
          <a:p>
            <a:pPr algn="just"/>
            <a:r>
              <a:rPr lang="ru-RU" sz="1400" dirty="0"/>
              <a:t>2) </a:t>
            </a:r>
            <a:r>
              <a:rPr lang="ru-RU" sz="1400" u="sng" dirty="0"/>
              <a:t>в течение переходного периода </a:t>
            </a:r>
            <a:r>
              <a:rPr lang="ru-RU" sz="1400" dirty="0"/>
              <a:t>до дня, указанного в решении (в случае отсутствия принятого решения - до завершения переходного периода), в субъекте Российской Федерации:</a:t>
            </a:r>
          </a:p>
          <a:p>
            <a:pPr algn="just"/>
            <a:r>
              <a:rPr lang="ru-RU" sz="1400" dirty="0" smtClean="0"/>
              <a:t>	а</a:t>
            </a:r>
            <a:r>
              <a:rPr lang="ru-RU" sz="1400" dirty="0"/>
              <a:t>) не применяются положения </a:t>
            </a:r>
            <a:r>
              <a:rPr lang="ru-RU" sz="1400" u="sng" dirty="0">
                <a:hlinkClick r:id="rId2"/>
              </a:rPr>
              <a:t>статьи 22.1</a:t>
            </a:r>
            <a:r>
              <a:rPr lang="ru-RU" sz="1400" dirty="0"/>
              <a:t> Федерального закона от 3 июля 2016 года N 237-ФЗ "О государственной кадастровой оценке";</a:t>
            </a:r>
          </a:p>
          <a:p>
            <a:pPr algn="just"/>
            <a:r>
              <a:rPr lang="ru-RU" sz="1400" dirty="0" smtClean="0"/>
              <a:t>	б</a:t>
            </a:r>
            <a:r>
              <a:rPr lang="ru-RU" sz="1400" dirty="0"/>
              <a:t>) </a:t>
            </a:r>
            <a:r>
              <a:rPr lang="ru-RU" sz="1400" b="1" dirty="0">
                <a:solidFill>
                  <a:srgbClr val="FF0000"/>
                </a:solidFill>
              </a:rPr>
              <a:t>отчет об оценке </a:t>
            </a:r>
            <a:r>
              <a:rPr lang="ru-RU" sz="1400" dirty="0"/>
              <a:t>рыночной стоимости, прилагаемый к заявлению об оспаривании в соответствии с частью 9 статьи 22 Федерального закона от 3 июля 2016 года N 237-ФЗ "О государственной кадастровой оценке", </a:t>
            </a:r>
            <a:r>
              <a:rPr lang="ru-RU" sz="1400" b="1" dirty="0">
                <a:solidFill>
                  <a:srgbClr val="FF0000"/>
                </a:solidFill>
              </a:rPr>
              <a:t>подлежит составлению исключительно в форме электронного документа</a:t>
            </a:r>
            <a:r>
              <a:rPr lang="ru-RU" sz="1400" dirty="0"/>
              <a:t>;</a:t>
            </a:r>
          </a:p>
          <a:p>
            <a:pPr marL="457200" indent="-457200" algn="ctr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57976" y="4869153"/>
            <a:ext cx="583157" cy="273844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865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B7052C7-D5DD-4836-BF21-68526E2C03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828"/>
            <a:ext cx="9144000" cy="60308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B176DB-F7D4-4806-AFF4-D76474FDC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60" y="202658"/>
            <a:ext cx="6456974" cy="492396"/>
          </a:xfrm>
        </p:spPr>
        <p:txBody>
          <a:bodyPr>
            <a:normAutofit fontScale="90000"/>
          </a:bodyPr>
          <a:lstStyle/>
          <a:p>
            <a:r>
              <a:rPr lang="ru-RU" sz="2735" dirty="0" smtClean="0">
                <a:solidFill>
                  <a:srgbClr val="00B0F0"/>
                </a:solidFill>
                <a:latin typeface="Century Gothic" panose="020B0502020202020204" pitchFamily="34" charset="0"/>
              </a:rPr>
              <a:t>ПЕРСПЕКТИВЫ </a:t>
            </a:r>
            <a:r>
              <a:rPr lang="ru-RU" sz="2735" dirty="0" smtClean="0">
                <a:solidFill>
                  <a:srgbClr val="00B0F0"/>
                </a:solidFill>
                <a:latin typeface="Century Gothic" panose="020B0502020202020204" pitchFamily="34" charset="0"/>
              </a:rPr>
              <a:t>ОСПАРИВАНИЯ </a:t>
            </a:r>
            <a:r>
              <a:rPr lang="ru-RU" sz="2735" dirty="0" smtClean="0">
                <a:solidFill>
                  <a:srgbClr val="00B0F0"/>
                </a:solidFill>
                <a:latin typeface="Century Gothic" panose="020B0502020202020204" pitchFamily="34" charset="0"/>
              </a:rPr>
              <a:t>КС</a:t>
            </a:r>
            <a:endParaRPr lang="ru-RU" sz="2735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6366" y="1191417"/>
            <a:ext cx="864095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800" b="1" dirty="0" smtClean="0"/>
          </a:p>
          <a:p>
            <a:pPr algn="just"/>
            <a:r>
              <a:rPr lang="ru-RU" b="1" u="sng" dirty="0" smtClean="0"/>
              <a:t>п.5 статьи 6 269-ФЗ</a:t>
            </a:r>
            <a:r>
              <a:rPr lang="ru-RU" dirty="0"/>
              <a:t>: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В </a:t>
            </a:r>
            <a:r>
              <a:rPr lang="ru-RU" b="1" dirty="0">
                <a:solidFill>
                  <a:srgbClr val="FF0000"/>
                </a:solidFill>
              </a:rPr>
              <a:t>2022 году </a:t>
            </a:r>
            <a:r>
              <a:rPr lang="ru-RU" dirty="0"/>
              <a:t>во всех субъектах Российской Федерации должна быть проведена государственная кадастровая оценка </a:t>
            </a:r>
            <a:r>
              <a:rPr lang="ru-RU" b="1" dirty="0">
                <a:solidFill>
                  <a:srgbClr val="FF0000"/>
                </a:solidFill>
              </a:rPr>
              <a:t>земельных участков</a:t>
            </a:r>
            <a:r>
              <a:rPr lang="ru-RU" dirty="0"/>
              <a:t> без учета ограничений по периодичности проведения государственной кадастровой оценки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b="1" u="sng" dirty="0" smtClean="0"/>
              <a:t>п.6 </a:t>
            </a:r>
            <a:r>
              <a:rPr lang="ru-RU" b="1" u="sng" dirty="0"/>
              <a:t>статьи 6 </a:t>
            </a:r>
            <a:r>
              <a:rPr lang="ru-RU" b="1" u="sng" dirty="0" smtClean="0"/>
              <a:t>269-ФЗ: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В 2023 году </a:t>
            </a:r>
            <a:r>
              <a:rPr lang="ru-RU" dirty="0" smtClean="0"/>
              <a:t>во всех субъектах Российской Федерации должна быть проведена государственная кадастровая оценка </a:t>
            </a:r>
            <a:r>
              <a:rPr lang="ru-RU" b="1" dirty="0" smtClean="0">
                <a:solidFill>
                  <a:srgbClr val="FF0000"/>
                </a:solidFill>
              </a:rPr>
              <a:t>зданий, помещений, сооружений, объектов незавершенного строительства, </a:t>
            </a:r>
            <a:r>
              <a:rPr lang="ru-RU" b="1" dirty="0" err="1" smtClean="0">
                <a:solidFill>
                  <a:srgbClr val="FF0000"/>
                </a:solidFill>
              </a:rPr>
              <a:t>машино</a:t>
            </a:r>
            <a:r>
              <a:rPr lang="ru-RU" b="1" dirty="0" smtClean="0">
                <a:solidFill>
                  <a:srgbClr val="FF0000"/>
                </a:solidFill>
              </a:rPr>
              <a:t>-мест </a:t>
            </a:r>
            <a:r>
              <a:rPr lang="ru-RU" dirty="0" smtClean="0"/>
              <a:t>без учета ограничений по периодичности проведения государственной кадастровой оценки.</a:t>
            </a:r>
          </a:p>
          <a:p>
            <a:pPr algn="ctr"/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4134011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B7052C7-D5DD-4836-BF21-68526E2C03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828"/>
            <a:ext cx="9144000" cy="60308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B176DB-F7D4-4806-AFF4-D76474FDC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60" y="202658"/>
            <a:ext cx="6456974" cy="492396"/>
          </a:xfrm>
        </p:spPr>
        <p:txBody>
          <a:bodyPr>
            <a:normAutofit fontScale="90000"/>
          </a:bodyPr>
          <a:lstStyle/>
          <a:p>
            <a:r>
              <a:rPr lang="ru-RU" sz="2735" dirty="0" smtClean="0">
                <a:solidFill>
                  <a:srgbClr val="00B0F0"/>
                </a:solidFill>
                <a:latin typeface="Century Gothic" panose="020B0502020202020204" pitchFamily="34" charset="0"/>
              </a:rPr>
              <a:t>ПЕРСПЕКТИВЫ </a:t>
            </a:r>
            <a:r>
              <a:rPr lang="ru-RU" sz="2735" dirty="0" smtClean="0">
                <a:solidFill>
                  <a:srgbClr val="00B0F0"/>
                </a:solidFill>
                <a:latin typeface="Century Gothic" panose="020B0502020202020204" pitchFamily="34" charset="0"/>
              </a:rPr>
              <a:t>ОСПАРИВАНИЯ </a:t>
            </a:r>
            <a:r>
              <a:rPr lang="ru-RU" sz="2735" dirty="0" smtClean="0">
                <a:solidFill>
                  <a:srgbClr val="00B0F0"/>
                </a:solidFill>
                <a:latin typeface="Century Gothic" panose="020B0502020202020204" pitchFamily="34" charset="0"/>
              </a:rPr>
              <a:t>КС</a:t>
            </a:r>
            <a:endParaRPr lang="ru-RU" sz="2735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3213" y="982395"/>
            <a:ext cx="840641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Roboto"/>
              </a:rPr>
              <a:t>20.09.2021 </a:t>
            </a:r>
            <a:r>
              <a:rPr lang="ru-RU" sz="2800" b="1" u="sng" dirty="0" smtClean="0">
                <a:solidFill>
                  <a:srgbClr val="FF0000"/>
                </a:solidFill>
                <a:latin typeface="Roboto"/>
              </a:rPr>
              <a:t>г.</a:t>
            </a:r>
            <a:r>
              <a:rPr lang="ru-RU" sz="2800" b="1" u="sng" dirty="0" smtClean="0">
                <a:solidFill>
                  <a:srgbClr val="3D4556"/>
                </a:solidFill>
                <a:latin typeface="Roboto"/>
              </a:rPr>
              <a:t> </a:t>
            </a:r>
          </a:p>
          <a:p>
            <a:pPr algn="ctr"/>
            <a:r>
              <a:rPr lang="ru-RU" sz="2800" b="1" u="sng" dirty="0" smtClean="0">
                <a:solidFill>
                  <a:srgbClr val="3D4556"/>
                </a:solidFill>
                <a:latin typeface="Roboto"/>
              </a:rPr>
              <a:t>ГБУ г. Москвы разместило </a:t>
            </a:r>
          </a:p>
          <a:p>
            <a:pPr algn="ctr"/>
            <a:r>
              <a:rPr lang="ru-RU" sz="2800" b="1" u="sng" dirty="0">
                <a:solidFill>
                  <a:srgbClr val="3D4556"/>
                </a:solidFill>
                <a:latin typeface="Roboto"/>
              </a:rPr>
              <a:t>п</a:t>
            </a:r>
            <a:r>
              <a:rPr lang="ru-RU" sz="2800" b="1" u="sng" dirty="0" smtClean="0">
                <a:solidFill>
                  <a:srgbClr val="3D4556"/>
                </a:solidFill>
                <a:latin typeface="Roboto"/>
              </a:rPr>
              <a:t>роект </a:t>
            </a:r>
            <a:r>
              <a:rPr lang="ru-RU" sz="2800" b="1" u="sng" dirty="0">
                <a:solidFill>
                  <a:srgbClr val="3D4556"/>
                </a:solidFill>
                <a:latin typeface="Roboto"/>
              </a:rPr>
              <a:t>отчета об итогах </a:t>
            </a:r>
            <a:r>
              <a:rPr lang="ru-RU" sz="2800" b="1" u="sng" dirty="0">
                <a:solidFill>
                  <a:srgbClr val="FF0000"/>
                </a:solidFill>
                <a:latin typeface="Roboto"/>
              </a:rPr>
              <a:t>ГКО-2021</a:t>
            </a:r>
          </a:p>
          <a:p>
            <a:endParaRPr lang="ru-RU" dirty="0">
              <a:solidFill>
                <a:srgbClr val="3D4556"/>
              </a:solidFill>
              <a:latin typeface="Roboto"/>
            </a:endParaRPr>
          </a:p>
          <a:p>
            <a:pPr algn="just"/>
            <a:r>
              <a:rPr lang="ru-RU" dirty="0">
                <a:solidFill>
                  <a:srgbClr val="3D4556"/>
                </a:solidFill>
                <a:latin typeface="Roboto"/>
              </a:rPr>
              <a:t>Проект отчета № 1/2021 «Об итогах государственной кадастровой оценки всех видов объектов недвижимости, в том числе земельных участков (категория земель – «земли населенных пунктов»), расположенных на территории города Москвы, по состоянию на 01.01.2021» от 01.09.2021 г.  доступен для скачивания по следующей </a:t>
            </a:r>
            <a:r>
              <a:rPr lang="ru-RU" dirty="0" smtClean="0">
                <a:solidFill>
                  <a:srgbClr val="3D4556"/>
                </a:solidFill>
                <a:latin typeface="Roboto"/>
              </a:rPr>
              <a:t>ссылке:</a:t>
            </a:r>
            <a:endParaRPr lang="ru-RU" dirty="0" smtClean="0">
              <a:solidFill>
                <a:srgbClr val="3D4556"/>
              </a:solidFill>
              <a:latin typeface="Roboto"/>
            </a:endParaRPr>
          </a:p>
          <a:p>
            <a:pPr algn="just"/>
            <a:endParaRPr lang="ru-RU" dirty="0">
              <a:solidFill>
                <a:srgbClr val="3D4556"/>
              </a:solidFill>
              <a:latin typeface="Roboto"/>
            </a:endParaRPr>
          </a:p>
          <a:p>
            <a:pPr algn="ctr"/>
            <a:r>
              <a:rPr lang="ru-RU" sz="2000" dirty="0">
                <a:solidFill>
                  <a:srgbClr val="3D4556"/>
                </a:solidFill>
                <a:latin typeface="Roboto"/>
              </a:rPr>
              <a:t>  </a:t>
            </a:r>
            <a:r>
              <a:rPr lang="ru-RU" sz="2000" dirty="0">
                <a:solidFill>
                  <a:srgbClr val="24588B"/>
                </a:solidFill>
                <a:latin typeface="Roboto"/>
                <a:hlinkClick r:id="rId3"/>
              </a:rPr>
              <a:t>ftp://files.gcgs.ru/Otchet2021/Otcet_GKO_ON_MSK_2021.zip</a:t>
            </a:r>
            <a:r>
              <a:rPr lang="ru-RU" sz="2000" dirty="0">
                <a:solidFill>
                  <a:srgbClr val="3D4556"/>
                </a:solidFill>
                <a:latin typeface="Roboto"/>
              </a:rPr>
              <a:t>  </a:t>
            </a:r>
            <a:endParaRPr lang="ru-RU" sz="2000" b="0" i="0" dirty="0">
              <a:solidFill>
                <a:srgbClr val="3D4556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835370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5" y="2571750"/>
            <a:ext cx="8435281" cy="594066"/>
          </a:xfrm>
        </p:spPr>
        <p:txBody>
          <a:bodyPr/>
          <a:lstStyle/>
          <a:p>
            <a:pPr algn="r"/>
            <a:r>
              <a:rPr lang="en-US" dirty="0" smtClean="0"/>
              <a:t>                                                                                                                                                      </a:t>
            </a:r>
            <a:endParaRPr lang="ru-RU" dirty="0" smtClean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880" y="643343"/>
            <a:ext cx="8496944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СПАСИБО 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ЗА ВНИМАНИЕ 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!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r>
              <a:rPr lang="ru-RU" sz="2400" b="1" u="sng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КОНТАКТЫ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: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Кулаков Кирилл Юрьевич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- Соучредитель ЦНЭС,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-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Вице-президент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СРО РАО,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- Председатель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Комитета по кадастровой оценке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и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оспариванию кадастровой стоимости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Национального объединения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СРОО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-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Проректор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НИУ МГСУ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 д.э.н.,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проф.,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FRICS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Моб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тел.: 8-916-688-06-25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Е-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mail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: 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kkulakov@bk.ru</a:t>
            </a:r>
            <a:endParaRPr lang="en-US" sz="24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-276999"/>
            <a:ext cx="1640834" cy="553998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Об ассоциации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-330860"/>
            <a:ext cx="16959771" cy="661720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43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      Саморегулируемая организация Региональная ассоциация оценщиков создана в результате многочисленных инициатив коллег из различных регионов России. СРО РАО  - это объединение людей, заинтересованных в развитии оценочной деятельности в России, повышении качества </a:t>
            </a:r>
          </a:p>
        </p:txBody>
      </p:sp>
    </p:spTree>
    <p:extLst>
      <p:ext uri="{BB962C8B-B14F-4D97-AF65-F5344CB8AC3E}">
        <p14:creationId xmlns:p14="http://schemas.microsoft.com/office/powerpoint/2010/main" val="226195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B7052C7-D5DD-4836-BF21-68526E2C03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828"/>
            <a:ext cx="9144000" cy="60308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B176DB-F7D4-4806-AFF4-D76474FDC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776" y="217983"/>
            <a:ext cx="8484671" cy="492396"/>
          </a:xfrm>
        </p:spPr>
        <p:txBody>
          <a:bodyPr>
            <a:normAutofit fontScale="90000"/>
          </a:bodyPr>
          <a:lstStyle/>
          <a:p>
            <a:r>
              <a:rPr lang="ru-RU" sz="2735" dirty="0" smtClean="0">
                <a:solidFill>
                  <a:srgbClr val="00B0F0"/>
                </a:solidFill>
                <a:latin typeface="Century Gothic" panose="020B0502020202020204" pitchFamily="34" charset="0"/>
              </a:rPr>
              <a:t>НАИБОЛЕЕ ВОСТРЕБОВАННЫЕ ВИДЫ ОЦЕНКИ</a:t>
            </a:r>
            <a:endParaRPr lang="ru-RU" sz="2735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Содержимое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7830501"/>
              </p:ext>
            </p:extLst>
          </p:nvPr>
        </p:nvGraphicFramePr>
        <p:xfrm>
          <a:off x="882920" y="1281422"/>
          <a:ext cx="7468625" cy="131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одержимое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8076489"/>
              </p:ext>
            </p:extLst>
          </p:nvPr>
        </p:nvGraphicFramePr>
        <p:xfrm>
          <a:off x="822450" y="2999644"/>
          <a:ext cx="7529096" cy="1384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73030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87732459"/>
              </p:ext>
            </p:extLst>
          </p:nvPr>
        </p:nvGraphicFramePr>
        <p:xfrm>
          <a:off x="1145170" y="1688355"/>
          <a:ext cx="7344816" cy="2536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Прямая со стрелкой 2"/>
          <p:cNvCxnSpPr/>
          <p:nvPr/>
        </p:nvCxnSpPr>
        <p:spPr>
          <a:xfrm>
            <a:off x="7225947" y="2881126"/>
            <a:ext cx="1" cy="294726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07504" y="170049"/>
            <a:ext cx="90364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/>
              <a:t>ОСПАРИВАНИЕ КС – </a:t>
            </a:r>
            <a:r>
              <a:rPr lang="ru-RU" sz="3200" b="1" u="sng" dirty="0" smtClean="0">
                <a:solidFill>
                  <a:srgbClr val="FF0000"/>
                </a:solidFill>
              </a:rPr>
              <a:t>ЧТО СЕЙЧАС </a:t>
            </a:r>
          </a:p>
          <a:p>
            <a:pPr algn="ctr"/>
            <a:r>
              <a:rPr lang="ru-RU" sz="3200" b="1" u="sng" dirty="0" smtClean="0">
                <a:solidFill>
                  <a:srgbClr val="FF0000"/>
                </a:solidFill>
              </a:rPr>
              <a:t>в БОЛЬШИНСТВЕ СУБЪЕКТОВ РФ</a:t>
            </a:r>
          </a:p>
          <a:p>
            <a:pPr algn="ctr"/>
            <a:r>
              <a:rPr lang="ru-RU" sz="2400" b="1" u="sng" dirty="0" smtClean="0"/>
              <a:t>(в соответствии со ст. 22 ФЗ</a:t>
            </a:r>
            <a:r>
              <a:rPr lang="en-US" sz="2400" b="1" u="sng" dirty="0" smtClean="0"/>
              <a:t>-</a:t>
            </a:r>
            <a:r>
              <a:rPr lang="ru-RU" sz="2400" b="1" u="sng" dirty="0" smtClean="0"/>
              <a:t>237):</a:t>
            </a:r>
            <a:endParaRPr lang="ru-RU" sz="2400" b="1" u="sng" dirty="0"/>
          </a:p>
        </p:txBody>
      </p:sp>
    </p:spTree>
    <p:extLst>
      <p:ext uri="{BB962C8B-B14F-4D97-AF65-F5344CB8AC3E}">
        <p14:creationId xmlns:p14="http://schemas.microsoft.com/office/powerpoint/2010/main" val="152987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46598" y="256887"/>
            <a:ext cx="781435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/>
              <a:t>За </a:t>
            </a:r>
            <a:r>
              <a:rPr lang="ru-RU" sz="2000" dirty="0" smtClean="0"/>
              <a:t> </a:t>
            </a:r>
            <a:r>
              <a:rPr lang="ru-RU" sz="2000" b="1" dirty="0" smtClean="0"/>
              <a:t>2020 г.</a:t>
            </a:r>
            <a:r>
              <a:rPr lang="ru-RU" sz="2000" dirty="0" smtClean="0"/>
              <a:t> в </a:t>
            </a:r>
            <a:r>
              <a:rPr lang="ru-RU" sz="2000" dirty="0"/>
              <a:t>судах инициировано </a:t>
            </a:r>
            <a:r>
              <a:rPr lang="ru-RU" sz="2400" b="1" dirty="0"/>
              <a:t>20 746 </a:t>
            </a:r>
            <a:r>
              <a:rPr lang="ru-RU" sz="2000" dirty="0"/>
              <a:t>споров </a:t>
            </a:r>
            <a:endParaRPr lang="ru-RU" sz="2000" dirty="0" smtClean="0"/>
          </a:p>
          <a:p>
            <a:pPr algn="ctr">
              <a:spcAft>
                <a:spcPts val="0"/>
              </a:spcAft>
            </a:pPr>
            <a:r>
              <a:rPr lang="ru-RU" sz="2000" dirty="0" smtClean="0"/>
              <a:t>о </a:t>
            </a:r>
            <a:r>
              <a:rPr lang="ru-RU" sz="2000" dirty="0"/>
              <a:t>величине, </a:t>
            </a:r>
            <a:r>
              <a:rPr lang="ru-RU" sz="2000" dirty="0" smtClean="0"/>
              <a:t>кадастровой </a:t>
            </a:r>
            <a:r>
              <a:rPr lang="ru-RU" sz="2000" dirty="0" smtClean="0"/>
              <a:t>стоимости, </a:t>
            </a:r>
          </a:p>
          <a:p>
            <a:pPr algn="ctr">
              <a:spcAft>
                <a:spcPts val="0"/>
              </a:spcAft>
            </a:pPr>
            <a:r>
              <a:rPr lang="ru-RU" sz="2000" dirty="0" smtClean="0"/>
              <a:t>в </a:t>
            </a:r>
            <a:r>
              <a:rPr lang="ru-RU" sz="2000" dirty="0"/>
              <a:t>отношении </a:t>
            </a:r>
            <a:r>
              <a:rPr lang="ru-RU" sz="2400" b="1" dirty="0"/>
              <a:t>37 932 </a:t>
            </a:r>
            <a:r>
              <a:rPr lang="ru-RU" sz="2000" dirty="0"/>
              <a:t>объектов </a:t>
            </a:r>
            <a:r>
              <a:rPr lang="ru-RU" sz="2000" dirty="0" smtClean="0"/>
              <a:t>недвижимости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7" y="4953051"/>
            <a:ext cx="527941" cy="190450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https://rosreestr.gov.ru/upload/Doc/15-upr/1%20(12.20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609" y="1703437"/>
            <a:ext cx="6028012" cy="313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54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35608" y="215209"/>
            <a:ext cx="76303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/>
              <a:t>За период с </a:t>
            </a:r>
            <a:r>
              <a:rPr lang="ru-RU" sz="2400" b="1" dirty="0"/>
              <a:t>01.01.2021 по 31.07.2021 </a:t>
            </a:r>
            <a:r>
              <a:rPr lang="ru-RU" dirty="0"/>
              <a:t>в судах </a:t>
            </a:r>
            <a:endParaRPr lang="ru-RU" dirty="0" smtClean="0"/>
          </a:p>
          <a:p>
            <a:pPr algn="ctr">
              <a:spcAft>
                <a:spcPts val="0"/>
              </a:spcAft>
            </a:pPr>
            <a:r>
              <a:rPr lang="ru-RU" dirty="0" smtClean="0"/>
              <a:t>инициировано </a:t>
            </a:r>
            <a:r>
              <a:rPr lang="ru-RU" sz="2400" b="1" dirty="0"/>
              <a:t>9 467 </a:t>
            </a:r>
            <a:r>
              <a:rPr lang="ru-RU" dirty="0"/>
              <a:t>споров о </a:t>
            </a:r>
            <a:r>
              <a:rPr lang="ru-RU" dirty="0" smtClean="0"/>
              <a:t>кадастровой </a:t>
            </a:r>
            <a:r>
              <a:rPr lang="ru-RU" dirty="0" smtClean="0"/>
              <a:t>стоимости, </a:t>
            </a:r>
            <a:endParaRPr lang="ru-RU" dirty="0" smtClean="0"/>
          </a:p>
          <a:p>
            <a:pPr algn="ctr">
              <a:spcAft>
                <a:spcPts val="0"/>
              </a:spcAft>
            </a:pPr>
            <a:r>
              <a:rPr lang="ru-RU" dirty="0" smtClean="0"/>
              <a:t>в </a:t>
            </a:r>
            <a:r>
              <a:rPr lang="ru-RU" dirty="0"/>
              <a:t>отношении </a:t>
            </a:r>
            <a:r>
              <a:rPr lang="ru-RU" sz="2400" b="1" dirty="0"/>
              <a:t>19 900 </a:t>
            </a:r>
            <a:r>
              <a:rPr lang="ru-RU" dirty="0"/>
              <a:t>объектов </a:t>
            </a:r>
            <a:r>
              <a:rPr lang="ru-RU" dirty="0" smtClean="0"/>
              <a:t>недвижимости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7" y="4953051"/>
            <a:ext cx="527941" cy="190450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2050" name="Picture 2" descr="https://rosreestr.gov.ru/upload/Doc/15-upr/1.%20%D0%A0%D0%B0%D1%81%D1%81%D0%BC%D0%BE%D1%82%D1%80%D0%B5%D0%BD%D0%B8%D0%B5%20%D1%81%D0%BF%D0%BE%D1%80%D0%BE%D0%B2%20%D0%B2%20%D1%81%D1%83%D0%B4%D0%B0%D1%85%20%D0%B8%D1%8E%D0%BB%D1%8C%202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061" y="1523176"/>
            <a:ext cx="6475027" cy="336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8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7" y="4953051"/>
            <a:ext cx="527941" cy="190450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4098" name="Picture 2" descr="https://rosreestr.ru/upload/medialibrary/f25/f2593ad402722fe20489bbc6fccf03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7" y="863881"/>
            <a:ext cx="4326316" cy="264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rosreestr.gov.ru/upload/Doc/15-upr/%D0%A0%D0%B8%D1%81%D1%83%D0%BD%D0%BE%D0%BA%202_tri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654" y="863881"/>
            <a:ext cx="4438719" cy="261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4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7" y="4953051"/>
            <a:ext cx="527941" cy="190450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287" y="223547"/>
            <a:ext cx="6548804" cy="2121813"/>
          </a:xfrm>
          <a:prstGeom prst="rect">
            <a:avLst/>
          </a:prstGeom>
        </p:spPr>
      </p:pic>
      <p:pic>
        <p:nvPicPr>
          <p:cNvPr id="3074" name="Picture 2" descr="https://rosreestr.gov.ru/upload/Doc/15-upr/%D0%A0%D0%B8%D1%81%D1%83%D0%BD%D0%BE%D0%BA%204_tri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288" y="2634119"/>
            <a:ext cx="6511255" cy="210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15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7" y="4953051"/>
            <a:ext cx="527941" cy="190450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5818" y="771257"/>
            <a:ext cx="825485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292C2F"/>
                </a:solidFill>
                <a:latin typeface="Roboto"/>
              </a:rPr>
              <a:t>В результате вынесенных в судебном порядке решений по искам, поступившим в суды в период </a:t>
            </a:r>
            <a:r>
              <a:rPr lang="ru-RU" sz="2400" b="1" dirty="0">
                <a:solidFill>
                  <a:srgbClr val="292C2F"/>
                </a:solidFill>
                <a:latin typeface="Roboto"/>
              </a:rPr>
              <a:t>с 01.01.2020 по 31.12.2020</a:t>
            </a:r>
            <a:r>
              <a:rPr lang="ru-RU" sz="2400" dirty="0">
                <a:solidFill>
                  <a:srgbClr val="292C2F"/>
                </a:solidFill>
                <a:latin typeface="Roboto"/>
              </a:rPr>
              <a:t>, наблюдается падение суммарной величины кадастровой стоимости в отношении объектов недвижимости, по которым были приняты решения, по состоянию на 31.12.2020 приблизительно на 228,6 млрд. руб. </a:t>
            </a:r>
            <a:r>
              <a:rPr lang="ru-RU" sz="2400" b="1" dirty="0" smtClean="0">
                <a:solidFill>
                  <a:srgbClr val="FF0000"/>
                </a:solidFill>
                <a:latin typeface="Roboto"/>
              </a:rPr>
              <a:t>(- 52%):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400" b="1" dirty="0" smtClean="0">
              <a:solidFill>
                <a:srgbClr val="FF0000"/>
              </a:solidFill>
              <a:latin typeface="Roboto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292C2F"/>
                </a:solidFill>
                <a:latin typeface="Roboto"/>
              </a:rPr>
              <a:t>суммарная </a:t>
            </a:r>
            <a:r>
              <a:rPr lang="ru-RU" sz="2400" dirty="0">
                <a:solidFill>
                  <a:srgbClr val="292C2F"/>
                </a:solidFill>
                <a:latin typeface="Roboto"/>
              </a:rPr>
              <a:t>величина кадастровой стоимости до оспаривания составляла около </a:t>
            </a:r>
            <a:r>
              <a:rPr lang="ru-RU" sz="2400" b="1" dirty="0">
                <a:solidFill>
                  <a:srgbClr val="292C2F"/>
                </a:solidFill>
                <a:latin typeface="Roboto"/>
              </a:rPr>
              <a:t>441,68 млрд. руб.;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292C2F"/>
                </a:solidFill>
                <a:latin typeface="Roboto"/>
              </a:rPr>
              <a:t>после оспаривания – около </a:t>
            </a:r>
            <a:r>
              <a:rPr lang="ru-RU" sz="2400" b="1" dirty="0">
                <a:solidFill>
                  <a:srgbClr val="292C2F"/>
                </a:solidFill>
                <a:latin typeface="Roboto"/>
              </a:rPr>
              <a:t>213,06 млрд. руб.</a:t>
            </a:r>
            <a:endParaRPr lang="ru-RU" sz="2400" b="1" i="0" dirty="0">
              <a:solidFill>
                <a:srgbClr val="292C2F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31039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7" y="4953051"/>
            <a:ext cx="527941" cy="190450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2530" y="544849"/>
            <a:ext cx="82346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В результате вынесенных в судебном порядке решений по искам, поступившим в суды в период </a:t>
            </a:r>
            <a:r>
              <a:rPr lang="ru-RU" sz="2400" b="1" dirty="0"/>
              <a:t>с 01.01.2021 по 31.07.2021</a:t>
            </a:r>
            <a:r>
              <a:rPr lang="ru-RU" sz="2400" dirty="0"/>
              <a:t>, наблюдается падение суммарной величины кадастровой стоимости в отношении объектов недвижимости, по которым были приняты решения, по состоянию на 31.07.2021 приблизительно на 75,95 млрд. руб. </a:t>
            </a:r>
            <a:r>
              <a:rPr lang="ru-RU" sz="2400" b="1" dirty="0" smtClean="0">
                <a:solidFill>
                  <a:srgbClr val="FF0000"/>
                </a:solidFill>
              </a:rPr>
              <a:t>(- 50,29%):</a:t>
            </a:r>
          </a:p>
          <a:p>
            <a:pPr algn="just"/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суммарная </a:t>
            </a:r>
            <a:r>
              <a:rPr lang="ru-RU" sz="2400" dirty="0"/>
              <a:t>величина кадастровой стоимости </a:t>
            </a:r>
            <a:r>
              <a:rPr lang="ru-RU" sz="2400" b="1" dirty="0"/>
              <a:t>до оспаривания</a:t>
            </a:r>
            <a:r>
              <a:rPr lang="ru-RU" sz="2400" dirty="0"/>
              <a:t> составила около </a:t>
            </a:r>
            <a:r>
              <a:rPr lang="ru-RU" sz="2400" b="1" dirty="0"/>
              <a:t>151,03 млрд. руб</a:t>
            </a:r>
            <a:r>
              <a:rPr lang="ru-RU" sz="2400" dirty="0"/>
              <a:t>.;</a:t>
            </a:r>
          </a:p>
          <a:p>
            <a:pPr algn="just"/>
            <a:r>
              <a:rPr lang="ru-RU" sz="2400" dirty="0" smtClean="0"/>
              <a:t>- </a:t>
            </a:r>
            <a:r>
              <a:rPr lang="ru-RU" sz="2400" b="1" dirty="0" smtClean="0"/>
              <a:t>после </a:t>
            </a:r>
            <a:r>
              <a:rPr lang="ru-RU" sz="2400" b="1" dirty="0"/>
              <a:t>оспаривания </a:t>
            </a:r>
            <a:r>
              <a:rPr lang="ru-RU" sz="2400" dirty="0"/>
              <a:t>– около </a:t>
            </a:r>
            <a:r>
              <a:rPr lang="ru-RU" sz="2400" b="1" dirty="0"/>
              <a:t>75,08 млрд. руб</a:t>
            </a:r>
            <a:r>
              <a:rPr lang="ru-RU" sz="2400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306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" id="{4334BE4C-A307-4081-B6CA-378C2788C8EA}" vid="{931854DB-B4CE-4A06-BD6A-1123E4B9AD2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6056</TotalTime>
  <Words>584</Words>
  <Application>Microsoft Office PowerPoint</Application>
  <PresentationFormat>Экран (16:9)</PresentationFormat>
  <Paragraphs>138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Тема1</vt:lpstr>
      <vt:lpstr>Презентация PowerPoint</vt:lpstr>
      <vt:lpstr>НАИБОЛЕЕ ВОСТРЕБОВАННЫЕ ВИДЫ ОЦЕНКИ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РИСКИ ПРИ ОСПАРИВАНИИ КС</vt:lpstr>
      <vt:lpstr>РИСКИ ПРИ ОСПАРИВАНИИ КС</vt:lpstr>
      <vt:lpstr>РИСКИ ПРИ ОСПАРИВАНИИ КС</vt:lpstr>
      <vt:lpstr>Презентация PowerPoint</vt:lpstr>
      <vt:lpstr>Презентация PowerPoint</vt:lpstr>
      <vt:lpstr>Презентация PowerPoint</vt:lpstr>
      <vt:lpstr>ПЕРСПЕКТИВЫ ОСПАРИВАНИЯ КС</vt:lpstr>
      <vt:lpstr>ПЕРСПЕКТИВЫ ОСПАРИВАНИЯ КС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Маша Чеснокова</dc:creator>
  <cp:lastModifiedBy>Кулаков Кирилл Юрьевич</cp:lastModifiedBy>
  <cp:revision>324</cp:revision>
  <dcterms:created xsi:type="dcterms:W3CDTF">2016-10-03T12:45:45Z</dcterms:created>
  <dcterms:modified xsi:type="dcterms:W3CDTF">2021-10-07T19:27:25Z</dcterms:modified>
</cp:coreProperties>
</file>