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71" r:id="rId3"/>
    <p:sldId id="281" r:id="rId4"/>
    <p:sldId id="296" r:id="rId5"/>
    <p:sldId id="283" r:id="rId6"/>
    <p:sldId id="284" r:id="rId7"/>
    <p:sldId id="285" r:id="rId8"/>
    <p:sldId id="258" r:id="rId9"/>
    <p:sldId id="257" r:id="rId10"/>
    <p:sldId id="286" r:id="rId11"/>
    <p:sldId id="287" r:id="rId12"/>
    <p:sldId id="259" r:id="rId13"/>
    <p:sldId id="292" r:id="rId14"/>
    <p:sldId id="289" r:id="rId15"/>
    <p:sldId id="290" r:id="rId16"/>
    <p:sldId id="293" r:id="rId17"/>
    <p:sldId id="294" r:id="rId18"/>
    <p:sldId id="295" r:id="rId19"/>
    <p:sldId id="270"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3D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1390231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173623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3015A-6F42-49B0-909D-820BAE3A402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2208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3972654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3015A-6F42-49B0-909D-820BAE3A402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76867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665667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3660645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244034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287877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C2EE413-ADD8-4D26-B899-57E59CF9E7A6}" type="datetimeFigureOut">
              <a:rPr lang="ru-RU" smtClean="0"/>
              <a:t>08.10.2021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245042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2923601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C2EE413-ADD8-4D26-B899-57E59CF9E7A6}" type="datetimeFigureOut">
              <a:rPr lang="ru-RU" smtClean="0"/>
              <a:t>08.10.2021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3878279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C2EE413-ADD8-4D26-B899-57E59CF9E7A6}" type="datetimeFigureOut">
              <a:rPr lang="ru-RU" smtClean="0"/>
              <a:t>08.10.2021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3952903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EE413-ADD8-4D26-B899-57E59CF9E7A6}" type="datetimeFigureOut">
              <a:rPr lang="ru-RU" smtClean="0"/>
              <a:t>08.10.2021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1502310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4053769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2EE413-ADD8-4D26-B899-57E59CF9E7A6}" type="datetimeFigureOut">
              <a:rPr lang="ru-RU" smtClean="0"/>
              <a:t>08.10.2021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3015A-6F42-49B0-909D-820BAE3A4022}" type="slidenum">
              <a:rPr lang="ru-RU" smtClean="0"/>
              <a:t>‹#›</a:t>
            </a:fld>
            <a:endParaRPr lang="ru-RU"/>
          </a:p>
        </p:txBody>
      </p:sp>
    </p:spTree>
    <p:extLst>
      <p:ext uri="{BB962C8B-B14F-4D97-AF65-F5344CB8AC3E}">
        <p14:creationId xmlns:p14="http://schemas.microsoft.com/office/powerpoint/2010/main" val="104775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2EE413-ADD8-4D26-B899-57E59CF9E7A6}" type="datetimeFigureOut">
              <a:rPr lang="ru-RU" smtClean="0"/>
              <a:t>08.10.2021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B13015A-6F42-49B0-909D-820BAE3A4022}" type="slidenum">
              <a:rPr lang="ru-RU" smtClean="0"/>
              <a:t>‹#›</a:t>
            </a:fld>
            <a:endParaRPr lang="ru-RU"/>
          </a:p>
        </p:txBody>
      </p:sp>
    </p:spTree>
    <p:extLst>
      <p:ext uri="{BB962C8B-B14F-4D97-AF65-F5344CB8AC3E}">
        <p14:creationId xmlns:p14="http://schemas.microsoft.com/office/powerpoint/2010/main" val="397497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02974" y="1514902"/>
            <a:ext cx="9666513" cy="4430862"/>
          </a:xfrm>
        </p:spPr>
        <p:txBody>
          <a:bodyPr>
            <a:normAutofit fontScale="90000"/>
          </a:bodyPr>
          <a:lstStyle/>
          <a:p>
            <a:r>
              <a:rPr lang="ru-RU" b="1" dirty="0"/>
              <a:t>Практика оспаривания кадастровой стоимости в Пермском крае после введения в действие ст.22.1 ФЗ о ГКО</a:t>
            </a:r>
            <a:r>
              <a:rPr lang="ru-RU" dirty="0"/>
              <a:t/>
            </a:r>
            <a:br>
              <a:rPr lang="ru-RU" dirty="0"/>
            </a:br>
            <a:r>
              <a:rPr lang="ru-RU" dirty="0"/>
              <a:t/>
            </a:r>
            <a:br>
              <a:rPr lang="ru-RU" dirty="0"/>
            </a:br>
            <a:endParaRPr lang="ru-RU" dirty="0"/>
          </a:p>
        </p:txBody>
      </p:sp>
      <p:sp>
        <p:nvSpPr>
          <p:cNvPr id="3" name="Подзаголовок 2"/>
          <p:cNvSpPr>
            <a:spLocks noGrp="1"/>
          </p:cNvSpPr>
          <p:nvPr>
            <p:ph type="subTitle" idx="1"/>
          </p:nvPr>
        </p:nvSpPr>
        <p:spPr>
          <a:xfrm>
            <a:off x="2002974" y="5483393"/>
            <a:ext cx="9144000" cy="462371"/>
          </a:xfrm>
        </p:spPr>
        <p:txBody>
          <a:bodyPr>
            <a:normAutofit fontScale="92500" lnSpcReduction="10000"/>
          </a:bodyPr>
          <a:lstStyle/>
          <a:p>
            <a:r>
              <a:rPr lang="ru-RU" sz="2900" i="1" dirty="0">
                <a:effectLst>
                  <a:outerShdw blurRad="63500" dist="38100" dir="5400000" algn="t">
                    <a:srgbClr val="000000">
                      <a:alpha val="25000"/>
                    </a:srgbClr>
                  </a:outerShdw>
                </a:effectLst>
              </a:rPr>
              <a:t>Эдуард Анатольевич Бобунов</a:t>
            </a:r>
            <a:endParaRPr lang="ru-RU" sz="2900" dirty="0"/>
          </a:p>
          <a:p>
            <a:endParaRPr lang="ru-RU" dirty="0"/>
          </a:p>
        </p:txBody>
      </p:sp>
    </p:spTree>
    <p:extLst>
      <p:ext uri="{BB962C8B-B14F-4D97-AF65-F5344CB8AC3E}">
        <p14:creationId xmlns:p14="http://schemas.microsoft.com/office/powerpoint/2010/main" val="2908400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95090"/>
          </a:xfrm>
        </p:spPr>
        <p:txBody>
          <a:bodyPr>
            <a:normAutofit fontScale="90000"/>
          </a:bodyPr>
          <a:lstStyle/>
          <a:p>
            <a:pPr algn="just"/>
            <a:r>
              <a:rPr lang="ru-RU" sz="2400" dirty="0"/>
              <a:t/>
            </a:r>
            <a:br>
              <a:rPr lang="ru-RU" sz="2400" dirty="0"/>
            </a:br>
            <a:endParaRPr lang="ru-RU" sz="2400" dirty="0"/>
          </a:p>
        </p:txBody>
      </p:sp>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10</a:t>
            </a:r>
            <a:endParaRPr lang="ru-RU" sz="2000" dirty="0">
              <a:solidFill>
                <a:srgbClr val="002060"/>
              </a:solidFill>
            </a:endParaRPr>
          </a:p>
        </p:txBody>
      </p:sp>
      <p:sp>
        <p:nvSpPr>
          <p:cNvPr id="3" name="Прямоугольник 2"/>
          <p:cNvSpPr/>
          <p:nvPr/>
        </p:nvSpPr>
        <p:spPr>
          <a:xfrm>
            <a:off x="2279026" y="1322869"/>
            <a:ext cx="8911687" cy="4929106"/>
          </a:xfrm>
          <a:prstGeom prst="rect">
            <a:avLst/>
          </a:prstGeom>
        </p:spPr>
        <p:txBody>
          <a:bodyPr wrap="square">
            <a:spAutoFit/>
          </a:bodyPr>
          <a:lstStyle/>
          <a:p>
            <a:pPr lvl="0"/>
            <a:r>
              <a:rPr lang="ru-RU" sz="2800" b="1" i="1" dirty="0">
                <a:solidFill>
                  <a:schemeClr val="accent2">
                    <a:lumMod val="75000"/>
                  </a:schemeClr>
                </a:solidFill>
                <a:latin typeface="+mj-lt"/>
                <a:ea typeface="+mj-ea"/>
                <a:cs typeface="+mj-cs"/>
              </a:rPr>
              <a:t>Объем таких уточнений в 2020 году был озвучен директором Пермского ГБУ- около миллиона объектов (то есть по сути новая массовая оценка, т.к. общее количество </a:t>
            </a:r>
            <a:r>
              <a:rPr lang="ru-RU" sz="2800" b="1" i="1" dirty="0" err="1">
                <a:solidFill>
                  <a:schemeClr val="accent2">
                    <a:lumMod val="75000"/>
                  </a:schemeClr>
                </a:solidFill>
                <a:latin typeface="+mj-lt"/>
                <a:ea typeface="+mj-ea"/>
                <a:cs typeface="+mj-cs"/>
              </a:rPr>
              <a:t>ОКСов</a:t>
            </a:r>
            <a:r>
              <a:rPr lang="ru-RU" sz="2800" b="1" i="1" dirty="0">
                <a:solidFill>
                  <a:schemeClr val="accent2">
                    <a:lumMod val="75000"/>
                  </a:schemeClr>
                </a:solidFill>
                <a:latin typeface="+mj-lt"/>
                <a:ea typeface="+mj-ea"/>
                <a:cs typeface="+mj-cs"/>
              </a:rPr>
              <a:t> и ЗУ- около 3 миллионов). </a:t>
            </a:r>
          </a:p>
          <a:p>
            <a:pPr lvl="0"/>
            <a:endParaRPr lang="ru-RU" sz="2800" b="1" i="1" dirty="0">
              <a:solidFill>
                <a:schemeClr val="accent2">
                  <a:lumMod val="75000"/>
                </a:schemeClr>
              </a:solidFill>
              <a:latin typeface="+mj-lt"/>
              <a:ea typeface="+mj-ea"/>
              <a:cs typeface="+mj-cs"/>
            </a:endParaRPr>
          </a:p>
          <a:p>
            <a:pPr lvl="0"/>
            <a:r>
              <a:rPr lang="ru-RU" sz="2800" b="1" i="1" dirty="0">
                <a:solidFill>
                  <a:schemeClr val="accent2">
                    <a:lumMod val="75000"/>
                  </a:schemeClr>
                </a:solidFill>
                <a:latin typeface="+mj-lt"/>
                <a:ea typeface="+mj-ea"/>
                <a:cs typeface="+mj-cs"/>
              </a:rPr>
              <a:t>В 2021 году было выпущено 525 актов ГБУ об изменении кадастровой стоимости 614 630 объектов.</a:t>
            </a:r>
          </a:p>
          <a:p>
            <a:pPr algn="just">
              <a:lnSpc>
                <a:spcPct val="107000"/>
              </a:lnSpc>
              <a:spcAft>
                <a:spcPts val="800"/>
              </a:spcAft>
            </a:pPr>
            <a:r>
              <a:rPr lang="ru-RU" sz="2800" dirty="0" smtClean="0"/>
              <a:t> </a:t>
            </a:r>
          </a:p>
          <a:p>
            <a:pPr algn="just">
              <a:lnSpc>
                <a:spcPct val="107000"/>
              </a:lnSpc>
              <a:spcAft>
                <a:spcPts val="800"/>
              </a:spcAft>
            </a:pPr>
            <a:endParaRPr lang="ru-RU" sz="2400" dirty="0">
              <a:solidFill>
                <a:schemeClr val="tx1">
                  <a:lumMod val="75000"/>
                  <a:lumOff val="25000"/>
                </a:schemeClr>
              </a:solidFill>
            </a:endParaRPr>
          </a:p>
        </p:txBody>
      </p:sp>
    </p:spTree>
    <p:extLst>
      <p:ext uri="{BB962C8B-B14F-4D97-AF65-F5344CB8AC3E}">
        <p14:creationId xmlns:p14="http://schemas.microsoft.com/office/powerpoint/2010/main" val="9325784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95090"/>
          </a:xfrm>
        </p:spPr>
        <p:txBody>
          <a:bodyPr>
            <a:normAutofit fontScale="90000"/>
          </a:bodyPr>
          <a:lstStyle/>
          <a:p>
            <a:pPr lvl="0"/>
            <a:r>
              <a:rPr lang="ru-RU" sz="2000" b="1" dirty="0"/>
              <a:t>По результатам проведенного анализа «Актов об утверждении результатов определения кадастровой стоимости» ГБУ «ЦТИ ПК» с 1 января по 30 сентября 2021 г. выявлены следующие результаты:</a:t>
            </a:r>
            <a:r>
              <a:rPr lang="ru-RU" sz="2000" dirty="0"/>
              <a:t/>
            </a:r>
            <a:br>
              <a:rPr lang="ru-RU" sz="2000" dirty="0"/>
            </a:br>
            <a:r>
              <a:rPr lang="ru-RU" sz="2400" dirty="0"/>
              <a:t/>
            </a:r>
            <a:br>
              <a:rPr lang="ru-RU" sz="2400" dirty="0"/>
            </a:br>
            <a:r>
              <a:rPr lang="ru-RU" sz="2400" dirty="0"/>
              <a:t>	</a:t>
            </a:r>
            <a:r>
              <a:rPr lang="ru-RU" sz="2200" dirty="0" smtClean="0"/>
              <a:t>С </a:t>
            </a:r>
            <a:r>
              <a:rPr lang="ru-RU" sz="2200" dirty="0"/>
              <a:t>1 января по 30 сентября 2021 г. ГБУ «ЦТИ ПК» было выпущено 525 актов определения кадастровой стоимости, из которых данные по определению кадастровой стоимости для земельных участков содержали 267 актов, для </a:t>
            </a:r>
            <a:r>
              <a:rPr lang="ru-RU" sz="2200" dirty="0" err="1"/>
              <a:t>ОКСов</a:t>
            </a:r>
            <a:r>
              <a:rPr lang="ru-RU" sz="2200" dirty="0"/>
              <a:t> - 258 актов;</a:t>
            </a:r>
            <a:br>
              <a:rPr lang="ru-RU" sz="2200" dirty="0"/>
            </a:br>
            <a:r>
              <a:rPr lang="ru-RU" sz="2200" dirty="0" smtClean="0"/>
              <a:t>	В </a:t>
            </a:r>
            <a:r>
              <a:rPr lang="ru-RU" sz="2200" dirty="0"/>
              <a:t>среднем, в месяц выходит 61 акт, каждый из которых содержит данные по 1 120 объектам недвижимости;</a:t>
            </a:r>
            <a:br>
              <a:rPr lang="ru-RU" sz="2200" dirty="0"/>
            </a:br>
            <a:r>
              <a:rPr lang="ru-RU" sz="2200" dirty="0"/>
              <a:t>Количество объектов недвижимости, отображенных в актах ГБУ «ЦТИ ПК» с 1 января 2021 г. по 30 сентября 2021 г.  - 614 630, из которых:</a:t>
            </a:r>
            <a:br>
              <a:rPr lang="ru-RU" sz="2200" dirty="0"/>
            </a:br>
            <a:r>
              <a:rPr lang="ru-RU" sz="2200" dirty="0" smtClean="0"/>
              <a:t>	Количество </a:t>
            </a:r>
            <a:r>
              <a:rPr lang="ru-RU" sz="2200" dirty="0"/>
              <a:t>объектов недвижимости, кадастровая стоимость которых определена бюджетным учреждением - 127 872;</a:t>
            </a:r>
            <a:br>
              <a:rPr lang="ru-RU" sz="2200" dirty="0"/>
            </a:br>
            <a:r>
              <a:rPr lang="ru-RU" sz="2200" dirty="0" smtClean="0"/>
              <a:t>	Количество </a:t>
            </a:r>
            <a:r>
              <a:rPr lang="ru-RU" sz="2200" dirty="0"/>
              <a:t>объектов недвижимости, изменение сведений ЕГРН о которых не влечет за собой изменение их кадастровой стоимости - 486 758;</a:t>
            </a:r>
          </a:p>
        </p:txBody>
      </p:sp>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11</a:t>
            </a:r>
            <a:endParaRPr lang="ru-RU" sz="2000" dirty="0">
              <a:solidFill>
                <a:srgbClr val="002060"/>
              </a:solidFill>
            </a:endParaRPr>
          </a:p>
        </p:txBody>
      </p:sp>
      <p:sp>
        <p:nvSpPr>
          <p:cNvPr id="3" name="Прямоугольник 2"/>
          <p:cNvSpPr/>
          <p:nvPr/>
        </p:nvSpPr>
        <p:spPr>
          <a:xfrm>
            <a:off x="2592925" y="1907253"/>
            <a:ext cx="8911687" cy="985270"/>
          </a:xfrm>
          <a:prstGeom prst="rect">
            <a:avLst/>
          </a:prstGeom>
        </p:spPr>
        <p:txBody>
          <a:bodyPr wrap="square">
            <a:spAutoFit/>
          </a:bodyPr>
          <a:lstStyle/>
          <a:p>
            <a:pPr algn="just">
              <a:lnSpc>
                <a:spcPct val="107000"/>
              </a:lnSpc>
              <a:spcAft>
                <a:spcPts val="800"/>
              </a:spcAft>
            </a:pPr>
            <a:r>
              <a:rPr lang="ru-RU" sz="2400" dirty="0"/>
              <a:t> </a:t>
            </a:r>
            <a:endParaRPr lang="ru-RU" sz="2400" dirty="0" smtClean="0"/>
          </a:p>
          <a:p>
            <a:pPr algn="just">
              <a:lnSpc>
                <a:spcPct val="107000"/>
              </a:lnSpc>
              <a:spcAft>
                <a:spcPts val="800"/>
              </a:spcAft>
            </a:pPr>
            <a:endParaRPr lang="ru-RU" sz="2400" dirty="0">
              <a:solidFill>
                <a:schemeClr val="tx1">
                  <a:lumMod val="75000"/>
                  <a:lumOff val="25000"/>
                </a:schemeClr>
              </a:solidFill>
            </a:endParaRPr>
          </a:p>
        </p:txBody>
      </p:sp>
    </p:spTree>
    <p:extLst>
      <p:ext uri="{BB962C8B-B14F-4D97-AF65-F5344CB8AC3E}">
        <p14:creationId xmlns:p14="http://schemas.microsoft.com/office/powerpoint/2010/main" val="286568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12</a:t>
            </a:r>
            <a:endParaRPr lang="ru-RU" sz="2000" dirty="0">
              <a:solidFill>
                <a:srgbClr val="002060"/>
              </a:solidFill>
            </a:endParaRPr>
          </a:p>
        </p:txBody>
      </p:sp>
      <p:sp>
        <p:nvSpPr>
          <p:cNvPr id="3" name="Прямоугольник 2"/>
          <p:cNvSpPr/>
          <p:nvPr/>
        </p:nvSpPr>
        <p:spPr>
          <a:xfrm>
            <a:off x="1678524" y="1167579"/>
            <a:ext cx="10287053" cy="4832092"/>
          </a:xfrm>
          <a:prstGeom prst="rect">
            <a:avLst/>
          </a:prstGeom>
        </p:spPr>
        <p:txBody>
          <a:bodyPr wrap="square">
            <a:spAutoFit/>
          </a:bodyPr>
          <a:lstStyle/>
          <a:p>
            <a:pPr lvl="0"/>
            <a:r>
              <a:rPr lang="ru-RU" sz="2000" dirty="0" smtClean="0">
                <a:solidFill>
                  <a:schemeClr val="accent2">
                    <a:lumMod val="75000"/>
                  </a:schemeClr>
                </a:solidFill>
                <a:latin typeface="+mj-lt"/>
                <a:ea typeface="+mj-ea"/>
                <a:cs typeface="+mj-cs"/>
              </a:rPr>
              <a:t>	</a:t>
            </a:r>
            <a:r>
              <a:rPr lang="ru-RU" sz="2800" dirty="0" smtClean="0">
                <a:solidFill>
                  <a:schemeClr val="accent2">
                    <a:lumMod val="75000"/>
                  </a:schemeClr>
                </a:solidFill>
                <a:latin typeface="+mj-lt"/>
                <a:ea typeface="+mj-ea"/>
                <a:cs typeface="+mj-cs"/>
              </a:rPr>
              <a:t>Количество </a:t>
            </a:r>
            <a:r>
              <a:rPr lang="ru-RU" sz="2800" dirty="0">
                <a:solidFill>
                  <a:schemeClr val="accent2">
                    <a:lumMod val="75000"/>
                  </a:schemeClr>
                </a:solidFill>
                <a:latin typeface="+mj-lt"/>
                <a:ea typeface="+mj-ea"/>
                <a:cs typeface="+mj-cs"/>
              </a:rPr>
              <a:t>объектов недвижимости - земельных участков, указанных в актах с 1 января 2021 г. по 30 сентября 2021 г. - 357 310, из которых:</a:t>
            </a:r>
          </a:p>
          <a:p>
            <a:pPr lvl="0"/>
            <a:r>
              <a:rPr lang="ru-RU" sz="2800" dirty="0" smtClean="0">
                <a:solidFill>
                  <a:schemeClr val="accent2">
                    <a:lumMod val="75000"/>
                  </a:schemeClr>
                </a:solidFill>
                <a:latin typeface="+mj-lt"/>
                <a:ea typeface="+mj-ea"/>
                <a:cs typeface="+mj-cs"/>
              </a:rPr>
              <a:t>	Количество </a:t>
            </a:r>
            <a:r>
              <a:rPr lang="ru-RU" sz="2800" dirty="0">
                <a:solidFill>
                  <a:schemeClr val="accent2">
                    <a:lumMod val="75000"/>
                  </a:schemeClr>
                </a:solidFill>
                <a:latin typeface="+mj-lt"/>
                <a:ea typeface="+mj-ea"/>
                <a:cs typeface="+mj-cs"/>
              </a:rPr>
              <a:t>земельных участков, кадастровая стоимость которых определена бюджетным учреждением - 53 674;</a:t>
            </a:r>
          </a:p>
          <a:p>
            <a:pPr lvl="0"/>
            <a:r>
              <a:rPr lang="ru-RU" sz="2800" dirty="0" smtClean="0">
                <a:solidFill>
                  <a:schemeClr val="accent2">
                    <a:lumMod val="75000"/>
                  </a:schemeClr>
                </a:solidFill>
                <a:latin typeface="+mj-lt"/>
                <a:ea typeface="+mj-ea"/>
                <a:cs typeface="+mj-cs"/>
              </a:rPr>
              <a:t>	Количество </a:t>
            </a:r>
            <a:r>
              <a:rPr lang="ru-RU" sz="2800" dirty="0">
                <a:solidFill>
                  <a:schemeClr val="accent2">
                    <a:lumMod val="75000"/>
                  </a:schemeClr>
                </a:solidFill>
                <a:latin typeface="+mj-lt"/>
                <a:ea typeface="+mj-ea"/>
                <a:cs typeface="+mj-cs"/>
              </a:rPr>
              <a:t>объектов недвижимости - ОКС, указанных в актах с 1 января 2021 г. по 30 сентября 2021 г. - 257 320, из которых:</a:t>
            </a:r>
          </a:p>
          <a:p>
            <a:pPr lvl="0"/>
            <a:r>
              <a:rPr lang="ru-RU" sz="2800" dirty="0" smtClean="0">
                <a:solidFill>
                  <a:schemeClr val="accent2">
                    <a:lumMod val="75000"/>
                  </a:schemeClr>
                </a:solidFill>
                <a:latin typeface="+mj-lt"/>
                <a:ea typeface="+mj-ea"/>
                <a:cs typeface="+mj-cs"/>
              </a:rPr>
              <a:t>	Количество </a:t>
            </a:r>
            <a:r>
              <a:rPr lang="ru-RU" sz="2800" dirty="0">
                <a:solidFill>
                  <a:schemeClr val="accent2">
                    <a:lumMod val="75000"/>
                  </a:schemeClr>
                </a:solidFill>
                <a:latin typeface="+mj-lt"/>
                <a:ea typeface="+mj-ea"/>
                <a:cs typeface="+mj-cs"/>
              </a:rPr>
              <a:t>ОКС, кадастровая стоимость которых определена бюджетным учреждением - 74 198.</a:t>
            </a:r>
          </a:p>
        </p:txBody>
      </p:sp>
    </p:spTree>
    <p:extLst>
      <p:ext uri="{BB962C8B-B14F-4D97-AF65-F5344CB8AC3E}">
        <p14:creationId xmlns:p14="http://schemas.microsoft.com/office/powerpoint/2010/main" val="1826182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13</a:t>
            </a:r>
            <a:endParaRPr lang="ru-RU" sz="2000" dirty="0">
              <a:solidFill>
                <a:srgbClr val="002060"/>
              </a:solidFill>
            </a:endParaRPr>
          </a:p>
        </p:txBody>
      </p:sp>
      <p:sp>
        <p:nvSpPr>
          <p:cNvPr id="4" name="Прямоугольник 3"/>
          <p:cNvSpPr/>
          <p:nvPr/>
        </p:nvSpPr>
        <p:spPr>
          <a:xfrm>
            <a:off x="2592925" y="1320399"/>
            <a:ext cx="9089559" cy="985270"/>
          </a:xfrm>
          <a:prstGeom prst="rect">
            <a:avLst/>
          </a:prstGeom>
        </p:spPr>
        <p:txBody>
          <a:bodyPr wrap="square">
            <a:spAutoFit/>
          </a:bodyPr>
          <a:lstStyle/>
          <a:p>
            <a:pPr algn="just">
              <a:lnSpc>
                <a:spcPct val="107000"/>
              </a:lnSpc>
              <a:spcAft>
                <a:spcPts val="800"/>
              </a:spcAft>
            </a:pPr>
            <a:r>
              <a:rPr lang="ru-RU" sz="2400" dirty="0"/>
              <a:t> </a:t>
            </a:r>
            <a:endParaRPr lang="ru-RU" sz="2400" dirty="0" smtClean="0"/>
          </a:p>
          <a:p>
            <a:pPr algn="just">
              <a:lnSpc>
                <a:spcPct val="107000"/>
              </a:lnSpc>
              <a:spcAft>
                <a:spcPts val="800"/>
              </a:spcAft>
            </a:pPr>
            <a:endParaRPr lang="ru-RU" sz="2400" dirty="0">
              <a:solidFill>
                <a:schemeClr val="tx1">
                  <a:lumMod val="75000"/>
                  <a:lumOff val="25000"/>
                </a:schemeClr>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62552634"/>
              </p:ext>
            </p:extLst>
          </p:nvPr>
        </p:nvGraphicFramePr>
        <p:xfrm>
          <a:off x="2361063" y="477672"/>
          <a:ext cx="7816401" cy="5377218"/>
        </p:xfrm>
        <a:graphic>
          <a:graphicData uri="http://schemas.openxmlformats.org/drawingml/2006/table">
            <a:tbl>
              <a:tblPr firstRow="1" firstCol="1" bandRow="1">
                <a:tableStyleId>{5C22544A-7EE6-4342-B048-85BDC9FD1C3A}</a:tableStyleId>
              </a:tblPr>
              <a:tblGrid>
                <a:gridCol w="618336"/>
                <a:gridCol w="1093979"/>
                <a:gridCol w="1300091"/>
                <a:gridCol w="1315946"/>
                <a:gridCol w="1268382"/>
                <a:gridCol w="1141543"/>
                <a:gridCol w="1078124"/>
              </a:tblGrid>
              <a:tr h="3998794">
                <a:tc>
                  <a:txBody>
                    <a:bodyPr/>
                    <a:lstStyle/>
                    <a:p>
                      <a:pPr algn="l" fontAlgn="b"/>
                      <a:r>
                        <a:rPr lang="ru-RU" sz="1100" b="0" i="0" u="none" strike="noStrike" dirty="0">
                          <a:solidFill>
                            <a:srgbClr val="000000"/>
                          </a:solidFill>
                          <a:effectLst/>
                          <a:latin typeface="Calibri" panose="020F0502020204030204" pitchFamily="34" charset="0"/>
                        </a:rPr>
                        <a:t> </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общее </a:t>
                      </a:r>
                      <a:r>
                        <a:rPr lang="ru-RU" sz="1800" b="0" i="0" u="none" strike="noStrike" dirty="0" err="1" smtClean="0">
                          <a:solidFill>
                            <a:srgbClr val="000000"/>
                          </a:solidFill>
                          <a:effectLst/>
                          <a:latin typeface="Calibri" panose="020F0502020204030204" pitchFamily="34" charset="0"/>
                        </a:rPr>
                        <a:t>количест</a:t>
                      </a:r>
                      <a:r>
                        <a:rPr lang="ru-RU" sz="1800" b="0" i="0" u="none" strike="noStrike" dirty="0" smtClean="0">
                          <a:solidFill>
                            <a:srgbClr val="000000"/>
                          </a:solidFill>
                          <a:effectLst/>
                          <a:latin typeface="Calibri" panose="020F0502020204030204" pitchFamily="34" charset="0"/>
                        </a:rPr>
                        <a:t>-во </a:t>
                      </a:r>
                      <a:r>
                        <a:rPr lang="ru-RU" sz="1800" b="0" i="0" u="none" strike="noStrike" dirty="0">
                          <a:solidFill>
                            <a:srgbClr val="000000"/>
                          </a:solidFill>
                          <a:effectLst/>
                          <a:latin typeface="Calibri" panose="020F0502020204030204" pitchFamily="34" charset="0"/>
                        </a:rPr>
                        <a:t>объектов, </a:t>
                      </a:r>
                      <a:r>
                        <a:rPr lang="ru-RU" sz="1800" b="0" i="0" u="none" strike="noStrike" dirty="0" smtClean="0">
                          <a:solidFill>
                            <a:srgbClr val="000000"/>
                          </a:solidFill>
                          <a:effectLst/>
                          <a:latin typeface="Calibri" panose="020F0502020204030204" pitchFamily="34" charset="0"/>
                        </a:rPr>
                        <a:t>подверг-</a:t>
                      </a:r>
                      <a:r>
                        <a:rPr lang="ru-RU" sz="1800" b="0" i="0" u="none" strike="noStrike" dirty="0" err="1" smtClean="0">
                          <a:solidFill>
                            <a:srgbClr val="000000"/>
                          </a:solidFill>
                          <a:effectLst/>
                          <a:latin typeface="Calibri" panose="020F0502020204030204" pitchFamily="34" charset="0"/>
                        </a:rPr>
                        <a:t>нутых</a:t>
                      </a:r>
                      <a:r>
                        <a:rPr lang="ru-RU" sz="1800" b="0" i="0" u="none" strike="noStrike" dirty="0" smtClean="0">
                          <a:solidFill>
                            <a:srgbClr val="000000"/>
                          </a:solidFill>
                          <a:effectLst/>
                          <a:latin typeface="Calibri" panose="020F0502020204030204" pitchFamily="34" charset="0"/>
                        </a:rPr>
                        <a:t> </a:t>
                      </a:r>
                      <a:r>
                        <a:rPr lang="ru-RU" sz="1800" b="0" i="0" u="none" strike="noStrike" dirty="0">
                          <a:solidFill>
                            <a:srgbClr val="000000"/>
                          </a:solidFill>
                          <a:effectLst/>
                          <a:latin typeface="Calibri" panose="020F0502020204030204" pitchFamily="34" charset="0"/>
                        </a:rPr>
                        <a:t>массовой </a:t>
                      </a:r>
                      <a:r>
                        <a:rPr lang="ru-RU" sz="1800" b="0" i="0" u="none" strike="noStrike" dirty="0" err="1" smtClean="0">
                          <a:solidFill>
                            <a:srgbClr val="000000"/>
                          </a:solidFill>
                          <a:effectLst/>
                          <a:latin typeface="Calibri" panose="020F0502020204030204" pitchFamily="34" charset="0"/>
                        </a:rPr>
                        <a:t>кадастро</a:t>
                      </a:r>
                      <a:r>
                        <a:rPr lang="ru-RU" sz="1800" b="0" i="0" u="none" strike="noStrike" dirty="0" smtClean="0">
                          <a:solidFill>
                            <a:srgbClr val="000000"/>
                          </a:solidFill>
                          <a:effectLst/>
                          <a:latin typeface="Calibri" panose="020F0502020204030204" pitchFamily="34" charset="0"/>
                        </a:rPr>
                        <a:t>-вой </a:t>
                      </a:r>
                      <a:r>
                        <a:rPr lang="ru-RU" sz="1800" b="0" i="0" u="none" strike="noStrike" dirty="0">
                          <a:solidFill>
                            <a:srgbClr val="000000"/>
                          </a:solidFill>
                          <a:effectLst/>
                          <a:latin typeface="Calibri" panose="020F0502020204030204" pitchFamily="34" charset="0"/>
                        </a:rPr>
                        <a:t>оценке, примерно</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общее количество уточненных объектов за 9 месяцев 2021</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общее количество уточненных объектов за 9 месяцев 2022, %</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в том числе количество уточненных объектов за 9 месяцев 2021 с изменением КС</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в том числе количество уточненных объектов за 9 месяцев 2021 с изменением КС, % от </a:t>
                      </a:r>
                      <a:r>
                        <a:rPr lang="ru-RU" sz="1800" b="0" i="0" u="none" strike="noStrike" dirty="0" smtClean="0">
                          <a:solidFill>
                            <a:srgbClr val="000000"/>
                          </a:solidFill>
                          <a:effectLst/>
                          <a:latin typeface="Calibri" panose="020F0502020204030204" pitchFamily="34" charset="0"/>
                        </a:rPr>
                        <a:t>уточнен-</a:t>
                      </a:r>
                      <a:r>
                        <a:rPr lang="ru-RU" sz="1800" b="0" i="0" u="none" strike="noStrike" dirty="0" err="1" smtClean="0">
                          <a:solidFill>
                            <a:srgbClr val="000000"/>
                          </a:solidFill>
                          <a:effectLst/>
                          <a:latin typeface="Calibri" panose="020F0502020204030204" pitchFamily="34" charset="0"/>
                        </a:rPr>
                        <a:t>ных</a:t>
                      </a:r>
                      <a:r>
                        <a:rPr lang="ru-RU" sz="1800" b="0" i="0" u="none" strike="noStrike" dirty="0" smtClean="0">
                          <a:solidFill>
                            <a:srgbClr val="000000"/>
                          </a:solidFill>
                          <a:effectLst/>
                          <a:latin typeface="Calibri" panose="020F0502020204030204" pitchFamily="34" charset="0"/>
                        </a:rPr>
                        <a:t> </a:t>
                      </a:r>
                      <a:r>
                        <a:rPr lang="ru-RU" sz="1800" b="0" i="0" u="none" strike="noStrike" dirty="0">
                          <a:solidFill>
                            <a:srgbClr val="000000"/>
                          </a:solidFill>
                          <a:effectLst/>
                          <a:latin typeface="Calibri" panose="020F0502020204030204" pitchFamily="34" charset="0"/>
                        </a:rPr>
                        <a:t>объектов</a:t>
                      </a:r>
                    </a:p>
                  </a:txBody>
                  <a:tcPr marL="9525" marR="9525" marT="9525" marB="0" anchor="b"/>
                </a:tc>
                <a:tc>
                  <a:txBody>
                    <a:bodyPr/>
                    <a:lstStyle/>
                    <a:p>
                      <a:pPr algn="l" fontAlgn="b"/>
                      <a:r>
                        <a:rPr lang="ru-RU" sz="1800" b="0" i="0" u="none" strike="noStrike" dirty="0">
                          <a:solidFill>
                            <a:srgbClr val="000000"/>
                          </a:solidFill>
                          <a:effectLst/>
                          <a:latin typeface="Calibri" panose="020F0502020204030204" pitchFamily="34" charset="0"/>
                        </a:rPr>
                        <a:t>в том числе </a:t>
                      </a:r>
                      <a:r>
                        <a:rPr lang="ru-RU" sz="1800" b="0" i="0" u="none" strike="noStrike" dirty="0" err="1" smtClean="0">
                          <a:solidFill>
                            <a:srgbClr val="000000"/>
                          </a:solidFill>
                          <a:effectLst/>
                          <a:latin typeface="Calibri" panose="020F0502020204030204" pitchFamily="34" charset="0"/>
                        </a:rPr>
                        <a:t>количест</a:t>
                      </a:r>
                      <a:r>
                        <a:rPr lang="ru-RU" sz="1800" b="0" i="0" u="none" strike="noStrike" dirty="0" smtClean="0">
                          <a:solidFill>
                            <a:srgbClr val="000000"/>
                          </a:solidFill>
                          <a:effectLst/>
                          <a:latin typeface="Calibri" panose="020F0502020204030204" pitchFamily="34" charset="0"/>
                        </a:rPr>
                        <a:t>-во уточнен-</a:t>
                      </a:r>
                      <a:r>
                        <a:rPr lang="ru-RU" sz="1800" b="0" i="0" u="none" strike="noStrike" dirty="0" err="1" smtClean="0">
                          <a:solidFill>
                            <a:srgbClr val="000000"/>
                          </a:solidFill>
                          <a:effectLst/>
                          <a:latin typeface="Calibri" panose="020F0502020204030204" pitchFamily="34" charset="0"/>
                        </a:rPr>
                        <a:t>ных</a:t>
                      </a:r>
                      <a:r>
                        <a:rPr lang="ru-RU" sz="1800" b="0" i="0" u="none" strike="noStrike" dirty="0" smtClean="0">
                          <a:solidFill>
                            <a:srgbClr val="000000"/>
                          </a:solidFill>
                          <a:effectLst/>
                          <a:latin typeface="Calibri" panose="020F0502020204030204" pitchFamily="34" charset="0"/>
                        </a:rPr>
                        <a:t> </a:t>
                      </a:r>
                      <a:r>
                        <a:rPr lang="ru-RU" sz="1800" b="0" i="0" u="none" strike="noStrike" dirty="0">
                          <a:solidFill>
                            <a:srgbClr val="000000"/>
                          </a:solidFill>
                          <a:effectLst/>
                          <a:latin typeface="Calibri" panose="020F0502020204030204" pitchFamily="34" charset="0"/>
                        </a:rPr>
                        <a:t>объектов за 9 </a:t>
                      </a:r>
                      <a:r>
                        <a:rPr lang="ru-RU" sz="1800" b="0" i="0" u="none" strike="noStrike" dirty="0" smtClean="0">
                          <a:solidFill>
                            <a:srgbClr val="000000"/>
                          </a:solidFill>
                          <a:effectLst/>
                          <a:latin typeface="Calibri" panose="020F0502020204030204" pitchFamily="34" charset="0"/>
                        </a:rPr>
                        <a:t>мес. </a:t>
                      </a:r>
                      <a:r>
                        <a:rPr lang="ru-RU" sz="1800" b="0" i="0" u="none" strike="noStrike" dirty="0">
                          <a:solidFill>
                            <a:srgbClr val="000000"/>
                          </a:solidFill>
                          <a:effectLst/>
                          <a:latin typeface="Calibri" panose="020F0502020204030204" pitchFamily="34" charset="0"/>
                        </a:rPr>
                        <a:t>2021 с </a:t>
                      </a:r>
                      <a:r>
                        <a:rPr lang="ru-RU" sz="1800" b="0" i="0" u="none" strike="noStrike" dirty="0" err="1" smtClean="0">
                          <a:solidFill>
                            <a:srgbClr val="000000"/>
                          </a:solidFill>
                          <a:effectLst/>
                          <a:latin typeface="Calibri" panose="020F0502020204030204" pitchFamily="34" charset="0"/>
                        </a:rPr>
                        <a:t>изменени</a:t>
                      </a:r>
                      <a:r>
                        <a:rPr lang="ru-RU" sz="1800" b="0" i="0" u="none" strike="noStrike" dirty="0" smtClean="0">
                          <a:solidFill>
                            <a:srgbClr val="000000"/>
                          </a:solidFill>
                          <a:effectLst/>
                          <a:latin typeface="Calibri" panose="020F0502020204030204" pitchFamily="34" charset="0"/>
                        </a:rPr>
                        <a:t>-ем </a:t>
                      </a:r>
                      <a:r>
                        <a:rPr lang="ru-RU" sz="1800" b="0" i="0" u="none" strike="noStrike" dirty="0">
                          <a:solidFill>
                            <a:srgbClr val="000000"/>
                          </a:solidFill>
                          <a:effectLst/>
                          <a:latin typeface="Calibri" panose="020F0502020204030204" pitchFamily="34" charset="0"/>
                        </a:rPr>
                        <a:t>КС, % от массовой КС</a:t>
                      </a:r>
                    </a:p>
                  </a:txBody>
                  <a:tcPr marL="9525" marR="9525" marT="9525" marB="0" anchor="b"/>
                </a:tc>
              </a:tr>
              <a:tr h="518615">
                <a:tc>
                  <a:txBody>
                    <a:bodyPr/>
                    <a:lstStyle/>
                    <a:p>
                      <a:pPr algn="l" fontAlgn="b"/>
                      <a:r>
                        <a:rPr lang="ru-RU" sz="1800" b="0" i="0" u="none" strike="noStrike" dirty="0">
                          <a:solidFill>
                            <a:srgbClr val="000000"/>
                          </a:solidFill>
                          <a:effectLst/>
                          <a:latin typeface="Calibri" panose="020F0502020204030204" pitchFamily="34" charset="0"/>
                        </a:rPr>
                        <a:t>ЗУ</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1 000 000</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357 310</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36%</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53 674</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15%</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5%</a:t>
                      </a:r>
                    </a:p>
                  </a:txBody>
                  <a:tcPr marL="9525" marR="9525" marT="9525" marB="0" anchor="b"/>
                </a:tc>
              </a:tr>
              <a:tr h="450376">
                <a:tc>
                  <a:txBody>
                    <a:bodyPr/>
                    <a:lstStyle/>
                    <a:p>
                      <a:pPr algn="l" fontAlgn="b"/>
                      <a:r>
                        <a:rPr lang="ru-RU" sz="1800" b="0" i="0" u="none" strike="noStrike">
                          <a:solidFill>
                            <a:srgbClr val="000000"/>
                          </a:solidFill>
                          <a:effectLst/>
                          <a:latin typeface="Calibri" panose="020F0502020204030204" pitchFamily="34" charset="0"/>
                        </a:rPr>
                        <a:t>ОКС</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2 000 000</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257 320</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13%</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74 198</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29%</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4%</a:t>
                      </a:r>
                    </a:p>
                  </a:txBody>
                  <a:tcPr marL="9525" marR="9525" marT="9525" marB="0" anchor="b"/>
                </a:tc>
              </a:tr>
              <a:tr h="409433">
                <a:tc>
                  <a:txBody>
                    <a:bodyPr/>
                    <a:lstStyle/>
                    <a:p>
                      <a:pPr algn="l" fontAlgn="b"/>
                      <a:r>
                        <a:rPr lang="ru-RU" sz="1800" b="0" i="0" u="none" strike="noStrike">
                          <a:solidFill>
                            <a:srgbClr val="000000"/>
                          </a:solidFill>
                          <a:effectLst/>
                          <a:latin typeface="Calibri" panose="020F0502020204030204" pitchFamily="34" charset="0"/>
                        </a:rPr>
                        <a:t>Итого</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3 000 000</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614 630</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20%</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127 872</a:t>
                      </a:r>
                    </a:p>
                  </a:txBody>
                  <a:tcPr marL="9525" marR="9525" marT="9525" marB="0" anchor="b"/>
                </a:tc>
                <a:tc>
                  <a:txBody>
                    <a:bodyPr/>
                    <a:lstStyle/>
                    <a:p>
                      <a:pPr algn="r" fontAlgn="b"/>
                      <a:r>
                        <a:rPr lang="ru-RU" sz="1800" b="0" i="0" u="none" strike="noStrike">
                          <a:solidFill>
                            <a:srgbClr val="000000"/>
                          </a:solidFill>
                          <a:effectLst/>
                          <a:latin typeface="Calibri" panose="020F0502020204030204" pitchFamily="34" charset="0"/>
                        </a:rPr>
                        <a:t>21%</a:t>
                      </a:r>
                    </a:p>
                  </a:txBody>
                  <a:tcPr marL="9525" marR="9525" marT="9525" marB="0" anchor="b"/>
                </a:tc>
                <a:tc>
                  <a:txBody>
                    <a:bodyPr/>
                    <a:lstStyle/>
                    <a:p>
                      <a:pPr algn="r" fontAlgn="b"/>
                      <a:r>
                        <a:rPr lang="ru-RU" sz="1800" b="0" i="0" u="none" strike="noStrike" dirty="0">
                          <a:solidFill>
                            <a:srgbClr val="000000"/>
                          </a:solidFill>
                          <a:effectLst/>
                          <a:latin typeface="Calibri" panose="020F0502020204030204" pitchFamily="34" charset="0"/>
                        </a:rPr>
                        <a:t>4%</a:t>
                      </a:r>
                    </a:p>
                  </a:txBody>
                  <a:tcPr marL="9525" marR="9525" marT="9525" marB="0" anchor="b"/>
                </a:tc>
              </a:tr>
            </a:tbl>
          </a:graphicData>
        </a:graphic>
      </p:graphicFrame>
    </p:spTree>
    <p:extLst>
      <p:ext uri="{BB962C8B-B14F-4D97-AF65-F5344CB8AC3E}">
        <p14:creationId xmlns:p14="http://schemas.microsoft.com/office/powerpoint/2010/main" val="717635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14</a:t>
            </a:r>
            <a:endParaRPr lang="ru-RU" sz="2000" dirty="0">
              <a:solidFill>
                <a:srgbClr val="002060"/>
              </a:solidFill>
            </a:endParaRPr>
          </a:p>
        </p:txBody>
      </p:sp>
      <p:sp>
        <p:nvSpPr>
          <p:cNvPr id="4" name="Прямоугольник 3"/>
          <p:cNvSpPr/>
          <p:nvPr/>
        </p:nvSpPr>
        <p:spPr>
          <a:xfrm>
            <a:off x="2592925" y="1320399"/>
            <a:ext cx="9089559" cy="985270"/>
          </a:xfrm>
          <a:prstGeom prst="rect">
            <a:avLst/>
          </a:prstGeom>
        </p:spPr>
        <p:txBody>
          <a:bodyPr wrap="square">
            <a:spAutoFit/>
          </a:bodyPr>
          <a:lstStyle/>
          <a:p>
            <a:pPr algn="just">
              <a:lnSpc>
                <a:spcPct val="107000"/>
              </a:lnSpc>
              <a:spcAft>
                <a:spcPts val="800"/>
              </a:spcAft>
            </a:pPr>
            <a:r>
              <a:rPr lang="ru-RU" sz="2400" dirty="0"/>
              <a:t> </a:t>
            </a:r>
            <a:endParaRPr lang="ru-RU" sz="2400" dirty="0" smtClean="0"/>
          </a:p>
          <a:p>
            <a:pPr algn="just">
              <a:lnSpc>
                <a:spcPct val="107000"/>
              </a:lnSpc>
              <a:spcAft>
                <a:spcPts val="800"/>
              </a:spcAft>
            </a:pPr>
            <a:endParaRPr lang="ru-RU" sz="2400" dirty="0">
              <a:solidFill>
                <a:schemeClr val="tx1">
                  <a:lumMod val="75000"/>
                  <a:lumOff val="25000"/>
                </a:schemeClr>
              </a:solidFill>
            </a:endParaRPr>
          </a:p>
        </p:txBody>
      </p:sp>
      <p:sp>
        <p:nvSpPr>
          <p:cNvPr id="2" name="Прямоугольник 1"/>
          <p:cNvSpPr/>
          <p:nvPr/>
        </p:nvSpPr>
        <p:spPr>
          <a:xfrm>
            <a:off x="1978925" y="767469"/>
            <a:ext cx="8802806" cy="4410438"/>
          </a:xfrm>
          <a:prstGeom prst="rect">
            <a:avLst/>
          </a:prstGeom>
        </p:spPr>
        <p:txBody>
          <a:bodyPr wrap="square">
            <a:spAutoFit/>
          </a:bodyPr>
          <a:lstStyle/>
          <a:p>
            <a:pPr lvl="0">
              <a:lnSpc>
                <a:spcPct val="107000"/>
              </a:lnSpc>
              <a:spcAft>
                <a:spcPts val="800"/>
              </a:spcAft>
            </a:pPr>
            <a:r>
              <a:rPr lang="ru-RU" sz="3200" dirty="0">
                <a:solidFill>
                  <a:schemeClr val="accent2">
                    <a:lumMod val="75000"/>
                  </a:schemeClr>
                </a:solidFill>
                <a:latin typeface="+mj-lt"/>
                <a:ea typeface="+mj-ea"/>
                <a:cs typeface="+mj-cs"/>
              </a:rPr>
              <a:t>Самое печальное, что в результате таких уточнений полностью игнорируются и нивелируются результаты оспаривания кадастровой стоимости, в том числе и в судебном порядке.</a:t>
            </a:r>
          </a:p>
          <a:p>
            <a:pPr lvl="0">
              <a:lnSpc>
                <a:spcPct val="107000"/>
              </a:lnSpc>
              <a:spcAft>
                <a:spcPts val="800"/>
              </a:spcAft>
            </a:pPr>
            <a:r>
              <a:rPr lang="ru-RU" sz="3200" dirty="0">
                <a:solidFill>
                  <a:schemeClr val="accent2">
                    <a:lumMod val="75000"/>
                  </a:schemeClr>
                </a:solidFill>
                <a:latin typeface="+mj-lt"/>
                <a:ea typeface="+mj-ea"/>
                <a:cs typeface="+mj-cs"/>
              </a:rPr>
              <a:t> И происходит это задним числом с момента введения массовой кадастровой оценки!</a:t>
            </a:r>
          </a:p>
        </p:txBody>
      </p:sp>
    </p:spTree>
    <p:extLst>
      <p:ext uri="{BB962C8B-B14F-4D97-AF65-F5344CB8AC3E}">
        <p14:creationId xmlns:p14="http://schemas.microsoft.com/office/powerpoint/2010/main" val="13854608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95090"/>
          </a:xfrm>
        </p:spPr>
        <p:txBody>
          <a:bodyPr>
            <a:normAutofit fontScale="90000"/>
          </a:bodyPr>
          <a:lstStyle/>
          <a:p>
            <a:r>
              <a:rPr lang="ru-RU" sz="2400" b="1" dirty="0"/>
              <a:t>Наш юрист сейчас находится в процессе оспаривания таких актов ГБУ: оснований  и мотивировок несколько</a:t>
            </a:r>
            <a:r>
              <a:rPr lang="ru-RU" sz="2400" b="1" dirty="0" smtClean="0"/>
              <a:t>:</a:t>
            </a:r>
            <a:r>
              <a:rPr lang="ru-RU" sz="2700" dirty="0"/>
              <a:t/>
            </a:r>
            <a:br>
              <a:rPr lang="ru-RU" sz="2700" dirty="0"/>
            </a:br>
            <a:r>
              <a:rPr lang="ru-RU" sz="2400" dirty="0"/>
              <a:t/>
            </a:r>
            <a:br>
              <a:rPr lang="ru-RU" sz="2400" dirty="0"/>
            </a:br>
            <a:r>
              <a:rPr lang="ru-RU" sz="2400" dirty="0"/>
              <a:t/>
            </a:r>
            <a:br>
              <a:rPr lang="ru-RU" sz="2400" dirty="0"/>
            </a:br>
            <a:endParaRPr lang="ru-RU" sz="2400" dirty="0"/>
          </a:p>
        </p:txBody>
      </p:sp>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15</a:t>
            </a:r>
            <a:endParaRPr lang="ru-RU" sz="2000" dirty="0">
              <a:solidFill>
                <a:srgbClr val="002060"/>
              </a:solidFill>
            </a:endParaRPr>
          </a:p>
        </p:txBody>
      </p:sp>
      <p:sp>
        <p:nvSpPr>
          <p:cNvPr id="3" name="Прямоугольник 2"/>
          <p:cNvSpPr/>
          <p:nvPr/>
        </p:nvSpPr>
        <p:spPr>
          <a:xfrm>
            <a:off x="2292673" y="1469729"/>
            <a:ext cx="8911687" cy="5288820"/>
          </a:xfrm>
          <a:prstGeom prst="rect">
            <a:avLst/>
          </a:prstGeom>
        </p:spPr>
        <p:txBody>
          <a:bodyPr wrap="square">
            <a:spAutoFit/>
          </a:bodyPr>
          <a:lstStyle/>
          <a:p>
            <a:pPr algn="just"/>
            <a:endParaRPr lang="ru-RU" sz="2400" dirty="0"/>
          </a:p>
          <a:p>
            <a:pPr marL="285750" lvl="0" indent="-285750">
              <a:buFont typeface="Arial" panose="020B0604020202020204" pitchFamily="34" charset="0"/>
              <a:buChar char="•"/>
            </a:pPr>
            <a:r>
              <a:rPr lang="ru-RU" sz="2400" dirty="0">
                <a:solidFill>
                  <a:schemeClr val="accent2">
                    <a:lumMod val="75000"/>
                  </a:schemeClr>
                </a:solidFill>
                <a:latin typeface="+mj-lt"/>
                <a:ea typeface="+mj-ea"/>
                <a:cs typeface="+mj-cs"/>
              </a:rPr>
              <a:t>Игнорирование результатов оспаривания кадастровой стоимости, в том числе и в судебном порядке, </a:t>
            </a:r>
          </a:p>
          <a:p>
            <a:pPr marL="285750" lvl="0" indent="-285750">
              <a:buFont typeface="Arial" panose="020B0604020202020204" pitchFamily="34" charset="0"/>
              <a:buChar char="•"/>
            </a:pPr>
            <a:r>
              <a:rPr lang="ru-RU" sz="2400" dirty="0">
                <a:solidFill>
                  <a:schemeClr val="accent2">
                    <a:lumMod val="75000"/>
                  </a:schemeClr>
                </a:solidFill>
                <a:latin typeface="+mj-lt"/>
                <a:ea typeface="+mj-ea"/>
                <a:cs typeface="+mj-cs"/>
              </a:rPr>
              <a:t>отсутствие инициативы со стороны правообладателей о таких изменениях,</a:t>
            </a:r>
          </a:p>
          <a:p>
            <a:pPr marL="285750" lvl="0" indent="-285750">
              <a:buFont typeface="Arial" panose="020B0604020202020204" pitchFamily="34" charset="0"/>
              <a:buChar char="•"/>
            </a:pPr>
            <a:r>
              <a:rPr lang="ru-RU" sz="2400" dirty="0">
                <a:solidFill>
                  <a:schemeClr val="accent2">
                    <a:lumMod val="75000"/>
                  </a:schemeClr>
                </a:solidFill>
                <a:latin typeface="+mj-lt"/>
                <a:ea typeface="+mj-ea"/>
                <a:cs typeface="+mj-cs"/>
              </a:rPr>
              <a:t>правообладатели не уведомляются об этих изменениях, </a:t>
            </a:r>
          </a:p>
          <a:p>
            <a:pPr marL="285750" lvl="0" indent="-285750">
              <a:buFont typeface="Arial" panose="020B0604020202020204" pitchFamily="34" charset="0"/>
              <a:buChar char="•"/>
            </a:pPr>
            <a:r>
              <a:rPr lang="ru-RU" sz="2400" dirty="0">
                <a:solidFill>
                  <a:schemeClr val="accent2">
                    <a:lumMod val="75000"/>
                  </a:schemeClr>
                </a:solidFill>
                <a:latin typeface="+mj-lt"/>
                <a:ea typeface="+mj-ea"/>
                <a:cs typeface="+mj-cs"/>
              </a:rPr>
              <a:t>спорное использование ст.16, а не ст.21 ФЗ о ГКО, которая бы позволила учесть оспоренную кадастровую стоимость,</a:t>
            </a:r>
          </a:p>
          <a:p>
            <a:pPr marL="285750" lvl="0" indent="-285750">
              <a:buFont typeface="Arial" panose="020B0604020202020204" pitchFamily="34" charset="0"/>
              <a:buChar char="•"/>
            </a:pPr>
            <a:r>
              <a:rPr lang="ru-RU" sz="2400" dirty="0">
                <a:solidFill>
                  <a:schemeClr val="accent2">
                    <a:lumMod val="75000"/>
                  </a:schemeClr>
                </a:solidFill>
                <a:latin typeface="+mj-lt"/>
                <a:ea typeface="+mj-ea"/>
                <a:cs typeface="+mj-cs"/>
              </a:rPr>
              <a:t>использование ст.24 ФЗ-135, НЕ ДЕЙСТВУЮЩЕЙ на момент выхода акта ГБУ</a:t>
            </a:r>
          </a:p>
          <a:p>
            <a:pPr algn="just">
              <a:lnSpc>
                <a:spcPct val="107000"/>
              </a:lnSpc>
              <a:spcAft>
                <a:spcPts val="800"/>
              </a:spcAft>
            </a:pPr>
            <a:endParaRPr lang="ru-RU" sz="2400" dirty="0">
              <a:solidFill>
                <a:schemeClr val="tx1">
                  <a:lumMod val="75000"/>
                  <a:lumOff val="25000"/>
                </a:schemeClr>
              </a:solidFill>
            </a:endParaRPr>
          </a:p>
        </p:txBody>
      </p:sp>
    </p:spTree>
    <p:extLst>
      <p:ext uri="{BB962C8B-B14F-4D97-AF65-F5344CB8AC3E}">
        <p14:creationId xmlns:p14="http://schemas.microsoft.com/office/powerpoint/2010/main" val="1762494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16</a:t>
            </a:r>
            <a:endParaRPr lang="ru-RU" sz="2000" dirty="0">
              <a:solidFill>
                <a:srgbClr val="002060"/>
              </a:solidFill>
            </a:endParaRPr>
          </a:p>
        </p:txBody>
      </p:sp>
      <p:sp>
        <p:nvSpPr>
          <p:cNvPr id="3" name="Прямоугольник 2"/>
          <p:cNvSpPr/>
          <p:nvPr/>
        </p:nvSpPr>
        <p:spPr>
          <a:xfrm>
            <a:off x="2292674" y="350612"/>
            <a:ext cx="8911687" cy="5997026"/>
          </a:xfrm>
          <a:prstGeom prst="rect">
            <a:avLst/>
          </a:prstGeom>
        </p:spPr>
        <p:txBody>
          <a:bodyPr wrap="square">
            <a:spAutoFit/>
          </a:bodyPr>
          <a:lstStyle/>
          <a:p>
            <a:r>
              <a:rPr lang="ru-RU" sz="2000" dirty="0" smtClean="0"/>
              <a:t>	</a:t>
            </a:r>
            <a:r>
              <a:rPr lang="ru-RU" sz="2400" dirty="0">
                <a:solidFill>
                  <a:schemeClr val="accent2">
                    <a:lumMod val="75000"/>
                  </a:schemeClr>
                </a:solidFill>
                <a:latin typeface="+mj-lt"/>
                <a:ea typeface="+mj-ea"/>
                <a:cs typeface="+mj-cs"/>
              </a:rPr>
              <a:t>Оспаривание акта ГБУ- это отдельная история. Наш юрист, поскольку это новая категория дел, подал иск сначала в арбитражный суд (правообладатель- ИП). АС ожидаемо оставил без рассмотрения, указав, что оспаривания КС подсудны краевому суду. </a:t>
            </a:r>
          </a:p>
          <a:p>
            <a:r>
              <a:rPr lang="ru-RU" sz="2400" dirty="0">
                <a:solidFill>
                  <a:schemeClr val="accent2">
                    <a:lumMod val="75000"/>
                  </a:schemeClr>
                </a:solidFill>
                <a:latin typeface="+mj-lt"/>
                <a:ea typeface="+mj-ea"/>
                <a:cs typeface="+mj-cs"/>
              </a:rPr>
              <a:t>	Тогда иски были поданы одновременно в краевой и в районный суды. </a:t>
            </a:r>
          </a:p>
          <a:p>
            <a:r>
              <a:rPr lang="ru-RU" sz="2400" dirty="0">
                <a:solidFill>
                  <a:schemeClr val="accent2">
                    <a:lumMod val="75000"/>
                  </a:schemeClr>
                </a:solidFill>
                <a:latin typeface="+mj-lt"/>
                <a:ea typeface="+mj-ea"/>
                <a:cs typeface="+mj-cs"/>
              </a:rPr>
              <a:t>	Краевой суд также оставил без рассмотрения: раз это оспаривание НПА, а заявитель- физик, то идите в районный суд. 	Районный суд тоже оставил без рассмотрения:  по сути- это оспаривание кадастровой стоимости, обращайтесь в краевой суд. </a:t>
            </a:r>
          </a:p>
          <a:p>
            <a:r>
              <a:rPr lang="ru-RU" sz="2400" dirty="0">
                <a:solidFill>
                  <a:schemeClr val="accent2">
                    <a:lumMod val="75000"/>
                  </a:schemeClr>
                </a:solidFill>
                <a:latin typeface="+mj-lt"/>
                <a:ea typeface="+mj-ea"/>
                <a:cs typeface="+mj-cs"/>
              </a:rPr>
              <a:t>	Все это было оспорено в апелляционных инстанциях. Не с первого раза, но дело все таки попало на рассмотрение в Пермский краевой суд.</a:t>
            </a:r>
          </a:p>
          <a:p>
            <a:pPr algn="just">
              <a:lnSpc>
                <a:spcPct val="107000"/>
              </a:lnSpc>
              <a:spcAft>
                <a:spcPts val="800"/>
              </a:spcAft>
            </a:pPr>
            <a:endParaRPr lang="ru-RU" sz="2400" dirty="0">
              <a:solidFill>
                <a:schemeClr val="tx1">
                  <a:lumMod val="75000"/>
                  <a:lumOff val="25000"/>
                </a:schemeClr>
              </a:solidFill>
            </a:endParaRPr>
          </a:p>
        </p:txBody>
      </p:sp>
    </p:spTree>
    <p:extLst>
      <p:ext uri="{BB962C8B-B14F-4D97-AF65-F5344CB8AC3E}">
        <p14:creationId xmlns:p14="http://schemas.microsoft.com/office/powerpoint/2010/main" val="10209995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17</a:t>
            </a:r>
            <a:endParaRPr lang="ru-RU" sz="2000" dirty="0">
              <a:solidFill>
                <a:srgbClr val="002060"/>
              </a:solidFill>
            </a:endParaRPr>
          </a:p>
        </p:txBody>
      </p:sp>
      <p:sp>
        <p:nvSpPr>
          <p:cNvPr id="3" name="Прямоугольник 2"/>
          <p:cNvSpPr/>
          <p:nvPr/>
        </p:nvSpPr>
        <p:spPr>
          <a:xfrm>
            <a:off x="2210937" y="767468"/>
            <a:ext cx="8693624" cy="4907754"/>
          </a:xfrm>
          <a:prstGeom prst="rect">
            <a:avLst/>
          </a:prstGeom>
        </p:spPr>
        <p:txBody>
          <a:bodyPr wrap="square">
            <a:spAutoFit/>
          </a:bodyPr>
          <a:lstStyle/>
          <a:p>
            <a:pPr>
              <a:lnSpc>
                <a:spcPct val="107000"/>
              </a:lnSpc>
              <a:spcAft>
                <a:spcPts val="800"/>
              </a:spcAft>
            </a:pPr>
            <a:r>
              <a:rPr lang="ru-RU" sz="2800" dirty="0">
                <a:solidFill>
                  <a:schemeClr val="accent2">
                    <a:lumMod val="75000"/>
                  </a:schemeClr>
                </a:solidFill>
                <a:latin typeface="+mj-lt"/>
                <a:ea typeface="+mj-ea"/>
                <a:cs typeface="+mj-cs"/>
              </a:rPr>
              <a:t>Стоит упомянуть еще об одном обстоятельстве на которую указал суд:  соблюдение досудебного порядка и в этом случае: то есть необходимо сначала оспорить акт ГБУ в самом ГБУ! </a:t>
            </a:r>
            <a:endParaRPr lang="ru-RU" sz="2800" dirty="0" smtClean="0">
              <a:solidFill>
                <a:schemeClr val="accent2">
                  <a:lumMod val="75000"/>
                </a:schemeClr>
              </a:solidFill>
              <a:latin typeface="+mj-lt"/>
              <a:ea typeface="+mj-ea"/>
              <a:cs typeface="+mj-cs"/>
            </a:endParaRPr>
          </a:p>
          <a:p>
            <a:pPr>
              <a:lnSpc>
                <a:spcPct val="107000"/>
              </a:lnSpc>
              <a:spcAft>
                <a:spcPts val="800"/>
              </a:spcAft>
            </a:pPr>
            <a:r>
              <a:rPr lang="ru-RU" sz="2800" dirty="0" smtClean="0">
                <a:solidFill>
                  <a:schemeClr val="accent2">
                    <a:lumMod val="75000"/>
                  </a:schemeClr>
                </a:solidFill>
                <a:latin typeface="+mj-lt"/>
                <a:ea typeface="+mj-ea"/>
                <a:cs typeface="+mj-cs"/>
              </a:rPr>
              <a:t>Хотя </a:t>
            </a:r>
            <a:r>
              <a:rPr lang="ru-RU" sz="2800" dirty="0">
                <a:solidFill>
                  <a:schemeClr val="accent2">
                    <a:lumMod val="75000"/>
                  </a:schemeClr>
                </a:solidFill>
                <a:latin typeface="+mj-lt"/>
                <a:ea typeface="+mj-ea"/>
                <a:cs typeface="+mj-cs"/>
              </a:rPr>
              <a:t>эта норма установлена только для процедуры оспаривания кадастровой стоимости, но не для оспаривания акта ГБУ. </a:t>
            </a:r>
          </a:p>
          <a:p>
            <a:pPr>
              <a:lnSpc>
                <a:spcPct val="107000"/>
              </a:lnSpc>
              <a:spcAft>
                <a:spcPts val="800"/>
              </a:spcAft>
            </a:pPr>
            <a:r>
              <a:rPr lang="ru-RU" sz="2800" dirty="0">
                <a:solidFill>
                  <a:schemeClr val="accent2">
                    <a:lumMod val="75000"/>
                  </a:schemeClr>
                </a:solidFill>
                <a:latin typeface="+mj-lt"/>
                <a:ea typeface="+mj-ea"/>
                <a:cs typeface="+mj-cs"/>
              </a:rPr>
              <a:t>ГБУ, естественно, отменять свой акт отказалось. </a:t>
            </a:r>
          </a:p>
        </p:txBody>
      </p:sp>
    </p:spTree>
    <p:extLst>
      <p:ext uri="{BB962C8B-B14F-4D97-AF65-F5344CB8AC3E}">
        <p14:creationId xmlns:p14="http://schemas.microsoft.com/office/powerpoint/2010/main" val="25217602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18</a:t>
            </a:r>
            <a:endParaRPr lang="ru-RU" sz="2000" dirty="0">
              <a:solidFill>
                <a:srgbClr val="002060"/>
              </a:solidFill>
            </a:endParaRPr>
          </a:p>
        </p:txBody>
      </p:sp>
      <p:sp>
        <p:nvSpPr>
          <p:cNvPr id="3" name="Прямоугольник 2"/>
          <p:cNvSpPr/>
          <p:nvPr/>
        </p:nvSpPr>
        <p:spPr>
          <a:xfrm>
            <a:off x="2442799" y="767469"/>
            <a:ext cx="8911687" cy="5262979"/>
          </a:xfrm>
          <a:prstGeom prst="rect">
            <a:avLst/>
          </a:prstGeom>
        </p:spPr>
        <p:txBody>
          <a:bodyPr wrap="square">
            <a:spAutoFit/>
          </a:bodyPr>
          <a:lstStyle/>
          <a:p>
            <a:r>
              <a:rPr lang="ru-RU" sz="2800" dirty="0">
                <a:solidFill>
                  <a:schemeClr val="accent2">
                    <a:lumMod val="75000"/>
                  </a:schemeClr>
                </a:solidFill>
                <a:latin typeface="+mj-lt"/>
                <a:ea typeface="+mj-ea"/>
                <a:cs typeface="+mj-cs"/>
              </a:rPr>
              <a:t>На текущий момент существенной судебной практики по оспариванию кадастровой стоимости по ст. 22.1 ФЗ о ГКО НЕТ.</a:t>
            </a:r>
          </a:p>
          <a:p>
            <a:r>
              <a:rPr lang="ru-RU" sz="2800" dirty="0">
                <a:solidFill>
                  <a:schemeClr val="accent2">
                    <a:lumMod val="75000"/>
                  </a:schemeClr>
                </a:solidFill>
                <a:latin typeface="+mj-lt"/>
                <a:ea typeface="+mj-ea"/>
                <a:cs typeface="+mj-cs"/>
              </a:rPr>
              <a:t>Судебной практики по оспариванию актов ГБУ ВООБЩЕ НЕТ. </a:t>
            </a:r>
          </a:p>
          <a:p>
            <a:r>
              <a:rPr lang="ru-RU" sz="2800" dirty="0">
                <a:solidFill>
                  <a:schemeClr val="accent2">
                    <a:lumMod val="75000"/>
                  </a:schemeClr>
                </a:solidFill>
                <a:latin typeface="+mj-lt"/>
                <a:ea typeface="+mj-ea"/>
                <a:cs typeface="+mj-cs"/>
              </a:rPr>
              <a:t> </a:t>
            </a:r>
          </a:p>
          <a:p>
            <a:r>
              <a:rPr lang="ru-RU" sz="2800" dirty="0">
                <a:solidFill>
                  <a:schemeClr val="accent2">
                    <a:lumMod val="75000"/>
                  </a:schemeClr>
                </a:solidFill>
                <a:latin typeface="+mj-lt"/>
                <a:ea typeface="+mj-ea"/>
                <a:cs typeface="+mj-cs"/>
              </a:rPr>
              <a:t>Некоторый оптимизм внушают недавние рекомендации ВС, который высказался достаточно недвусмысленно о возможности оспаривания КС по ст. 22.1, установлению КС в размере РС в судебном порядке на туже дату, на которую был выполнен отчет об оценке.</a:t>
            </a:r>
          </a:p>
        </p:txBody>
      </p:sp>
    </p:spTree>
    <p:extLst>
      <p:ext uri="{BB962C8B-B14F-4D97-AF65-F5344CB8AC3E}">
        <p14:creationId xmlns:p14="http://schemas.microsoft.com/office/powerpoint/2010/main" val="11983837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a:effectLst>
                  <a:outerShdw blurRad="63500" dist="38100" dir="5400000" algn="t">
                    <a:srgbClr val="000000">
                      <a:alpha val="25000"/>
                    </a:srgbClr>
                  </a:outerShdw>
                </a:effectLst>
              </a:rPr>
              <a:t>Эдуард Анатольевич </a:t>
            </a:r>
            <a:r>
              <a:rPr lang="ru-RU" i="1" dirty="0" smtClean="0">
                <a:effectLst>
                  <a:outerShdw blurRad="63500" dist="38100" dir="5400000" algn="t">
                    <a:srgbClr val="000000">
                      <a:alpha val="25000"/>
                    </a:srgbClr>
                  </a:outerShdw>
                </a:effectLst>
              </a:rPr>
              <a:t>Бобунов</a:t>
            </a:r>
            <a:endParaRPr lang="ru-RU" dirty="0"/>
          </a:p>
        </p:txBody>
      </p:sp>
      <p:sp>
        <p:nvSpPr>
          <p:cNvPr id="3" name="Объект 2"/>
          <p:cNvSpPr>
            <a:spLocks noGrp="1"/>
          </p:cNvSpPr>
          <p:nvPr>
            <p:ph idx="1"/>
          </p:nvPr>
        </p:nvSpPr>
        <p:spPr>
          <a:xfrm>
            <a:off x="2589212" y="1554480"/>
            <a:ext cx="8915400" cy="4998720"/>
          </a:xfrm>
        </p:spPr>
        <p:txBody>
          <a:bodyPr>
            <a:normAutofit fontScale="92500" lnSpcReduction="10000"/>
          </a:bodyPr>
          <a:lstStyle/>
          <a:p>
            <a:pPr lvl="0"/>
            <a:r>
              <a:rPr lang="ru-RU" dirty="0">
                <a:solidFill>
                  <a:schemeClr val="tx1"/>
                </a:solidFill>
              </a:rPr>
              <a:t>Представитель Ассоциации «СРО оценщиков «Экспертный совет» в Пермском крае, </a:t>
            </a:r>
          </a:p>
          <a:p>
            <a:pPr lvl="0"/>
            <a:r>
              <a:rPr lang="ru-RU" dirty="0">
                <a:solidFill>
                  <a:schemeClr val="tx1"/>
                </a:solidFill>
              </a:rPr>
              <a:t>член Совета по оценочной деятельности при министерстве  экономического развития Пермского края, </a:t>
            </a:r>
          </a:p>
          <a:p>
            <a:pPr lvl="0"/>
            <a:r>
              <a:rPr lang="ru-RU" dirty="0">
                <a:solidFill>
                  <a:schemeClr val="tx1"/>
                </a:solidFill>
              </a:rPr>
              <a:t>заместитель Председателя НП «Совет по оценочной деятельности Пермского края», </a:t>
            </a:r>
          </a:p>
          <a:p>
            <a:pPr lvl="0"/>
            <a:r>
              <a:rPr lang="ru-RU" dirty="0">
                <a:solidFill>
                  <a:schemeClr val="tx1"/>
                </a:solidFill>
              </a:rPr>
              <a:t>сертифицированный по европейским стандартам и стандартам ЭС и РОО оценщик недвижимости, </a:t>
            </a:r>
          </a:p>
          <a:p>
            <a:pPr lvl="0"/>
            <a:r>
              <a:rPr lang="ru-RU" dirty="0">
                <a:solidFill>
                  <a:schemeClr val="tx1"/>
                </a:solidFill>
              </a:rPr>
              <a:t>председатель Пермского краевого комитета Всероссийского профсоюза работников аудиторских, оценочных, экспертных и консалтинговых организаций, </a:t>
            </a:r>
          </a:p>
          <a:p>
            <a:pPr lvl="0"/>
            <a:r>
              <a:rPr lang="ru-RU" dirty="0">
                <a:solidFill>
                  <a:schemeClr val="tx1"/>
                </a:solidFill>
              </a:rPr>
              <a:t>директор ООО «Оценочная компания «Тереза», ООО «</a:t>
            </a:r>
            <a:r>
              <a:rPr lang="ru-RU" dirty="0" err="1">
                <a:solidFill>
                  <a:schemeClr val="tx1"/>
                </a:solidFill>
              </a:rPr>
              <a:t>Юкей</a:t>
            </a:r>
            <a:r>
              <a:rPr lang="ru-RU" dirty="0">
                <a:solidFill>
                  <a:schemeClr val="tx1"/>
                </a:solidFill>
              </a:rPr>
              <a:t>-оценка», руководитель Пермского филиала «Центр независимой экспертизы собственности» </a:t>
            </a:r>
            <a:r>
              <a:rPr lang="ru-RU" dirty="0" err="1" smtClean="0">
                <a:solidFill>
                  <a:schemeClr val="tx1"/>
                </a:solidFill>
              </a:rPr>
              <a:t>г.Москва</a:t>
            </a:r>
            <a:endParaRPr lang="ru-RU" dirty="0">
              <a:solidFill>
                <a:schemeClr val="tx1"/>
              </a:solidFill>
            </a:endParaRPr>
          </a:p>
          <a:p>
            <a:pPr marL="0" indent="0">
              <a:buNone/>
            </a:pPr>
            <a:r>
              <a:rPr lang="ru-RU" b="1" dirty="0">
                <a:solidFill>
                  <a:schemeClr val="tx1"/>
                </a:solidFill>
              </a:rPr>
              <a:t>г. Пермь ул. Газеты Звезда, д. 13</a:t>
            </a:r>
            <a:endParaRPr lang="ru-RU" dirty="0">
              <a:solidFill>
                <a:schemeClr val="tx1"/>
              </a:solidFill>
            </a:endParaRPr>
          </a:p>
          <a:p>
            <a:pPr marL="0" indent="0">
              <a:buNone/>
            </a:pPr>
            <a:r>
              <a:rPr lang="ru-RU" b="1" dirty="0">
                <a:solidFill>
                  <a:schemeClr val="tx1"/>
                </a:solidFill>
              </a:rPr>
              <a:t>Тел.: (342) 27-00-937,   8-902-471-84-94        Е-</a:t>
            </a:r>
            <a:r>
              <a:rPr lang="en-US" b="1" dirty="0">
                <a:solidFill>
                  <a:schemeClr val="tx1"/>
                </a:solidFill>
              </a:rPr>
              <a:t>mail</a:t>
            </a:r>
            <a:r>
              <a:rPr lang="ru-RU" b="1" dirty="0">
                <a:solidFill>
                  <a:schemeClr val="tx1"/>
                </a:solidFill>
              </a:rPr>
              <a:t>: </a:t>
            </a:r>
            <a:r>
              <a:rPr lang="ru-RU" dirty="0">
                <a:solidFill>
                  <a:schemeClr val="tx1"/>
                </a:solidFill>
              </a:rPr>
              <a:t> </a:t>
            </a:r>
            <a:r>
              <a:rPr lang="ru-RU" b="1" dirty="0">
                <a:solidFill>
                  <a:schemeClr val="tx1"/>
                </a:solidFill>
              </a:rPr>
              <a:t>perm@srosovet.ru</a:t>
            </a:r>
            <a:endParaRPr lang="ru-RU" dirty="0">
              <a:solidFill>
                <a:schemeClr val="tx1"/>
              </a:solidFill>
            </a:endParaRPr>
          </a:p>
          <a:p>
            <a:endParaRPr lang="ru-RU" dirty="0"/>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19</a:t>
            </a:r>
            <a:endParaRPr lang="ru-RU" sz="2000" dirty="0">
              <a:solidFill>
                <a:srgbClr val="002060"/>
              </a:solidFill>
            </a:endParaRPr>
          </a:p>
        </p:txBody>
      </p:sp>
    </p:spTree>
    <p:extLst>
      <p:ext uri="{BB962C8B-B14F-4D97-AF65-F5344CB8AC3E}">
        <p14:creationId xmlns:p14="http://schemas.microsoft.com/office/powerpoint/2010/main" val="33098051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09"/>
            <a:ext cx="8911687" cy="1143731"/>
          </a:xfrm>
        </p:spPr>
        <p:txBody>
          <a:bodyPr>
            <a:noAutofit/>
          </a:bodyPr>
          <a:lstStyle/>
          <a:p>
            <a:r>
              <a:rPr lang="ru-RU" sz="4000" dirty="0">
                <a:latin typeface="Times New Roman" panose="02020603050405020304" pitchFamily="18" charset="0"/>
                <a:cs typeface="Times New Roman" panose="02020603050405020304" pitchFamily="18" charset="0"/>
              </a:rPr>
              <a:t>С 1 января 2021 в Пермском крае была введена в действие ст.22.1 ФЗ о ГКО</a:t>
            </a:r>
            <a:r>
              <a:rPr lang="ru-RU" sz="4000" dirty="0" smtClean="0">
                <a:latin typeface="Times New Roman" panose="02020603050405020304" pitchFamily="18" charset="0"/>
                <a:cs typeface="Times New Roman" panose="02020603050405020304" pitchFamily="18" charset="0"/>
              </a:rPr>
              <a:t>.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Она </a:t>
            </a:r>
            <a:r>
              <a:rPr lang="ru-RU" sz="4000" dirty="0">
                <a:latin typeface="Times New Roman" panose="02020603050405020304" pitchFamily="18" charset="0"/>
                <a:cs typeface="Times New Roman" panose="02020603050405020304" pitchFamily="18" charset="0"/>
              </a:rPr>
              <a:t>также начала свое действие еще в нескольких регионах РФ, а через пару лет она будет действовать на всей территории РФ.</a:t>
            </a:r>
            <a:br>
              <a:rPr lang="ru-RU" sz="4000" dirty="0">
                <a:latin typeface="Times New Roman" panose="02020603050405020304" pitchFamily="18" charset="0"/>
                <a:cs typeface="Times New Roman" panose="02020603050405020304" pitchFamily="18" charset="0"/>
              </a:rPr>
            </a:br>
            <a:endParaRPr lang="ru-RU" sz="4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a:solidFill>
                  <a:srgbClr val="002060"/>
                </a:solidFill>
              </a:rPr>
              <a:t>2</a:t>
            </a:r>
          </a:p>
        </p:txBody>
      </p:sp>
    </p:spTree>
    <p:extLst>
      <p:ext uri="{BB962C8B-B14F-4D97-AF65-F5344CB8AC3E}">
        <p14:creationId xmlns:p14="http://schemas.microsoft.com/office/powerpoint/2010/main" val="1966469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09"/>
            <a:ext cx="8911687" cy="1143731"/>
          </a:xfrm>
        </p:spPr>
        <p:txBody>
          <a:bodyPr>
            <a:noAutofit/>
          </a:bodyPr>
          <a:lstStyle/>
          <a:p>
            <a:r>
              <a:rPr lang="ru-RU" sz="2400" b="1" dirty="0"/>
              <a:t>Основные изменения порядка оспаривания кадастровой стоимости:</a:t>
            </a:r>
            <a:endParaRPr lang="ru-RU" sz="2400" dirty="0"/>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3</a:t>
            </a:r>
            <a:endParaRPr lang="ru-RU" sz="2000" dirty="0">
              <a:solidFill>
                <a:srgbClr val="002060"/>
              </a:solidFill>
            </a:endParaRPr>
          </a:p>
        </p:txBody>
      </p:sp>
      <p:sp>
        <p:nvSpPr>
          <p:cNvPr id="6" name="Прямоугольник 5"/>
          <p:cNvSpPr/>
          <p:nvPr/>
        </p:nvSpPr>
        <p:spPr>
          <a:xfrm>
            <a:off x="2251879" y="1767840"/>
            <a:ext cx="8652681" cy="4082015"/>
          </a:xfrm>
          <a:prstGeom prst="rect">
            <a:avLst/>
          </a:prstGeom>
        </p:spPr>
        <p:txBody>
          <a:bodyPr wrap="square">
            <a:spAutoFit/>
          </a:bodyPr>
          <a:lstStyle/>
          <a:p>
            <a:pPr lvl="0"/>
            <a:r>
              <a:rPr lang="ru-RU" sz="2400" dirty="0" smtClean="0">
                <a:solidFill>
                  <a:schemeClr val="accent2">
                    <a:lumMod val="75000"/>
                  </a:schemeClr>
                </a:solidFill>
                <a:latin typeface="Times New Roman" panose="02020603050405020304" pitchFamily="18" charset="0"/>
                <a:ea typeface="+mj-ea"/>
                <a:cs typeface="Times New Roman" panose="02020603050405020304" pitchFamily="18" charset="0"/>
              </a:rPr>
              <a:t>- Упраздняются </a:t>
            </a:r>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комиссии по рассмотрению споров о результатах кадастровой оценки как при </a:t>
            </a:r>
            <a:r>
              <a:rPr lang="ru-RU" sz="2400" dirty="0" err="1">
                <a:solidFill>
                  <a:schemeClr val="accent2">
                    <a:lumMod val="75000"/>
                  </a:schemeClr>
                </a:solidFill>
                <a:latin typeface="Times New Roman" panose="02020603050405020304" pitchFamily="18" charset="0"/>
                <a:ea typeface="+mj-ea"/>
                <a:cs typeface="Times New Roman" panose="02020603050405020304" pitchFamily="18" charset="0"/>
              </a:rPr>
              <a:t>Росреестрах</a:t>
            </a:r>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 так и при региональных имущественных министерствах</a:t>
            </a:r>
          </a:p>
          <a:p>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 </a:t>
            </a:r>
          </a:p>
          <a:p>
            <a:pPr lvl="0"/>
            <a:r>
              <a:rPr lang="ru-RU" sz="2400" dirty="0" smtClean="0">
                <a:solidFill>
                  <a:schemeClr val="accent2">
                    <a:lumMod val="75000"/>
                  </a:schemeClr>
                </a:solidFill>
                <a:latin typeface="Times New Roman" panose="02020603050405020304" pitchFamily="18" charset="0"/>
                <a:ea typeface="+mj-ea"/>
                <a:cs typeface="Times New Roman" panose="02020603050405020304" pitchFamily="18" charset="0"/>
              </a:rPr>
              <a:t>- Вводится </a:t>
            </a:r>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обязательный досудебный административный порядок оспаривания кадастровой стоимости</a:t>
            </a:r>
          </a:p>
          <a:p>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 </a:t>
            </a:r>
          </a:p>
          <a:p>
            <a:pPr lvl="0"/>
            <a:r>
              <a:rPr lang="ru-RU" sz="2400" dirty="0" smtClean="0">
                <a:solidFill>
                  <a:schemeClr val="accent2">
                    <a:lumMod val="75000"/>
                  </a:schemeClr>
                </a:solidFill>
                <a:latin typeface="Times New Roman" panose="02020603050405020304" pitchFamily="18" charset="0"/>
                <a:ea typeface="+mj-ea"/>
                <a:cs typeface="Times New Roman" panose="02020603050405020304" pitchFamily="18" charset="0"/>
              </a:rPr>
              <a:t>- Полномочия </a:t>
            </a:r>
            <a:r>
              <a:rPr lang="ru-RU" sz="2400" dirty="0">
                <a:solidFill>
                  <a:schemeClr val="accent2">
                    <a:lumMod val="75000"/>
                  </a:schemeClr>
                </a:solidFill>
                <a:latin typeface="Times New Roman" panose="02020603050405020304" pitchFamily="18" charset="0"/>
                <a:ea typeface="+mj-ea"/>
                <a:cs typeface="Times New Roman" panose="02020603050405020304" pitchFamily="18" charset="0"/>
              </a:rPr>
              <a:t>по рассмотрению кадастровых споров полностью переходит к ГБУ (То есть, те, кто делал кадастровую оценку, те и принимают на нее жалобы)</a:t>
            </a:r>
          </a:p>
          <a:p>
            <a:pPr marL="457200">
              <a:lnSpc>
                <a:spcPct val="107000"/>
              </a:lnSpc>
              <a:spcAft>
                <a:spcPts val="0"/>
              </a:spcAft>
            </a:pPr>
            <a:r>
              <a:rPr lang="ru-RU" dirty="0">
                <a:latin typeface="Calibri" panose="020F0502020204030204" pitchFamily="34"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8456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09"/>
            <a:ext cx="8911687" cy="1143731"/>
          </a:xfrm>
        </p:spPr>
        <p:txBody>
          <a:bodyPr>
            <a:noAutofit/>
          </a:bodyPr>
          <a:lstStyle/>
          <a:p>
            <a:r>
              <a:rPr lang="ru-RU" sz="2400" b="1" dirty="0"/>
              <a:t>Основные изменения порядка оспаривания кадастровой стоимости:</a:t>
            </a:r>
            <a:endParaRPr lang="ru-RU" sz="2400" dirty="0"/>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4</a:t>
            </a:r>
            <a:endParaRPr lang="ru-RU" sz="2000" dirty="0">
              <a:solidFill>
                <a:srgbClr val="002060"/>
              </a:solidFill>
            </a:endParaRPr>
          </a:p>
        </p:txBody>
      </p:sp>
      <p:sp>
        <p:nvSpPr>
          <p:cNvPr id="6" name="Прямоугольник 5"/>
          <p:cNvSpPr/>
          <p:nvPr/>
        </p:nvSpPr>
        <p:spPr>
          <a:xfrm>
            <a:off x="2251879" y="1767840"/>
            <a:ext cx="8652681" cy="4708981"/>
          </a:xfrm>
          <a:prstGeom prst="rect">
            <a:avLst/>
          </a:prstGeom>
        </p:spPr>
        <p:txBody>
          <a:bodyPr wrap="square">
            <a:spAutoFit/>
          </a:bodyPr>
          <a:lstStyle/>
          <a:p>
            <a:pPr lvl="0"/>
            <a:r>
              <a:rPr lang="ru-RU" sz="2000" dirty="0" smtClean="0">
                <a:solidFill>
                  <a:schemeClr val="accent2">
                    <a:lumMod val="75000"/>
                  </a:schemeClr>
                </a:solidFill>
                <a:latin typeface="Times New Roman" panose="02020603050405020304" pitchFamily="18" charset="0"/>
                <a:ea typeface="+mj-ea"/>
                <a:cs typeface="Times New Roman" panose="02020603050405020304" pitchFamily="18" charset="0"/>
              </a:rPr>
              <a:t>- Дата </a:t>
            </a:r>
            <a: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t>оценки в Отчете об оценке на момент подачи заявления должна быть не старше 6 месяцев (таким образом дата рыночной оценки не совпадает с датой кадастровой оценки и в теории можно оспаривать до двух раз в год, если изменится рыночная ситуация)</a:t>
            </a:r>
            <a:b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br>
            <a: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t> </a:t>
            </a:r>
            <a:b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br>
            <a:r>
              <a:rPr lang="ru-RU" sz="2000" dirty="0" smtClean="0">
                <a:solidFill>
                  <a:schemeClr val="accent2">
                    <a:lumMod val="75000"/>
                  </a:schemeClr>
                </a:solidFill>
                <a:latin typeface="Times New Roman" panose="02020603050405020304" pitchFamily="18" charset="0"/>
                <a:ea typeface="+mj-ea"/>
                <a:cs typeface="Times New Roman" panose="02020603050405020304" pitchFamily="18" charset="0"/>
              </a:rPr>
              <a:t>- Кадастровая </a:t>
            </a:r>
            <a: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t>стоимость, как база для налогообложения в результате процедуры оспаривания будет применяться с 1 января года подачи заявления в ГБУ (то есть оспорить кадастровую стоимость с начала ее применения будет невозможно, если не сделать этого в первый год действия кадастровой стоимости)</a:t>
            </a:r>
            <a:b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br>
            <a: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t> </a:t>
            </a:r>
            <a:b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br>
            <a:r>
              <a:rPr lang="ru-RU" sz="2000" dirty="0" smtClean="0">
                <a:solidFill>
                  <a:schemeClr val="accent2">
                    <a:lumMod val="75000"/>
                  </a:schemeClr>
                </a:solidFill>
                <a:latin typeface="Times New Roman" panose="02020603050405020304" pitchFamily="18" charset="0"/>
                <a:ea typeface="+mj-ea"/>
                <a:cs typeface="Times New Roman" panose="02020603050405020304" pitchFamily="18" charset="0"/>
              </a:rPr>
              <a:t>- Отрицательное </a:t>
            </a:r>
            <a:r>
              <a:rPr lang="ru-RU" sz="2000" dirty="0">
                <a:solidFill>
                  <a:schemeClr val="accent2">
                    <a:lumMod val="75000"/>
                  </a:schemeClr>
                </a:solidFill>
                <a:latin typeface="Times New Roman" panose="02020603050405020304" pitchFamily="18" charset="0"/>
                <a:ea typeface="+mj-ea"/>
                <a:cs typeface="Times New Roman" panose="02020603050405020304" pitchFamily="18" charset="0"/>
              </a:rPr>
              <a:t>решение ГБУ можно оспорить в судебном порядке, одновременно в суде можно заявить требование об установлении кадастровой стоимости в размере рыночной стоимости (так написано в законе).</a:t>
            </a:r>
          </a:p>
        </p:txBody>
      </p:sp>
    </p:spTree>
    <p:extLst>
      <p:ext uri="{BB962C8B-B14F-4D97-AF65-F5344CB8AC3E}">
        <p14:creationId xmlns:p14="http://schemas.microsoft.com/office/powerpoint/2010/main" val="726149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09"/>
            <a:ext cx="8911687" cy="1143731"/>
          </a:xfrm>
        </p:spPr>
        <p:txBody>
          <a:bodyPr>
            <a:noAutofit/>
          </a:bodyPr>
          <a:lstStyle/>
          <a:p>
            <a:pPr marL="342900" lvl="0" indent="-342900">
              <a:buFont typeface="Arial" panose="020B0604020202020204" pitchFamily="34" charset="0"/>
              <a:buChar char="•"/>
            </a:pPr>
            <a:r>
              <a:rPr lang="ru-RU" sz="2400" b="1" dirty="0"/>
              <a:t>Региональные особенности действия этой статьи в Пермском крае</a:t>
            </a:r>
            <a:r>
              <a:rPr lang="ru-RU" sz="2400" b="1" dirty="0" smtClean="0"/>
              <a:t>:</a:t>
            </a:r>
            <a:br>
              <a:rPr lang="ru-RU" sz="2400" b="1" dirty="0" smtClean="0"/>
            </a:br>
            <a:r>
              <a:rPr lang="ru-RU" sz="2400" dirty="0"/>
              <a:t/>
            </a:r>
            <a:br>
              <a:rPr lang="ru-RU" sz="2400" dirty="0"/>
            </a:br>
            <a:r>
              <a:rPr lang="ru-RU" sz="2400" dirty="0" smtClean="0"/>
              <a:t>- </a:t>
            </a:r>
            <a:r>
              <a:rPr lang="ru-RU" sz="2000" dirty="0" smtClean="0"/>
              <a:t>Новая </a:t>
            </a:r>
            <a:r>
              <a:rPr lang="ru-RU" sz="2000" dirty="0"/>
              <a:t>кадастровая оценка с 1 января 2021 в действие не вводилась, поэтому оспаривание проводилось или по объектам, кадастровая стоимость которых ранее не была оспорена или ПОВТОРНО по ранее оспоренным объектам</a:t>
            </a:r>
            <a:br>
              <a:rPr lang="ru-RU" sz="2000" dirty="0"/>
            </a:br>
            <a:r>
              <a:rPr lang="ru-RU" sz="2000" dirty="0"/>
              <a:t> </a:t>
            </a:r>
            <a:br>
              <a:rPr lang="ru-RU" sz="2000" dirty="0"/>
            </a:br>
            <a:r>
              <a:rPr lang="ru-RU" sz="2000" dirty="0" smtClean="0"/>
              <a:t>- Заявление </a:t>
            </a:r>
            <a:r>
              <a:rPr lang="ru-RU" sz="2000" dirty="0"/>
              <a:t>об оспаривании можно подавать многократно после исправления замечаний. Есть сведения, что количество итераций доходило до 5-7.</a:t>
            </a:r>
            <a:br>
              <a:rPr lang="ru-RU" sz="2000" dirty="0"/>
            </a:br>
            <a:r>
              <a:rPr lang="ru-RU" sz="2000" dirty="0"/>
              <a:t> </a:t>
            </a:r>
            <a:br>
              <a:rPr lang="ru-RU" sz="2000" dirty="0"/>
            </a:br>
            <a:r>
              <a:rPr lang="ru-RU" sz="2000" dirty="0" smtClean="0"/>
              <a:t>- По </a:t>
            </a:r>
            <a:r>
              <a:rPr lang="ru-RU" sz="2000" dirty="0"/>
              <a:t>негласному правилу рыночная стоимость после исправления должна увеличиться (ни в коем случае не уменьшиться, хотя буквальное исправление замечаний часто приводило к обратному результату)</a:t>
            </a:r>
            <a:br>
              <a:rPr lang="ru-RU" sz="2000" dirty="0"/>
            </a:br>
            <a:r>
              <a:rPr lang="ru-RU" sz="2000" dirty="0"/>
              <a:t> </a:t>
            </a:r>
            <a:br>
              <a:rPr lang="ru-RU" sz="2000" dirty="0"/>
            </a:br>
            <a:r>
              <a:rPr lang="ru-RU" sz="2000" dirty="0" smtClean="0"/>
              <a:t>- В </a:t>
            </a:r>
            <a:r>
              <a:rPr lang="ru-RU" sz="2000" dirty="0"/>
              <a:t>первые полгода ГБУ относилось к оценщикам достаточно лояльно</a:t>
            </a:r>
            <a:r>
              <a:rPr lang="ru-RU" sz="2400" dirty="0"/>
              <a:t/>
            </a:r>
            <a:br>
              <a:rPr lang="ru-RU" sz="2400" dirty="0"/>
            </a:br>
            <a:endParaRPr lang="ru-RU" sz="2400" dirty="0"/>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5</a:t>
            </a:r>
            <a:endParaRPr lang="ru-RU" sz="2000" dirty="0">
              <a:solidFill>
                <a:srgbClr val="002060"/>
              </a:solidFill>
            </a:endParaRPr>
          </a:p>
        </p:txBody>
      </p:sp>
    </p:spTree>
    <p:extLst>
      <p:ext uri="{BB962C8B-B14F-4D97-AF65-F5344CB8AC3E}">
        <p14:creationId xmlns:p14="http://schemas.microsoft.com/office/powerpoint/2010/main" val="2510216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767469"/>
            <a:ext cx="8915400" cy="5143753"/>
          </a:xfrm>
        </p:spPr>
        <p:txBody>
          <a:bodyPr>
            <a:normAutofit/>
          </a:bodyPr>
          <a:lstStyle/>
          <a:p>
            <a:pPr marL="0" lvl="0" indent="0">
              <a:buNone/>
            </a:pPr>
            <a:r>
              <a:rPr lang="ru-RU" sz="2000" dirty="0" smtClean="0">
                <a:solidFill>
                  <a:schemeClr val="accent2">
                    <a:lumMod val="75000"/>
                  </a:schemeClr>
                </a:solidFill>
                <a:latin typeface="+mj-lt"/>
                <a:ea typeface="+mj-ea"/>
                <a:cs typeface="+mj-cs"/>
              </a:rPr>
              <a:t>- </a:t>
            </a:r>
            <a:r>
              <a:rPr lang="ru-RU" sz="2400" dirty="0" smtClean="0">
                <a:solidFill>
                  <a:schemeClr val="accent2">
                    <a:lumMod val="75000"/>
                  </a:schemeClr>
                </a:solidFill>
                <a:latin typeface="+mj-lt"/>
                <a:ea typeface="+mj-ea"/>
                <a:cs typeface="+mj-cs"/>
              </a:rPr>
              <a:t>Во </a:t>
            </a:r>
            <a:r>
              <a:rPr lang="ru-RU" sz="2400" dirty="0">
                <a:solidFill>
                  <a:schemeClr val="accent2">
                    <a:lumMod val="75000"/>
                  </a:schemeClr>
                </a:solidFill>
                <a:latin typeface="+mj-lt"/>
                <a:ea typeface="+mj-ea"/>
                <a:cs typeface="+mj-cs"/>
              </a:rPr>
              <a:t>втором полугодии все изменилось: Был наложен фактический запрет на повторные оспаривания, а также на снижения 30% и более. Но и меньшие снижения не гарантируют положительного результата.</a:t>
            </a:r>
          </a:p>
          <a:p>
            <a:pPr marL="0" indent="0">
              <a:buNone/>
            </a:pPr>
            <a:endParaRPr lang="ru-RU" sz="2400" dirty="0">
              <a:solidFill>
                <a:schemeClr val="accent2">
                  <a:lumMod val="75000"/>
                </a:schemeClr>
              </a:solidFill>
              <a:latin typeface="+mj-lt"/>
              <a:ea typeface="+mj-ea"/>
              <a:cs typeface="+mj-cs"/>
            </a:endParaRPr>
          </a:p>
          <a:p>
            <a:pPr marL="0" lvl="0" indent="0">
              <a:buNone/>
            </a:pPr>
            <a:r>
              <a:rPr lang="ru-RU" sz="2400" dirty="0" smtClean="0">
                <a:solidFill>
                  <a:schemeClr val="accent2">
                    <a:lumMod val="75000"/>
                  </a:schemeClr>
                </a:solidFill>
                <a:latin typeface="+mj-lt"/>
                <a:ea typeface="+mj-ea"/>
                <a:cs typeface="+mj-cs"/>
              </a:rPr>
              <a:t>- Практика </a:t>
            </a:r>
            <a:r>
              <a:rPr lang="ru-RU" sz="2400" dirty="0">
                <a:solidFill>
                  <a:schemeClr val="accent2">
                    <a:lumMod val="75000"/>
                  </a:schemeClr>
                </a:solidFill>
                <a:latin typeface="+mj-lt"/>
                <a:ea typeface="+mj-ea"/>
                <a:cs typeface="+mj-cs"/>
              </a:rPr>
              <a:t>судебного оспаривания решений ГБУ только начинается и пока много непонятного. По первым исковым заявлениям судебные экспертизы назначены с одним вопросом: соответствует или нет отчет оценщика? Вопрос о размере рыночной стоимости для установления в качестве кадастровой почему то эксперту не задается. </a:t>
            </a:r>
          </a:p>
          <a:p>
            <a:pPr marL="0" indent="0">
              <a:buNone/>
            </a:pPr>
            <a:endParaRPr lang="ru-RU" dirty="0"/>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a:solidFill>
                  <a:srgbClr val="002060"/>
                </a:solidFill>
              </a:rPr>
              <a:t>6</a:t>
            </a:r>
          </a:p>
        </p:txBody>
      </p:sp>
    </p:spTree>
    <p:extLst>
      <p:ext uri="{BB962C8B-B14F-4D97-AF65-F5344CB8AC3E}">
        <p14:creationId xmlns:p14="http://schemas.microsoft.com/office/powerpoint/2010/main" val="846277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02860" y="767469"/>
            <a:ext cx="8915400" cy="5143753"/>
          </a:xfrm>
        </p:spPr>
        <p:txBody>
          <a:bodyPr>
            <a:normAutofit/>
          </a:bodyPr>
          <a:lstStyle/>
          <a:p>
            <a:pPr marL="0" lvl="0" indent="0">
              <a:buNone/>
            </a:pPr>
            <a:r>
              <a:rPr lang="ru-RU" sz="2400" dirty="0" smtClean="0">
                <a:solidFill>
                  <a:schemeClr val="accent2">
                    <a:lumMod val="75000"/>
                  </a:schemeClr>
                </a:solidFill>
                <a:latin typeface="+mj-lt"/>
                <a:ea typeface="+mj-ea"/>
                <a:cs typeface="+mj-cs"/>
              </a:rPr>
              <a:t>- То </a:t>
            </a:r>
            <a:r>
              <a:rPr lang="ru-RU" sz="2400" dirty="0">
                <a:solidFill>
                  <a:schemeClr val="accent2">
                    <a:lumMod val="75000"/>
                  </a:schemeClr>
                </a:solidFill>
                <a:latin typeface="+mj-lt"/>
                <a:ea typeface="+mj-ea"/>
                <a:cs typeface="+mj-cs"/>
              </a:rPr>
              <a:t>ли заявитель такой вопрос не задавал, то ли такой вопрос не был поставлен судом в связи с какими то процессуальными недоработками, то ли суд уклоняется от постановки второго вопроса без получения вопроса на первый вопрос- пока это загадка.</a:t>
            </a:r>
          </a:p>
          <a:p>
            <a:pPr marL="0" indent="0">
              <a:buNone/>
            </a:pPr>
            <a:endParaRPr lang="ru-RU" sz="2400" dirty="0">
              <a:solidFill>
                <a:schemeClr val="accent2">
                  <a:lumMod val="75000"/>
                </a:schemeClr>
              </a:solidFill>
              <a:latin typeface="+mj-lt"/>
              <a:ea typeface="+mj-ea"/>
              <a:cs typeface="+mj-cs"/>
            </a:endParaRPr>
          </a:p>
          <a:p>
            <a:pPr marL="0" lvl="0" indent="0">
              <a:buNone/>
            </a:pPr>
            <a:r>
              <a:rPr lang="ru-RU" sz="2400" dirty="0" smtClean="0">
                <a:solidFill>
                  <a:schemeClr val="accent2">
                    <a:lumMod val="75000"/>
                  </a:schemeClr>
                </a:solidFill>
                <a:latin typeface="+mj-lt"/>
                <a:ea typeface="+mj-ea"/>
                <a:cs typeface="+mj-cs"/>
              </a:rPr>
              <a:t>- По </a:t>
            </a:r>
            <a:r>
              <a:rPr lang="ru-RU" sz="2400" dirty="0">
                <a:solidFill>
                  <a:schemeClr val="accent2">
                    <a:lumMod val="75000"/>
                  </a:schemeClr>
                </a:solidFill>
                <a:latin typeface="+mj-lt"/>
                <a:ea typeface="+mj-ea"/>
                <a:cs typeface="+mj-cs"/>
              </a:rPr>
              <a:t>недавним указаниям ВС в случае постановки эксперту вопроса о рыночной стоимости, дата оценки должна совпадать с датой оценки в оспариваемом отчете об оценке. </a:t>
            </a:r>
          </a:p>
        </p:txBody>
      </p:sp>
      <p:sp>
        <p:nvSpPr>
          <p:cNvPr id="5" name="Прямоугольник 4"/>
          <p:cNvSpPr/>
          <p:nvPr/>
        </p:nvSpPr>
        <p:spPr>
          <a:xfrm>
            <a:off x="0" y="767469"/>
            <a:ext cx="1539240" cy="400110"/>
          </a:xfrm>
          <a:prstGeom prst="rect">
            <a:avLst/>
          </a:prstGeom>
        </p:spPr>
        <p:txBody>
          <a:bodyPr wrap="square">
            <a:spAutoFit/>
          </a:bodyPr>
          <a:lstStyle/>
          <a:p>
            <a:pPr algn="ctr"/>
            <a:r>
              <a:rPr lang="ru-RU" sz="2000" dirty="0" smtClean="0">
                <a:solidFill>
                  <a:srgbClr val="002060"/>
                </a:solidFill>
              </a:rPr>
              <a:t>7</a:t>
            </a:r>
            <a:endParaRPr lang="ru-RU" sz="2000" dirty="0">
              <a:solidFill>
                <a:srgbClr val="002060"/>
              </a:solidFill>
            </a:endParaRPr>
          </a:p>
        </p:txBody>
      </p:sp>
    </p:spTree>
    <p:extLst>
      <p:ext uri="{BB962C8B-B14F-4D97-AF65-F5344CB8AC3E}">
        <p14:creationId xmlns:p14="http://schemas.microsoft.com/office/powerpoint/2010/main" val="1455877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767469"/>
            <a:ext cx="1539240" cy="400110"/>
          </a:xfrm>
          <a:prstGeom prst="rect">
            <a:avLst/>
          </a:prstGeom>
        </p:spPr>
        <p:txBody>
          <a:bodyPr wrap="square">
            <a:spAutoFit/>
          </a:bodyPr>
          <a:lstStyle/>
          <a:p>
            <a:pPr algn="ctr"/>
            <a:r>
              <a:rPr lang="ru-RU" sz="2000" dirty="0">
                <a:solidFill>
                  <a:srgbClr val="002060"/>
                </a:solidFill>
              </a:rPr>
              <a:t>8</a:t>
            </a:r>
          </a:p>
        </p:txBody>
      </p:sp>
      <p:sp>
        <p:nvSpPr>
          <p:cNvPr id="3" name="Прямоугольник 2"/>
          <p:cNvSpPr/>
          <p:nvPr/>
        </p:nvSpPr>
        <p:spPr>
          <a:xfrm>
            <a:off x="2156345" y="767470"/>
            <a:ext cx="8434317" cy="4788875"/>
          </a:xfrm>
          <a:prstGeom prst="rect">
            <a:avLst/>
          </a:prstGeom>
        </p:spPr>
        <p:txBody>
          <a:bodyPr wrap="square">
            <a:spAutoFit/>
          </a:bodyPr>
          <a:lstStyle/>
          <a:p>
            <a:pPr>
              <a:lnSpc>
                <a:spcPct val="107000"/>
              </a:lnSpc>
              <a:spcAft>
                <a:spcPts val="800"/>
              </a:spcAft>
            </a:pPr>
            <a:r>
              <a:rPr lang="ru-RU" sz="3600" dirty="0">
                <a:solidFill>
                  <a:schemeClr val="accent2">
                    <a:lumMod val="75000"/>
                  </a:schemeClr>
                </a:solidFill>
                <a:latin typeface="+mj-lt"/>
                <a:ea typeface="+mj-ea"/>
                <a:cs typeface="+mj-cs"/>
              </a:rPr>
              <a:t>Есть мнение, что судебные органы ожидали снижения потока судебных </a:t>
            </a:r>
            <a:r>
              <a:rPr lang="ru-RU" sz="3600" dirty="0" err="1">
                <a:solidFill>
                  <a:schemeClr val="accent2">
                    <a:lumMod val="75000"/>
                  </a:schemeClr>
                </a:solidFill>
                <a:latin typeface="+mj-lt"/>
                <a:ea typeface="+mj-ea"/>
                <a:cs typeface="+mj-cs"/>
              </a:rPr>
              <a:t>оспариваний</a:t>
            </a:r>
            <a:r>
              <a:rPr lang="ru-RU" sz="3600" dirty="0">
                <a:solidFill>
                  <a:schemeClr val="accent2">
                    <a:lumMod val="75000"/>
                  </a:schemeClr>
                </a:solidFill>
                <a:latin typeface="+mj-lt"/>
                <a:ea typeface="+mj-ea"/>
                <a:cs typeface="+mj-cs"/>
              </a:rPr>
              <a:t> в связи с введением ст.22.1., так как ГБУ будет грамотно урегулировать эти вопросы в досудебном порядке. Но чуда, как и предполагали многие эксперты- не произошло. </a:t>
            </a:r>
          </a:p>
        </p:txBody>
      </p:sp>
    </p:spTree>
    <p:extLst>
      <p:ext uri="{BB962C8B-B14F-4D97-AF65-F5344CB8AC3E}">
        <p14:creationId xmlns:p14="http://schemas.microsoft.com/office/powerpoint/2010/main" val="2431640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95090"/>
          </a:xfrm>
        </p:spPr>
        <p:txBody>
          <a:bodyPr>
            <a:normAutofit fontScale="90000"/>
          </a:bodyPr>
          <a:lstStyle/>
          <a:p>
            <a:r>
              <a:rPr lang="ru-RU" sz="2200" b="1" i="1" dirty="0"/>
              <a:t>К сожалению, с введением института единоличного субъекта решения всех кадастровых вопросов (ГБУ), проблем у владельцев недвижимости только прибавилось.</a:t>
            </a:r>
            <a:r>
              <a:rPr lang="ru-RU" sz="2200" dirty="0"/>
              <a:t/>
            </a:r>
            <a:br>
              <a:rPr lang="ru-RU" sz="2200" dirty="0"/>
            </a:br>
            <a:r>
              <a:rPr lang="ru-RU" sz="4000" dirty="0"/>
              <a:t/>
            </a:r>
            <a:br>
              <a:rPr lang="ru-RU" sz="4000" dirty="0"/>
            </a:br>
            <a:r>
              <a:rPr lang="ru-RU" sz="2400" dirty="0"/>
              <a:t/>
            </a:r>
            <a:br>
              <a:rPr lang="ru-RU" sz="2400" dirty="0"/>
            </a:br>
            <a:r>
              <a:rPr lang="ru-RU" sz="2400" dirty="0"/>
              <a:t/>
            </a:r>
            <a:br>
              <a:rPr lang="ru-RU" sz="2400" dirty="0"/>
            </a:br>
            <a:endParaRPr lang="ru-RU" sz="2400" dirty="0"/>
          </a:p>
        </p:txBody>
      </p:sp>
      <p:sp>
        <p:nvSpPr>
          <p:cNvPr id="9" name="Прямоугольник 8"/>
          <p:cNvSpPr/>
          <p:nvPr/>
        </p:nvSpPr>
        <p:spPr>
          <a:xfrm>
            <a:off x="0" y="767469"/>
            <a:ext cx="1539240" cy="400110"/>
          </a:xfrm>
          <a:prstGeom prst="rect">
            <a:avLst/>
          </a:prstGeom>
        </p:spPr>
        <p:txBody>
          <a:bodyPr wrap="square">
            <a:spAutoFit/>
          </a:bodyPr>
          <a:lstStyle/>
          <a:p>
            <a:pPr algn="ctr"/>
            <a:r>
              <a:rPr lang="ru-RU" sz="2000" dirty="0">
                <a:solidFill>
                  <a:srgbClr val="002060"/>
                </a:solidFill>
              </a:rPr>
              <a:t>9</a:t>
            </a:r>
          </a:p>
        </p:txBody>
      </p:sp>
      <p:sp>
        <p:nvSpPr>
          <p:cNvPr id="3" name="Прямоугольник 2"/>
          <p:cNvSpPr/>
          <p:nvPr/>
        </p:nvSpPr>
        <p:spPr>
          <a:xfrm>
            <a:off x="2592925" y="2139785"/>
            <a:ext cx="8911687" cy="4150367"/>
          </a:xfrm>
          <a:prstGeom prst="rect">
            <a:avLst/>
          </a:prstGeom>
        </p:spPr>
        <p:txBody>
          <a:bodyPr wrap="square">
            <a:spAutoFit/>
          </a:bodyPr>
          <a:lstStyle/>
          <a:p>
            <a:pPr marL="342900" lvl="0" indent="-342900">
              <a:buFont typeface="Arial" panose="020B0604020202020204" pitchFamily="34" charset="0"/>
              <a:buChar char="•"/>
            </a:pPr>
            <a:r>
              <a:rPr lang="ru-RU" sz="2000" dirty="0">
                <a:solidFill>
                  <a:schemeClr val="accent2">
                    <a:lumMod val="75000"/>
                  </a:schemeClr>
                </a:solidFill>
                <a:latin typeface="+mj-lt"/>
                <a:ea typeface="+mj-ea"/>
                <a:cs typeface="+mj-cs"/>
              </a:rPr>
              <a:t>ГБУ начали очень активно применять ст.16 ФЗ о ГКО, позволяющую пересчитывать кадастровую стоимость при изменении характеристик объектов кадастрового учета. Причем это касается не только и даже не столько изменений по инициативе правообладателей.</a:t>
            </a:r>
          </a:p>
          <a:p>
            <a:r>
              <a:rPr lang="ru-RU" sz="2000" dirty="0">
                <a:solidFill>
                  <a:schemeClr val="accent2">
                    <a:lumMod val="75000"/>
                  </a:schemeClr>
                </a:solidFill>
                <a:latin typeface="+mj-lt"/>
                <a:ea typeface="+mj-ea"/>
                <a:cs typeface="+mj-cs"/>
              </a:rPr>
              <a:t> </a:t>
            </a:r>
          </a:p>
          <a:p>
            <a:pPr marL="342900" lvl="0" indent="-342900">
              <a:buFont typeface="Arial" panose="020B0604020202020204" pitchFamily="34" charset="0"/>
              <a:buChar char="•"/>
            </a:pPr>
            <a:r>
              <a:rPr lang="ru-RU" sz="2000" dirty="0">
                <a:solidFill>
                  <a:schemeClr val="accent2">
                    <a:lumMod val="75000"/>
                  </a:schemeClr>
                </a:solidFill>
                <a:latin typeface="+mj-lt"/>
                <a:ea typeface="+mj-ea"/>
                <a:cs typeface="+mj-cs"/>
              </a:rPr>
              <a:t> В массовом порядке это происходит без их ведома (в основном- это изменения в связи со слиянием двух баз: ГКН и ЕГРН, по непроверенной информации такие изменения вносятся по инициативе ГБУ в процессе уточнения характеристик объекта на основании различных данных ( в том числе 2 ГИС и других информационных систем)</a:t>
            </a:r>
          </a:p>
          <a:p>
            <a:pPr algn="just">
              <a:lnSpc>
                <a:spcPct val="107000"/>
              </a:lnSpc>
              <a:spcAft>
                <a:spcPts val="800"/>
              </a:spcAft>
            </a:pPr>
            <a:endParaRPr lang="ru-RU" sz="2400" dirty="0">
              <a:solidFill>
                <a:schemeClr val="tx1">
                  <a:lumMod val="75000"/>
                  <a:lumOff val="25000"/>
                </a:schemeClr>
              </a:solidFill>
            </a:endParaRPr>
          </a:p>
        </p:txBody>
      </p:sp>
    </p:spTree>
    <p:extLst>
      <p:ext uri="{BB962C8B-B14F-4D97-AF65-F5344CB8AC3E}">
        <p14:creationId xmlns:p14="http://schemas.microsoft.com/office/powerpoint/2010/main" val="778688948"/>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тражение">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Override1.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397</TotalTime>
  <Words>898</Words>
  <Application>Microsoft Office PowerPoint</Application>
  <PresentationFormat>Широкоэкранный</PresentationFormat>
  <Paragraphs>112</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Century Gothic</vt:lpstr>
      <vt:lpstr>Times New Roman</vt:lpstr>
      <vt:lpstr>Wingdings 3</vt:lpstr>
      <vt:lpstr>Легкий дым</vt:lpstr>
      <vt:lpstr>Практика оспаривания кадастровой стоимости в Пермском крае после введения в действие ст.22.1 ФЗ о ГКО  </vt:lpstr>
      <vt:lpstr>С 1 января 2021 в Пермском крае была введена в действие ст.22.1 ФЗ о ГКО.   Она также начала свое действие еще в нескольких регионах РФ, а через пару лет она будет действовать на всей территории РФ. </vt:lpstr>
      <vt:lpstr>Основные изменения порядка оспаривания кадастровой стоимости:</vt:lpstr>
      <vt:lpstr>Основные изменения порядка оспаривания кадастровой стоимости:</vt:lpstr>
      <vt:lpstr>Региональные особенности действия этой статьи в Пермском крае:  - Новая кадастровая оценка с 1 января 2021 в действие не вводилась, поэтому оспаривание проводилось или по объектам, кадастровая стоимость которых ранее не была оспорена или ПОВТОРНО по ранее оспоренным объектам   - Заявление об оспаривании можно подавать многократно после исправления замечаний. Есть сведения, что количество итераций доходило до 5-7.   - По негласному правилу рыночная стоимость после исправления должна увеличиться (ни в коем случае не уменьшиться, хотя буквальное исправление замечаний часто приводило к обратному результату)   - В первые полгода ГБУ относилось к оценщикам достаточно лояльно </vt:lpstr>
      <vt:lpstr>Презентация PowerPoint</vt:lpstr>
      <vt:lpstr>Презентация PowerPoint</vt:lpstr>
      <vt:lpstr>Презентация PowerPoint</vt:lpstr>
      <vt:lpstr>К сожалению, с введением института единоличного субъекта решения всех кадастровых вопросов (ГБУ), проблем у владельцев недвижимости только прибавилось.    </vt:lpstr>
      <vt:lpstr> </vt:lpstr>
      <vt:lpstr>По результатам проведенного анализа «Актов об утверждении результатов определения кадастровой стоимости» ГБУ «ЦТИ ПК» с 1 января по 30 сентября 2021 г. выявлены следующие результаты:   С 1 января по 30 сентября 2021 г. ГБУ «ЦТИ ПК» было выпущено 525 актов определения кадастровой стоимости, из которых данные по определению кадастровой стоимости для земельных участков содержали 267 актов, для ОКСов - 258 актов;  В среднем, в месяц выходит 61 акт, каждый из которых содержит данные по 1 120 объектам недвижимости; Количество объектов недвижимости, отображенных в актах ГБУ «ЦТИ ПК» с 1 января 2021 г. по 30 сентября 2021 г.  - 614 630, из которых:  Количество объектов недвижимости, кадастровая стоимость которых определена бюджетным учреждением - 127 872;  Количество объектов недвижимости, изменение сведений ЕГРН о которых не влечет за собой изменение их кадастровой стоимости - 486 758;</vt:lpstr>
      <vt:lpstr>Презентация PowerPoint</vt:lpstr>
      <vt:lpstr>Презентация PowerPoint</vt:lpstr>
      <vt:lpstr>Презентация PowerPoint</vt:lpstr>
      <vt:lpstr>Наш юрист сейчас находится в процессе оспаривания таких актов ГБУ: оснований  и мотивировок несколько:   </vt:lpstr>
      <vt:lpstr>Презентация PowerPoint</vt:lpstr>
      <vt:lpstr>Презентация PowerPoint</vt:lpstr>
      <vt:lpstr>Презентация PowerPoint</vt:lpstr>
      <vt:lpstr>Эдуард Анатольевич Бобунов</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Краткий обзор судебной практики  по рассмотрению дел об установлении кадастровой стоимости в размере рыночной  в Пермском краевом суде</dc:title>
  <dc:creator>Анастасия Сивова</dc:creator>
  <cp:lastModifiedBy>Bobunov</cp:lastModifiedBy>
  <cp:revision>46</cp:revision>
  <dcterms:created xsi:type="dcterms:W3CDTF">2020-11-25T02:33:31Z</dcterms:created>
  <dcterms:modified xsi:type="dcterms:W3CDTF">2021-10-08T10:30:20Z</dcterms:modified>
</cp:coreProperties>
</file>