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62" r:id="rId4"/>
    <p:sldId id="258" r:id="rId5"/>
    <p:sldId id="261" r:id="rId6"/>
    <p:sldId id="270" r:id="rId7"/>
    <p:sldId id="259" r:id="rId8"/>
    <p:sldId id="260" r:id="rId9"/>
    <p:sldId id="287" r:id="rId10"/>
    <p:sldId id="286" r:id="rId11"/>
    <p:sldId id="279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78134A6-8A35-4776-8A32-854650AE99A9}">
  <a:tblStyle styleId="{D78134A6-8A35-4776-8A32-854650AE99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1" name="Google Shape;1081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1817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1702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81150" y="1759800"/>
            <a:ext cx="4371926" cy="32100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85800" y="696425"/>
            <a:ext cx="5391000" cy="2930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150275" y="2175625"/>
            <a:ext cx="3879000" cy="28704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685800" y="1811950"/>
            <a:ext cx="49731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685800" y="3144850"/>
            <a:ext cx="24936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74072" y="2340786"/>
            <a:ext cx="3879000" cy="262908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962850" y="919975"/>
            <a:ext cx="4469100" cy="334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31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3200"/>
              <a:buChar char="●"/>
              <a:defRPr sz="3200">
                <a:solidFill>
                  <a:schemeClr val="accent5"/>
                </a:solidFill>
              </a:defRPr>
            </a:lvl1pPr>
            <a:lvl2pPr marL="914400" lvl="1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>
                <a:solidFill>
                  <a:schemeClr val="accent5"/>
                </a:solidFill>
              </a:defRPr>
            </a:lvl2pPr>
            <a:lvl3pPr marL="1371600" lvl="2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Char char="■"/>
              <a:defRPr sz="3200">
                <a:solidFill>
                  <a:schemeClr val="accent5"/>
                </a:solidFill>
              </a:defRPr>
            </a:lvl3pPr>
            <a:lvl4pPr marL="1828800" lvl="3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Char char="●"/>
              <a:defRPr sz="3200">
                <a:solidFill>
                  <a:schemeClr val="accent5"/>
                </a:solidFill>
              </a:defRPr>
            </a:lvl4pPr>
            <a:lvl5pPr marL="2286000" lvl="4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Char char="○"/>
              <a:defRPr sz="3200">
                <a:solidFill>
                  <a:schemeClr val="accent5"/>
                </a:solidFill>
              </a:defRPr>
            </a:lvl5pPr>
            <a:lvl6pPr marL="2743200" lvl="5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Char char="■"/>
              <a:defRPr sz="3200">
                <a:solidFill>
                  <a:schemeClr val="accent5"/>
                </a:solidFill>
              </a:defRPr>
            </a:lvl6pPr>
            <a:lvl7pPr marL="3200400" lvl="6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Char char="●"/>
              <a:defRPr sz="3200">
                <a:solidFill>
                  <a:schemeClr val="accent5"/>
                </a:solidFill>
              </a:defRPr>
            </a:lvl7pPr>
            <a:lvl8pPr marL="3657600" lvl="7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Char char="○"/>
              <a:defRPr sz="3200">
                <a:solidFill>
                  <a:schemeClr val="accent5"/>
                </a:solidFill>
              </a:defRPr>
            </a:lvl8pPr>
            <a:lvl9pPr marL="4114800" lvl="8" indent="-431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Char char="■"/>
              <a:defRPr sz="32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/>
          <p:nvPr/>
        </p:nvSpPr>
        <p:spPr>
          <a:xfrm>
            <a:off x="390571" y="571075"/>
            <a:ext cx="6480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rPr>
              <a:t>“</a:t>
            </a:r>
            <a:endParaRPr sz="9600" b="1">
              <a:solidFill>
                <a:schemeClr val="dk2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89349" y="2301324"/>
            <a:ext cx="3702249" cy="2686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57200" y="1044175"/>
            <a:ext cx="63003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457200" y="2038350"/>
            <a:ext cx="4929300" cy="18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58204" y="2372421"/>
            <a:ext cx="3533400" cy="261862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457200" y="1044175"/>
            <a:ext cx="63003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457200" y="2082325"/>
            <a:ext cx="2392500" cy="276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2993928" y="2082325"/>
            <a:ext cx="2392500" cy="276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30275" y="2032125"/>
            <a:ext cx="3761325" cy="295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41170" y="2518284"/>
            <a:ext cx="3450425" cy="247282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illustration">
  <p:cSld name="BLANK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1044175"/>
            <a:ext cx="6300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oppins"/>
              <a:buNone/>
              <a:defRPr sz="48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oppins"/>
              <a:buNone/>
              <a:defRPr sz="48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oppins"/>
              <a:buNone/>
              <a:defRPr sz="48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oppins"/>
              <a:buNone/>
              <a:defRPr sz="48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oppins"/>
              <a:buNone/>
              <a:defRPr sz="48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oppins"/>
              <a:buNone/>
              <a:defRPr sz="48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oppins"/>
              <a:buNone/>
              <a:defRPr sz="48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oppins"/>
              <a:buNone/>
              <a:defRPr sz="48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oppins"/>
              <a:buNone/>
              <a:defRPr sz="48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2038350"/>
            <a:ext cx="4929300" cy="18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uli"/>
              <a:buChar char="●"/>
              <a:defRPr sz="2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Muli"/>
              <a:buChar char="○"/>
              <a:defRPr sz="2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Font typeface="Muli"/>
              <a:buChar char="■"/>
              <a:defRPr sz="2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uli"/>
              <a:buChar char="●"/>
              <a:defRPr sz="2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uli"/>
              <a:buChar char="○"/>
              <a:defRPr sz="2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uli"/>
              <a:buChar char="■"/>
              <a:defRPr sz="2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uli"/>
              <a:buChar char="●"/>
              <a:defRPr sz="2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uli"/>
              <a:buChar char="○"/>
              <a:defRPr sz="2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uli"/>
              <a:buChar char="■"/>
              <a:defRPr sz="22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r">
              <a:buNone/>
              <a:defRPr sz="1300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 algn="r">
              <a:buNone/>
              <a:defRPr sz="1300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 algn="r">
              <a:buNone/>
              <a:defRPr sz="1300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 algn="r">
              <a:buNone/>
              <a:defRPr sz="1300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 algn="r">
              <a:buNone/>
              <a:defRPr sz="1300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 algn="r">
              <a:buNone/>
              <a:defRPr sz="1300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 algn="r">
              <a:buNone/>
              <a:defRPr sz="1300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 algn="r">
              <a:buNone/>
              <a:defRPr sz="1300">
                <a:solidFill>
                  <a:schemeClr val="dk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7" r:id="rId6"/>
    <p:sldLayoutId id="2147483658" r:id="rId7"/>
    <p:sldLayoutId id="2147483659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30.jpeg"/><Relationship Id="rId26" Type="http://schemas.openxmlformats.org/officeDocument/2006/relationships/image" Target="../media/image38.jpeg"/><Relationship Id="rId39" Type="http://schemas.openxmlformats.org/officeDocument/2006/relationships/image" Target="../media/image51.png"/><Relationship Id="rId3" Type="http://schemas.openxmlformats.org/officeDocument/2006/relationships/image" Target="../media/image15.jpg"/><Relationship Id="rId21" Type="http://schemas.openxmlformats.org/officeDocument/2006/relationships/image" Target="../media/image33.jpeg"/><Relationship Id="rId34" Type="http://schemas.openxmlformats.org/officeDocument/2006/relationships/image" Target="../media/image46.jpeg"/><Relationship Id="rId42" Type="http://schemas.openxmlformats.org/officeDocument/2006/relationships/image" Target="../media/image54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5" Type="http://schemas.openxmlformats.org/officeDocument/2006/relationships/image" Target="../media/image37.jpeg"/><Relationship Id="rId33" Type="http://schemas.openxmlformats.org/officeDocument/2006/relationships/image" Target="../media/image45.jpeg"/><Relationship Id="rId38" Type="http://schemas.openxmlformats.org/officeDocument/2006/relationships/image" Target="../media/image50.jpeg"/><Relationship Id="rId46" Type="http://schemas.openxmlformats.org/officeDocument/2006/relationships/image" Target="../media/image58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8.jpeg"/><Relationship Id="rId20" Type="http://schemas.openxmlformats.org/officeDocument/2006/relationships/image" Target="../media/image32.jpeg"/><Relationship Id="rId29" Type="http://schemas.openxmlformats.org/officeDocument/2006/relationships/image" Target="../media/image41.jpeg"/><Relationship Id="rId41" Type="http://schemas.openxmlformats.org/officeDocument/2006/relationships/image" Target="../media/image5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24" Type="http://schemas.openxmlformats.org/officeDocument/2006/relationships/image" Target="../media/image36.jpeg"/><Relationship Id="rId32" Type="http://schemas.openxmlformats.org/officeDocument/2006/relationships/image" Target="../media/image44.jpeg"/><Relationship Id="rId37" Type="http://schemas.openxmlformats.org/officeDocument/2006/relationships/image" Target="../media/image49.jpeg"/><Relationship Id="rId40" Type="http://schemas.openxmlformats.org/officeDocument/2006/relationships/image" Target="../media/image52.jpeg"/><Relationship Id="rId45" Type="http://schemas.openxmlformats.org/officeDocument/2006/relationships/image" Target="../media/image57.jpe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23" Type="http://schemas.openxmlformats.org/officeDocument/2006/relationships/image" Target="../media/image35.jpeg"/><Relationship Id="rId28" Type="http://schemas.openxmlformats.org/officeDocument/2006/relationships/image" Target="../media/image40.jpeg"/><Relationship Id="rId36" Type="http://schemas.openxmlformats.org/officeDocument/2006/relationships/image" Target="../media/image48.jpeg"/><Relationship Id="rId10" Type="http://schemas.openxmlformats.org/officeDocument/2006/relationships/image" Target="../media/image22.jpeg"/><Relationship Id="rId19" Type="http://schemas.openxmlformats.org/officeDocument/2006/relationships/image" Target="../media/image31.jpeg"/><Relationship Id="rId31" Type="http://schemas.openxmlformats.org/officeDocument/2006/relationships/image" Target="../media/image43.jpeg"/><Relationship Id="rId44" Type="http://schemas.openxmlformats.org/officeDocument/2006/relationships/image" Target="../media/image56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Relationship Id="rId22" Type="http://schemas.openxmlformats.org/officeDocument/2006/relationships/image" Target="../media/image34.jpeg"/><Relationship Id="rId27" Type="http://schemas.openxmlformats.org/officeDocument/2006/relationships/image" Target="../media/image39.jpeg"/><Relationship Id="rId30" Type="http://schemas.openxmlformats.org/officeDocument/2006/relationships/image" Target="../media/image42.jpeg"/><Relationship Id="rId35" Type="http://schemas.openxmlformats.org/officeDocument/2006/relationships/image" Target="../media/image47.jpeg"/><Relationship Id="rId43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undraw.co/" TargetMode="External"/><Relationship Id="rId4" Type="http://schemas.openxmlformats.org/officeDocument/2006/relationships/hyperlink" Target="http://unsplash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ctrTitle"/>
          </p:nvPr>
        </p:nvSpPr>
        <p:spPr>
          <a:xfrm>
            <a:off x="399661" y="217453"/>
            <a:ext cx="8103636" cy="2930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>
                <a:latin typeface="Calibri" panose="020F0502020204030204" pitchFamily="34" charset="0"/>
                <a:cs typeface="Calibri" panose="020F0502020204030204" pitchFamily="34" charset="0"/>
              </a:rPr>
              <a:t>Соцсети</a:t>
            </a:r>
            <a:r>
              <a:rPr lang="ru-RU" sz="32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ru-RU" sz="32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>
                <a:latin typeface="Calibri" panose="020F0502020204030204" pitchFamily="34" charset="0"/>
                <a:cs typeface="Calibri" panose="020F0502020204030204" pitchFamily="34" charset="0"/>
              </a:rPr>
              <a:t>как инструмент продвижения интересов профессионального оценочного сообщества</a:t>
            </a:r>
            <a:br>
              <a:rPr lang="ru-RU" sz="2000"/>
            </a:br>
            <a:br>
              <a:rPr lang="ru-RU" sz="2000"/>
            </a:br>
            <a:br>
              <a:rPr lang="ru-RU" sz="2000"/>
            </a:br>
            <a:br>
              <a:rPr lang="ru-RU" sz="2000"/>
            </a:br>
            <a:br>
              <a:rPr lang="ru-RU" sz="2000"/>
            </a:br>
            <a:br>
              <a:rPr lang="ru-RU" sz="2000"/>
            </a:br>
            <a:br>
              <a:rPr lang="ru-RU" sz="2000"/>
            </a:br>
            <a:br>
              <a:rPr lang="ru-RU" sz="2000"/>
            </a:br>
            <a:br>
              <a:rPr lang="ru-RU" sz="2000"/>
            </a:br>
            <a:br>
              <a:rPr lang="ru-RU" sz="2000"/>
            </a:br>
            <a:r>
              <a:rPr lang="ru-RU" sz="2000" b="0">
                <a:latin typeface="Calibri" panose="020F0502020204030204" pitchFamily="34" charset="0"/>
                <a:cs typeface="Calibri" panose="020F0502020204030204" pitchFamily="34" charset="0"/>
              </a:rPr>
              <a:t>Киршина Наталья</a:t>
            </a:r>
            <a:endParaRPr sz="2000" b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4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7DC648BD-D222-4280-A7E3-362E0D414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737" y="718170"/>
            <a:ext cx="4928472" cy="3697161"/>
          </a:xfrm>
          <a:prstGeom prst="rect">
            <a:avLst/>
          </a:prstGeom>
        </p:spPr>
      </p:pic>
      <p:pic>
        <p:nvPicPr>
          <p:cNvPr id="1046" name="Picture 22" descr="Возможно, это изображение (Алексей Каминский, борода, костюм и верхняя одежда)">
            <a:extLst>
              <a:ext uri="{FF2B5EF4-FFF2-40B4-BE49-F238E27FC236}">
                <a16:creationId xmlns:a16="http://schemas.microsoft.com/office/drawing/2014/main" id="{10580678-CF33-4B37-8FC6-5D5D50481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8907">
            <a:off x="4368973" y="87694"/>
            <a:ext cx="799740" cy="79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Возможно, это изображение (Василий Иллювиев, Виктория-Пик и небоскреб)">
            <a:extLst>
              <a:ext uri="{FF2B5EF4-FFF2-40B4-BE49-F238E27FC236}">
                <a16:creationId xmlns:a16="http://schemas.microsoft.com/office/drawing/2014/main" id="{D9B1851E-9160-47C6-908F-6A901287D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40313">
            <a:off x="1081947" y="128869"/>
            <a:ext cx="812657" cy="81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Возможно, это крупный план (Galina Tretyakova и в помещении)">
            <a:extLst>
              <a:ext uri="{FF2B5EF4-FFF2-40B4-BE49-F238E27FC236}">
                <a16:creationId xmlns:a16="http://schemas.microsoft.com/office/drawing/2014/main" id="{B974618F-F1D4-421D-B605-0DD35D5E1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25304">
            <a:off x="5439821" y="4227117"/>
            <a:ext cx="848272" cy="8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Возможно, это изображение (1 человек)">
            <a:extLst>
              <a:ext uri="{FF2B5EF4-FFF2-40B4-BE49-F238E27FC236}">
                <a16:creationId xmlns:a16="http://schemas.microsoft.com/office/drawing/2014/main" id="{B80DFAAF-176B-404C-A824-59EEE398B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4337" y="2394683"/>
            <a:ext cx="845783" cy="84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Возможно, это изображение (1 человек и улыбается)">
            <a:extLst>
              <a:ext uri="{FF2B5EF4-FFF2-40B4-BE49-F238E27FC236}">
                <a16:creationId xmlns:a16="http://schemas.microsoft.com/office/drawing/2014/main" id="{7D839652-6F0E-4E1A-947E-3479B9CA2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2197" y="3255556"/>
            <a:ext cx="734716" cy="10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Возможно, это крупный план (Владимир Лебединский)">
            <a:extLst>
              <a:ext uri="{FF2B5EF4-FFF2-40B4-BE49-F238E27FC236}">
                <a16:creationId xmlns:a16="http://schemas.microsoft.com/office/drawing/2014/main" id="{AF54D2EF-11E2-446F-8684-5F5C1BD75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9959" y="1155474"/>
            <a:ext cx="977305" cy="73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Возможно, это изображение (1 человек)">
            <a:extLst>
              <a:ext uri="{FF2B5EF4-FFF2-40B4-BE49-F238E27FC236}">
                <a16:creationId xmlns:a16="http://schemas.microsoft.com/office/drawing/2014/main" id="{BA21A4E1-22C1-4D45-80F9-E3785AEF8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5945" y="1113294"/>
            <a:ext cx="833696" cy="111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Возможно, это изображение (1 человек)">
            <a:extLst>
              <a:ext uri="{FF2B5EF4-FFF2-40B4-BE49-F238E27FC236}">
                <a16:creationId xmlns:a16="http://schemas.microsoft.com/office/drawing/2014/main" id="{DA95D07E-E4DA-407E-B021-29CBF6907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56274">
            <a:off x="1985803" y="668145"/>
            <a:ext cx="1018264" cy="101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Возможно, это изображение (1 человек)">
            <a:extLst>
              <a:ext uri="{FF2B5EF4-FFF2-40B4-BE49-F238E27FC236}">
                <a16:creationId xmlns:a16="http://schemas.microsoft.com/office/drawing/2014/main" id="{EFB41A0F-6922-45DB-B145-4590791D6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674" y="3356477"/>
            <a:ext cx="894751" cy="89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8" descr="Возможно, это изображение (Дмитрий Смолянинов)">
            <a:extLst>
              <a:ext uri="{FF2B5EF4-FFF2-40B4-BE49-F238E27FC236}">
                <a16:creationId xmlns:a16="http://schemas.microsoft.com/office/drawing/2014/main" id="{36AA4093-2DBC-463B-BB3B-D8C9C1C02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374" y="26827"/>
            <a:ext cx="874888" cy="87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0" descr="Возможно, это изображение (один или несколько человек, люди стоят, костюм и наручные часы)">
            <a:extLst>
              <a:ext uri="{FF2B5EF4-FFF2-40B4-BE49-F238E27FC236}">
                <a16:creationId xmlns:a16="http://schemas.microsoft.com/office/drawing/2014/main" id="{62B4C920-0CB2-47F1-AD48-B0D66D220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9" y="3676682"/>
            <a:ext cx="948383" cy="142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4" name="Picture 70" descr="Возможно, это изображение (Ирина Москалёва)">
            <a:extLst>
              <a:ext uri="{FF2B5EF4-FFF2-40B4-BE49-F238E27FC236}">
                <a16:creationId xmlns:a16="http://schemas.microsoft.com/office/drawing/2014/main" id="{8F21E91A-B79A-4199-8F86-746865600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78" y="60366"/>
            <a:ext cx="895501" cy="95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6" name="Picture 72" descr="Возможно, это изображение (1 человек)">
            <a:extLst>
              <a:ext uri="{FF2B5EF4-FFF2-40B4-BE49-F238E27FC236}">
                <a16:creationId xmlns:a16="http://schemas.microsoft.com/office/drawing/2014/main" id="{F0DB782B-76A0-4AB0-A6EE-EC845D8AC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16351">
            <a:off x="7429582" y="152059"/>
            <a:ext cx="630938" cy="63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0" name="Picture 76" descr="Возможно, это изображение (1 человек)">
            <a:extLst>
              <a:ext uri="{FF2B5EF4-FFF2-40B4-BE49-F238E27FC236}">
                <a16:creationId xmlns:a16="http://schemas.microsoft.com/office/drawing/2014/main" id="{E0729A56-C16C-4E1A-99B8-88A667F82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70706">
            <a:off x="4837245" y="3425189"/>
            <a:ext cx="798665" cy="79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4" name="Picture 80" descr="Нет описания фото.">
            <a:extLst>
              <a:ext uri="{FF2B5EF4-FFF2-40B4-BE49-F238E27FC236}">
                <a16:creationId xmlns:a16="http://schemas.microsoft.com/office/drawing/2014/main" id="{590D0C05-EC8B-42F6-885A-82A5FC631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31310">
            <a:off x="7293173" y="804541"/>
            <a:ext cx="700012" cy="70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36" descr="Возможно, это изображение (1 человек и борода)">
            <a:extLst>
              <a:ext uri="{FF2B5EF4-FFF2-40B4-BE49-F238E27FC236}">
                <a16:creationId xmlns:a16="http://schemas.microsoft.com/office/drawing/2014/main" id="{9AC52097-CE6B-4999-AF53-BEAA05C5A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90512">
            <a:off x="1478439" y="3372804"/>
            <a:ext cx="671902" cy="50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4" descr="Возможно, это изображение (Татьяна Городецкая)">
            <a:extLst>
              <a:ext uri="{FF2B5EF4-FFF2-40B4-BE49-F238E27FC236}">
                <a16:creationId xmlns:a16="http://schemas.microsoft.com/office/drawing/2014/main" id="{2486DBDB-6BA7-452A-9CBD-99862FEFF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47802">
            <a:off x="7585463" y="3817630"/>
            <a:ext cx="317875" cy="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46" descr="Возможно, это изображение (1 человек)">
            <a:extLst>
              <a:ext uri="{FF2B5EF4-FFF2-40B4-BE49-F238E27FC236}">
                <a16:creationId xmlns:a16="http://schemas.microsoft.com/office/drawing/2014/main" id="{58FF782C-A6C2-4F36-ACA3-862F66C15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95212">
            <a:off x="6555037" y="991365"/>
            <a:ext cx="614137" cy="61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0" descr="Нет описания фото.">
            <a:extLst>
              <a:ext uri="{FF2B5EF4-FFF2-40B4-BE49-F238E27FC236}">
                <a16:creationId xmlns:a16="http://schemas.microsoft.com/office/drawing/2014/main" id="{FFC148DF-49C1-45B7-995B-EB9786944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6095" y="3957698"/>
            <a:ext cx="1098589" cy="109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8" descr="Возможно, это изображение (1 человек и улыбается)">
            <a:extLst>
              <a:ext uri="{FF2B5EF4-FFF2-40B4-BE49-F238E27FC236}">
                <a16:creationId xmlns:a16="http://schemas.microsoft.com/office/drawing/2014/main" id="{92917A6E-EA76-4E3B-9C78-B0281E961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8216" y="2265931"/>
            <a:ext cx="811425" cy="122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4" descr="Возможно, это изображение (1 человек)">
            <a:extLst>
              <a:ext uri="{FF2B5EF4-FFF2-40B4-BE49-F238E27FC236}">
                <a16:creationId xmlns:a16="http://schemas.microsoft.com/office/drawing/2014/main" id="{69B13611-A7D1-4363-8FC5-0AF88DD6E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52803" y="3469686"/>
            <a:ext cx="1076838" cy="162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0" descr="Возможно, это крупный план (Alla Plesovskih, волосы, очки для зрения, верхняя одежда и на открытом воздухе)">
            <a:extLst>
              <a:ext uri="{FF2B5EF4-FFF2-40B4-BE49-F238E27FC236}">
                <a16:creationId xmlns:a16="http://schemas.microsoft.com/office/drawing/2014/main" id="{C66BB19F-1AF6-4BE0-B574-40A8883B9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10700">
            <a:off x="3228481" y="82478"/>
            <a:ext cx="801030" cy="79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56" descr="Возможно, это изображение (1 человек)">
            <a:extLst>
              <a:ext uri="{FF2B5EF4-FFF2-40B4-BE49-F238E27FC236}">
                <a16:creationId xmlns:a16="http://schemas.microsoft.com/office/drawing/2014/main" id="{F67607F1-4235-4C49-96CB-C0F6785FF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21951">
            <a:off x="6966262" y="1628400"/>
            <a:ext cx="808122" cy="121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8" name="Picture 84" descr="Возможно, это изображение (1 человек, волосы, стоит, верхняя одежда и небо)">
            <a:extLst>
              <a:ext uri="{FF2B5EF4-FFF2-40B4-BE49-F238E27FC236}">
                <a16:creationId xmlns:a16="http://schemas.microsoft.com/office/drawing/2014/main" id="{1D1D85AE-BB48-49E0-AC08-54F6F7B75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10696">
            <a:off x="3134457" y="4119731"/>
            <a:ext cx="905717" cy="90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2" name="Picture 88" descr="Возможно, это изображение (1 человек)">
            <a:extLst>
              <a:ext uri="{FF2B5EF4-FFF2-40B4-BE49-F238E27FC236}">
                <a16:creationId xmlns:a16="http://schemas.microsoft.com/office/drawing/2014/main" id="{268F4B0B-6F17-4843-BC4E-FC52F17CC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75" y="1145973"/>
            <a:ext cx="621713" cy="87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4" descr="Возможно, это изображение (Ирина Астраханцева)">
            <a:extLst>
              <a:ext uri="{FF2B5EF4-FFF2-40B4-BE49-F238E27FC236}">
                <a16:creationId xmlns:a16="http://schemas.microsoft.com/office/drawing/2014/main" id="{7022D0BD-B6D2-4BD2-B357-F6E5EBB56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38438">
            <a:off x="6386640" y="143536"/>
            <a:ext cx="715196" cy="71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Возможно, это изображение (1 человек)">
            <a:extLst>
              <a:ext uri="{FF2B5EF4-FFF2-40B4-BE49-F238E27FC236}">
                <a16:creationId xmlns:a16="http://schemas.microsoft.com/office/drawing/2014/main" id="{32916362-5A34-4AC7-83C4-496B53B30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661" y="2826797"/>
            <a:ext cx="1120583" cy="74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4" name="Picture 90" descr="Возможно, это изображение (Илья Жарский, стоит и на открытом воздухе)">
            <a:extLst>
              <a:ext uri="{FF2B5EF4-FFF2-40B4-BE49-F238E27FC236}">
                <a16:creationId xmlns:a16="http://schemas.microsoft.com/office/drawing/2014/main" id="{986B7005-3203-4C78-900D-31E8A1DE6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59278">
            <a:off x="1931783" y="3913147"/>
            <a:ext cx="1037439" cy="104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" descr="Возможно, это изображение (1 человек)">
            <a:extLst>
              <a:ext uri="{FF2B5EF4-FFF2-40B4-BE49-F238E27FC236}">
                <a16:creationId xmlns:a16="http://schemas.microsoft.com/office/drawing/2014/main" id="{810A6366-49AA-407F-B79F-780184B22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402" y="999784"/>
            <a:ext cx="936455" cy="125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62" descr="Возможно, это изображение (1 человек и улыбается)">
            <a:extLst>
              <a:ext uri="{FF2B5EF4-FFF2-40B4-BE49-F238E27FC236}">
                <a16:creationId xmlns:a16="http://schemas.microsoft.com/office/drawing/2014/main" id="{73804574-1419-49F0-A888-99B9E70D1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33794">
            <a:off x="1787102" y="1714151"/>
            <a:ext cx="576218" cy="57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8" name="Picture 94" descr="Нет описания фото.">
            <a:extLst>
              <a:ext uri="{FF2B5EF4-FFF2-40B4-BE49-F238E27FC236}">
                <a16:creationId xmlns:a16="http://schemas.microsoft.com/office/drawing/2014/main" id="{7A980101-2C55-44BE-A56A-36F7B3E22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21341">
            <a:off x="6470858" y="4513950"/>
            <a:ext cx="558845" cy="558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0" name="Picture 96" descr="Возможно, это изображение (1 человек)">
            <a:extLst>
              <a:ext uri="{FF2B5EF4-FFF2-40B4-BE49-F238E27FC236}">
                <a16:creationId xmlns:a16="http://schemas.microsoft.com/office/drawing/2014/main" id="{807CB1B4-26E2-4386-A4DA-E125A74B7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9323" y="4224081"/>
            <a:ext cx="855665" cy="85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44" descr="Возможно, это изображение (1 человек)">
            <a:extLst>
              <a:ext uri="{FF2B5EF4-FFF2-40B4-BE49-F238E27FC236}">
                <a16:creationId xmlns:a16="http://schemas.microsoft.com/office/drawing/2014/main" id="{8A568148-ED66-45B4-93E2-E8B8E6FE5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7480" y="2991520"/>
            <a:ext cx="683683" cy="68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4" name="Picture 100" descr="Нет описания фото.">
            <a:extLst>
              <a:ext uri="{FF2B5EF4-FFF2-40B4-BE49-F238E27FC236}">
                <a16:creationId xmlns:a16="http://schemas.microsoft.com/office/drawing/2014/main" id="{C3295E25-4D31-4590-AAB0-6635E043C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8605" y="-1915"/>
            <a:ext cx="1140972" cy="5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6" descr="Возможно, это изображение (2 человека)">
            <a:extLst>
              <a:ext uri="{FF2B5EF4-FFF2-40B4-BE49-F238E27FC236}">
                <a16:creationId xmlns:a16="http://schemas.microsoft.com/office/drawing/2014/main" id="{84CC839F-463A-40C3-BFFF-ABBA8B6FC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3177" y="4227221"/>
            <a:ext cx="869962" cy="86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D76C83B5-8E10-4BF0-A59B-67C807204987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5336051" y="127130"/>
            <a:ext cx="968886" cy="1519995"/>
          </a:xfrm>
          <a:prstGeom prst="rect">
            <a:avLst/>
          </a:prstGeom>
        </p:spPr>
      </p:pic>
      <p:pic>
        <p:nvPicPr>
          <p:cNvPr id="94" name="Picture 98" descr="Возможно, это изображение (1 человек)">
            <a:extLst>
              <a:ext uri="{FF2B5EF4-FFF2-40B4-BE49-F238E27FC236}">
                <a16:creationId xmlns:a16="http://schemas.microsoft.com/office/drawing/2014/main" id="{813BADDF-8A94-4A31-9B04-4561EE1FB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4409" y="3344692"/>
            <a:ext cx="750446" cy="75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8" descr="Возможно, это изображение (Yuriy Sharipov и улыбается)">
            <a:extLst>
              <a:ext uri="{FF2B5EF4-FFF2-40B4-BE49-F238E27FC236}">
                <a16:creationId xmlns:a16="http://schemas.microsoft.com/office/drawing/2014/main" id="{F4167D4E-8C5B-4667-A947-0A51B4E73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58651">
            <a:off x="7838846" y="1807041"/>
            <a:ext cx="693395" cy="104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8" descr="Возможно, это крупный план (Сурия Халиулина, очки для зрения и в помещении)">
            <a:extLst>
              <a:ext uri="{FF2B5EF4-FFF2-40B4-BE49-F238E27FC236}">
                <a16:creationId xmlns:a16="http://schemas.microsoft.com/office/drawing/2014/main" id="{BE303AED-F621-40B6-88DC-9300007D7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33221">
            <a:off x="257042" y="2089328"/>
            <a:ext cx="652261" cy="65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92" descr="Возможно, это изображение (1 человек, стоит, солнечные очки, озеро и небо)">
            <a:extLst>
              <a:ext uri="{FF2B5EF4-FFF2-40B4-BE49-F238E27FC236}">
                <a16:creationId xmlns:a16="http://schemas.microsoft.com/office/drawing/2014/main" id="{40783045-0402-417E-9A38-4AD882631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70591">
            <a:off x="6513702" y="3471152"/>
            <a:ext cx="1002412" cy="100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Изображение выглядит как текст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80AEA93E-0F1B-4904-AC55-9B398F906577}"/>
              </a:ext>
            </a:extLst>
          </p:cNvPr>
          <p:cNvPicPr>
            <a:picLocks noChangeAspect="1"/>
          </p:cNvPicPr>
          <p:nvPr/>
        </p:nvPicPr>
        <p:blipFill>
          <a:blip r:embed="rId4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39" y="888217"/>
            <a:ext cx="722809" cy="1013169"/>
          </a:xfrm>
          <a:prstGeom prst="rect">
            <a:avLst/>
          </a:prstGeom>
        </p:spPr>
      </p:pic>
      <p:pic>
        <p:nvPicPr>
          <p:cNvPr id="49" name="Picture 86" descr="Возможно, это изображение (1 человек)">
            <a:extLst>
              <a:ext uri="{FF2B5EF4-FFF2-40B4-BE49-F238E27FC236}">
                <a16:creationId xmlns:a16="http://schemas.microsoft.com/office/drawing/2014/main" id="{145D1EA4-E410-4EB5-835C-9503ACD86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82512">
            <a:off x="4766541" y="1066872"/>
            <a:ext cx="538133" cy="71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2" descr="Возможно, это изображение (1 человек и улыбается)">
            <a:extLst>
              <a:ext uri="{FF2B5EF4-FFF2-40B4-BE49-F238E27FC236}">
                <a16:creationId xmlns:a16="http://schemas.microsoft.com/office/drawing/2014/main" id="{46225D6F-DB23-4F84-BCA9-D7CA54A1E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2409" y="2912975"/>
            <a:ext cx="499865" cy="50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254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7"/>
          <p:cNvSpPr txBox="1">
            <a:spLocks noGrp="1"/>
          </p:cNvSpPr>
          <p:nvPr>
            <p:ph type="title"/>
          </p:nvPr>
        </p:nvSpPr>
        <p:spPr>
          <a:xfrm>
            <a:off x="457200" y="1044175"/>
            <a:ext cx="6300300" cy="857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t>Спасибо за внимание!</a:t>
            </a: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2" name="Google Shape;312;p37"/>
          <p:cNvSpPr txBox="1">
            <a:spLocks noGrp="1"/>
          </p:cNvSpPr>
          <p:nvPr>
            <p:ph type="body" idx="1"/>
          </p:nvPr>
        </p:nvSpPr>
        <p:spPr>
          <a:xfrm>
            <a:off x="276807" y="4523145"/>
            <a:ext cx="4929300" cy="54791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chemeClr val="bg1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Special thanks to all the people who made and released these awesome resources for free: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00">
                <a:solidFill>
                  <a:schemeClr val="bg1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Presentation template by </a:t>
            </a:r>
            <a:r>
              <a:rPr lang="en-US" sz="600" u="sng">
                <a:solidFill>
                  <a:schemeClr val="bg1">
                    <a:lumMod val="75000"/>
                  </a:schemeClr>
                </a:solidFill>
                <a:latin typeface="+mn-lt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SlidesCarnival</a:t>
            </a:r>
            <a:endParaRPr lang="en-US" sz="600">
              <a:solidFill>
                <a:schemeClr val="bg1">
                  <a:lumMod val="75000"/>
                </a:schemeClr>
              </a:solidFill>
              <a:latin typeface="+mn-lt"/>
              <a:cs typeface="Calibri" panose="020F0502020204030204" pitchFamily="34" charset="0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00">
                <a:solidFill>
                  <a:schemeClr val="bg1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Photographs by </a:t>
            </a:r>
            <a:r>
              <a:rPr lang="en-US" sz="600" u="sng">
                <a:solidFill>
                  <a:schemeClr val="bg1">
                    <a:lumMod val="75000"/>
                  </a:schemeClr>
                </a:solidFill>
                <a:latin typeface="+mn-lt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sz="600">
              <a:solidFill>
                <a:schemeClr val="bg1">
                  <a:lumMod val="75000"/>
                </a:schemeClr>
              </a:solidFill>
              <a:latin typeface="+mn-lt"/>
              <a:cs typeface="Calibri" panose="020F0502020204030204" pitchFamily="34" charset="0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600">
                <a:solidFill>
                  <a:schemeClr val="bg1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Illustrations by </a:t>
            </a:r>
            <a:r>
              <a:rPr lang="en-US" sz="600" u="sng">
                <a:solidFill>
                  <a:schemeClr val="bg1">
                    <a:lumMod val="75000"/>
                  </a:schemeClr>
                </a:solidFill>
                <a:latin typeface="+mn-lt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Undraw.co</a:t>
            </a:r>
            <a:endParaRPr lang="en-US" sz="600">
              <a:solidFill>
                <a:schemeClr val="bg1">
                  <a:lumMod val="7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13" name="Google Shape;313;p3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04800" y="342121"/>
            <a:ext cx="6496243" cy="40556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latin typeface="Calibri" panose="020F0502020204030204" pitchFamily="34" charset="0"/>
                <a:cs typeface="Calibri" panose="020F0502020204030204" pitchFamily="34" charset="0"/>
              </a:rPr>
              <a:t>Немного статистики</a:t>
            </a:r>
            <a:endParaRPr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Google Shape;74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8DC1BF-3C35-4309-A96E-9FFCFCCFD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231642"/>
            <a:ext cx="4497355" cy="249353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523B5E-50A4-4B80-9ADE-A2E1723A5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138" y="382299"/>
            <a:ext cx="6246479" cy="375427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A0124A-17DA-4965-8DEE-7E389ECFD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2673" y="1813428"/>
            <a:ext cx="1884216" cy="17455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471425-333E-47BD-8DA5-F52FA8E87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87" y="198956"/>
            <a:ext cx="5600700" cy="40862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F4F84D-8479-4CE3-AD80-33BC06B85170}"/>
              </a:ext>
            </a:extLst>
          </p:cNvPr>
          <p:cNvSpPr txBox="1"/>
          <p:nvPr/>
        </p:nvSpPr>
        <p:spPr>
          <a:xfrm>
            <a:off x="266312" y="4698323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% от интернет-пользователей и тех, кто пользуется соцсетями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30A645-D173-44B2-AA3E-0AFBD08A4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05" y="385666"/>
            <a:ext cx="5101357" cy="41296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D86D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8"/>
          <p:cNvSpPr txBox="1">
            <a:spLocks noGrp="1"/>
          </p:cNvSpPr>
          <p:nvPr>
            <p:ph type="ctrTitle" idx="4294967295"/>
          </p:nvPr>
        </p:nvSpPr>
        <p:spPr>
          <a:xfrm>
            <a:off x="609600" y="821342"/>
            <a:ext cx="7772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ФАКТЫ</a:t>
            </a:r>
          </a:p>
        </p:txBody>
      </p:sp>
      <p:sp>
        <p:nvSpPr>
          <p:cNvPr id="212" name="Google Shape;212;p2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950A25-5FFD-4681-84A2-9B54A1A09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05" y="149278"/>
            <a:ext cx="5614551" cy="32501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B2F663-077C-4D1C-8605-B391085A3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80" y="298477"/>
            <a:ext cx="5279323" cy="3311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D86D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8"/>
          <p:cNvSpPr txBox="1">
            <a:spLocks noGrp="1"/>
          </p:cNvSpPr>
          <p:nvPr>
            <p:ph type="ctrTitle" idx="4294967295"/>
          </p:nvPr>
        </p:nvSpPr>
        <p:spPr>
          <a:xfrm>
            <a:off x="609600" y="821342"/>
            <a:ext cx="7772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ВОЗМОЖНОСТИ</a:t>
            </a:r>
          </a:p>
        </p:txBody>
      </p:sp>
      <p:sp>
        <p:nvSpPr>
          <p:cNvPr id="212" name="Google Shape;212;p2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7186590"/>
      </p:ext>
    </p:extLst>
  </p:cSld>
  <p:clrMapOvr>
    <a:masterClrMapping/>
  </p:clrMapOvr>
</p:sld>
</file>

<file path=ppt/theme/theme1.xml><?xml version="1.0" encoding="utf-8"?>
<a:theme xmlns:a="http://schemas.openxmlformats.org/drawingml/2006/main" name="Gower template">
  <a:themeElements>
    <a:clrScheme name="Custom 347">
      <a:dk1>
        <a:srgbClr val="65617D"/>
      </a:dk1>
      <a:lt1>
        <a:srgbClr val="FFFFFF"/>
      </a:lt1>
      <a:dk2>
        <a:srgbClr val="A7D86D"/>
      </a:dk2>
      <a:lt2>
        <a:srgbClr val="ECEBF0"/>
      </a:lt2>
      <a:accent1>
        <a:srgbClr val="A7D86D"/>
      </a:accent1>
      <a:accent2>
        <a:srgbClr val="7CBE5F"/>
      </a:accent2>
      <a:accent3>
        <a:srgbClr val="52A551"/>
      </a:accent3>
      <a:accent4>
        <a:srgbClr val="D8D5EB"/>
      </a:accent4>
      <a:accent5>
        <a:srgbClr val="A7A4BC"/>
      </a:accent5>
      <a:accent6>
        <a:srgbClr val="65617D"/>
      </a:accent6>
      <a:hlink>
        <a:srgbClr val="65617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76</Words>
  <Application>Microsoft Office PowerPoint</Application>
  <PresentationFormat>Экран (16:9)</PresentationFormat>
  <Paragraphs>19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Muli</vt:lpstr>
      <vt:lpstr>Poppins</vt:lpstr>
      <vt:lpstr>Poppins Light</vt:lpstr>
      <vt:lpstr>Gower template</vt:lpstr>
      <vt:lpstr>Соцсети  как инструмент продвижения интересов профессионального оценочного сообщества          Киршина Наталья</vt:lpstr>
      <vt:lpstr>Немного статистики</vt:lpstr>
      <vt:lpstr>Презентация PowerPoint</vt:lpstr>
      <vt:lpstr>Презентация PowerPoint</vt:lpstr>
      <vt:lpstr>Презентация PowerPoint</vt:lpstr>
      <vt:lpstr>ФАКТЫ</vt:lpstr>
      <vt:lpstr>Презентация PowerPoint</vt:lpstr>
      <vt:lpstr>Презентация PowerPoint</vt:lpstr>
      <vt:lpstr>ВОЗМОЖНОСТИ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Natalia Kirshina</dc:creator>
  <cp:lastModifiedBy>Natalia Kirshina</cp:lastModifiedBy>
  <cp:revision>9</cp:revision>
  <dcterms:modified xsi:type="dcterms:W3CDTF">2021-10-04T21:05:11Z</dcterms:modified>
</cp:coreProperties>
</file>